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Lst>
  <p:sldSz cy="6858000" cx="9902825"/>
  <p:notesSz cx="6858000" cy="9144000"/>
  <p:embeddedFontLst>
    <p:embeddedFont>
      <p:font typeface="Cambria Math"/>
      <p:regular r:id="rId2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77">
          <p15:clr>
            <a:srgbClr val="A4A3A4"/>
          </p15:clr>
        </p15:guide>
        <p15:guide id="2" orient="horz" pos="1071">
          <p15:clr>
            <a:srgbClr val="A4A3A4"/>
          </p15:clr>
        </p15:guide>
        <p15:guide id="3" pos="3119">
          <p15:clr>
            <a:srgbClr val="A4A3A4"/>
          </p15:clr>
        </p15:guide>
        <p15:guide id="4" pos="420">
          <p15:clr>
            <a:srgbClr val="A4A3A4"/>
          </p15:clr>
        </p15:guide>
        <p15:guide id="5" pos="284">
          <p15:clr>
            <a:srgbClr val="A4A3A4"/>
          </p15:clr>
        </p15:guide>
        <p15:guide id="6" orient="horz" pos="1207">
          <p15:clr>
            <a:srgbClr val="A4A3A4"/>
          </p15:clr>
        </p15:guide>
        <p15:guide id="7" pos="5886">
          <p15:clr>
            <a:srgbClr val="A4A3A4"/>
          </p15:clr>
        </p15:guide>
        <p15:guide id="8" orient="horz" pos="1389">
          <p15:clr>
            <a:srgbClr val="A4A3A4"/>
          </p15:clr>
        </p15:guide>
        <p15:guide id="9" orient="horz" pos="1117">
          <p15:clr>
            <a:srgbClr val="A4A3A4"/>
          </p15:clr>
        </p15:guide>
        <p15:guide id="10" pos="352">
          <p15:clr>
            <a:srgbClr val="A4A3A4"/>
          </p15:clr>
        </p15:guide>
        <p15:guide id="11" pos="5954">
          <p15:clr>
            <a:srgbClr val="A4A3A4"/>
          </p15:clr>
        </p15:guide>
        <p15:guide id="12" orient="horz" pos="867">
          <p15:clr>
            <a:srgbClr val="A4A3A4"/>
          </p15:clr>
        </p15:guide>
        <p15:guide id="13" orient="horz" pos="1298">
          <p15:clr>
            <a:srgbClr val="A4A3A4"/>
          </p15:clr>
        </p15:guide>
        <p15:guide id="14" pos="534">
          <p15:clr>
            <a:srgbClr val="A4A3A4"/>
          </p15:clr>
        </p15:guide>
        <p15:guide id="15" orient="horz" pos="3974">
          <p15:clr>
            <a:srgbClr val="A4A3A4"/>
          </p15:clr>
        </p15:guide>
        <p15:guide id="16" orient="horz" pos="1003">
          <p15:clr>
            <a:srgbClr val="A4A3A4"/>
          </p15:clr>
        </p15:guide>
      </p15:sldGuideLst>
    </p:ext>
    <p:ext uri="GoogleSlidesCustomDataVersion2">
      <go:slidesCustomData xmlns:go="http://customooxmlschemas.google.com/" r:id="rId203" roundtripDataSignature="AMtx7mimQ3OJd/B/wRrre9TpbwtqrApG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12F030D-5CD2-458C-BDC0-1FEE18188208}">
  <a:tblStyle styleId="{C12F030D-5CD2-458C-BDC0-1FEE18188208}"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77" orient="horz"/>
        <p:guide pos="1071" orient="horz"/>
        <p:guide pos="3119"/>
        <p:guide pos="420"/>
        <p:guide pos="284"/>
        <p:guide pos="1207" orient="horz"/>
        <p:guide pos="5886"/>
        <p:guide pos="1389" orient="horz"/>
        <p:guide pos="1117" orient="horz"/>
        <p:guide pos="352"/>
        <p:guide pos="5954"/>
        <p:guide pos="867" orient="horz"/>
        <p:guide pos="1298" orient="horz"/>
        <p:guide pos="534"/>
        <p:guide pos="3974" orient="horz"/>
        <p:guide pos="100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3" Type="http://customschemas.google.com/relationships/presentationmetadata" Target="metadata"/><Relationship Id="rId202" Type="http://schemas.openxmlformats.org/officeDocument/2006/relationships/font" Target="fonts/CambriaMath-regular.fntdata"/><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182563" y="539750"/>
            <a:ext cx="6527800" cy="452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79768" y="5376929"/>
            <a:ext cx="5438140" cy="380521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example on this slide corresponds to the flipping of two coins.</a:t>
            </a:r>
            <a:endParaRPr/>
          </a:p>
          <a:p>
            <a:pPr indent="0" lvl="0" marL="0" marR="0" rtl="0" algn="l">
              <a:lnSpc>
                <a:spcPct val="100000"/>
              </a:lnSpc>
              <a:spcBef>
                <a:spcPts val="0"/>
              </a:spcBef>
              <a:spcAft>
                <a:spcPts val="0"/>
              </a:spcAft>
              <a:buClr>
                <a:schemeClr val="dk1"/>
              </a:buClr>
              <a:buSzPts val="1200"/>
              <a:buFont typeface="Malgun Gothic"/>
              <a:buNone/>
            </a:pPr>
            <a:r>
              <a:rPr lang="en-US"/>
              <a:t>Please note that the elementary events are composed of pairs </a:t>
            </a:r>
            <a:r>
              <a:rPr i="0" lang="en-US" sz="1200">
                <a:latin typeface="Cambria Math"/>
                <a:ea typeface="Cambria Math"/>
                <a:cs typeface="Cambria Math"/>
                <a:sym typeface="Cambria Math"/>
              </a:rPr>
              <a:t>(𝐻, 𝐻), (𝐻,𝑇), (𝑇,𝐻),(𝑇,𝑇)</a:t>
            </a:r>
            <a:r>
              <a:rPr lang="en-US"/>
              <a:t>.</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2" name="Google Shape;24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p1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0" name="Google Shape;1870;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Ví dụ này minh họa cho trường hợp không có quan hệ tuyến tính và quan hệ tương quan gần như bằng 0.</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71" name="Google Shape;1871;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p1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2" name="Google Shape;1932;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Hai ví dụ này là về quan hệ tương quan dương.</a:t>
            </a:r>
            <a:endParaRPr/>
          </a:p>
          <a:p>
            <a:pPr indent="0" lvl="0" marL="0" marR="0" rtl="0" algn="l">
              <a:lnSpc>
                <a:spcPct val="100000"/>
              </a:lnSpc>
              <a:spcBef>
                <a:spcPts val="0"/>
              </a:spcBef>
              <a:spcAft>
                <a:spcPts val="0"/>
              </a:spcAft>
              <a:buClr>
                <a:schemeClr val="dk1"/>
              </a:buClr>
              <a:buSzPts val="1200"/>
              <a:buFont typeface="Malgun Gothic"/>
              <a:buNone/>
            </a:pPr>
            <a:r>
              <a:rPr lang="en-US"/>
              <a:t>Bạn cũng có thể so sánh quan hệ tương quan mạnh và yếu (bị phân tán nhiều hơn so với đường đồ thị chính).</a:t>
            </a:r>
            <a:endParaRPr/>
          </a:p>
        </p:txBody>
      </p:sp>
      <p:sp>
        <p:nvSpPr>
          <p:cNvPr id="1933" name="Google Shape;1933;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p1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4" name="Google Shape;1994;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Hai ví dụ này là về quan hệ tương quan âm.</a:t>
            </a:r>
            <a:endParaRPr/>
          </a:p>
          <a:p>
            <a:pPr indent="0" lvl="0" marL="0" marR="0" rtl="0" algn="l">
              <a:lnSpc>
                <a:spcPct val="100000"/>
              </a:lnSpc>
              <a:spcBef>
                <a:spcPts val="0"/>
              </a:spcBef>
              <a:spcAft>
                <a:spcPts val="0"/>
              </a:spcAft>
              <a:buClr>
                <a:schemeClr val="dk1"/>
              </a:buClr>
              <a:buSzPts val="1200"/>
              <a:buFont typeface="Malgun Gothic"/>
              <a:buNone/>
            </a:pPr>
            <a:r>
              <a:rPr lang="en-US"/>
              <a:t>Bạn cũng có thể so sánh hệ số tương quan mạnh và yếu (bị phân tán nhiều hơn so với đường đồ thị chính).</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995" name="Google Shape;1995;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p1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6" name="Google Shape;2056;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Hệ số tương quan mạnh </a:t>
            </a:r>
            <a:r>
              <a:rPr b="1" lang="en-US"/>
              <a:t>không</a:t>
            </a:r>
            <a:r>
              <a:rPr lang="en-US"/>
              <a:t> có nghĩa là đường xu hướng có độ dốc lớn hơn!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057" name="Google Shape;2057;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p1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9" name="Google Shape;2109;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Hãy lưu tâm chỗ này!</a:t>
            </a:r>
            <a:endParaRPr/>
          </a:p>
          <a:p>
            <a:pPr indent="0" lvl="0" marL="0" marR="0" rtl="0" algn="l">
              <a:lnSpc>
                <a:spcPct val="100000"/>
              </a:lnSpc>
              <a:spcBef>
                <a:spcPts val="0"/>
              </a:spcBef>
              <a:spcAft>
                <a:spcPts val="0"/>
              </a:spcAft>
              <a:buClr>
                <a:schemeClr val="dk1"/>
              </a:buClr>
              <a:buSzPts val="1200"/>
              <a:buFont typeface="Malgun Gothic"/>
              <a:buNone/>
            </a:pPr>
            <a:r>
              <a:rPr lang="en-US"/>
              <a:t>Việc thiếu quan hệ </a:t>
            </a:r>
            <a:r>
              <a:rPr b="1" lang="en-US"/>
              <a:t>tuyến tính</a:t>
            </a:r>
            <a:r>
              <a:rPr lang="en-US"/>
              <a:t> (hệ số tương quan gần bằng 0) </a:t>
            </a:r>
            <a:r>
              <a:rPr b="1" lang="en-US"/>
              <a:t>không có nghĩa là thiếu hụt mẫu hoặc quan hệ giữa X và Y.</a:t>
            </a:r>
            <a:endParaRPr/>
          </a:p>
          <a:p>
            <a:pPr indent="0" lvl="0" marL="0" marR="0" rtl="0" algn="l">
              <a:lnSpc>
                <a:spcPct val="100000"/>
              </a:lnSpc>
              <a:spcBef>
                <a:spcPts val="0"/>
              </a:spcBef>
              <a:spcAft>
                <a:spcPts val="0"/>
              </a:spcAft>
              <a:buClr>
                <a:schemeClr val="dk1"/>
              </a:buClr>
              <a:buSzPts val="1200"/>
              <a:buFont typeface="Malgun Gothic"/>
              <a:buNone/>
            </a:pPr>
            <a:r>
              <a:rPr lang="en-US"/>
              <a:t>Những ví dụ này cho thấy rằng chỉ hệ số tương quan là chưa đủ để nắm bắt được các mẫu hiện có trong dữ liệu này.</a:t>
            </a:r>
            <a:endParaRPr/>
          </a:p>
        </p:txBody>
      </p:sp>
      <p:sp>
        <p:nvSpPr>
          <p:cNvPr id="2110" name="Google Shape;2110;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p1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9" name="Google Shape;2159;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Independence is an important concept in probability and statistics.</a:t>
            </a:r>
            <a:endParaRPr/>
          </a:p>
          <a:p>
            <a:pPr indent="0" lvl="0" marL="0" marR="0" rtl="0" algn="l">
              <a:lnSpc>
                <a:spcPct val="100000"/>
              </a:lnSpc>
              <a:spcBef>
                <a:spcPts val="0"/>
              </a:spcBef>
              <a:spcAft>
                <a:spcPts val="0"/>
              </a:spcAft>
              <a:buClr>
                <a:schemeClr val="dk1"/>
              </a:buClr>
              <a:buSzPts val="1200"/>
              <a:buFont typeface="Malgun Gothic"/>
              <a:buNone/>
            </a:pPr>
            <a:r>
              <a:rPr lang="en-US"/>
              <a:t>You formally define the independence as following.</a:t>
            </a:r>
            <a:endParaRPr/>
          </a:p>
          <a:p>
            <a:pPr indent="0" lvl="0" marL="0" marR="0" rtl="0" algn="l">
              <a:lnSpc>
                <a:spcPct val="100000"/>
              </a:lnSpc>
              <a:spcBef>
                <a:spcPts val="0"/>
              </a:spcBef>
              <a:spcAft>
                <a:spcPts val="0"/>
              </a:spcAft>
              <a:buClr>
                <a:schemeClr val="dk1"/>
              </a:buClr>
              <a:buSzPts val="1200"/>
              <a:buFont typeface="Malgun Gothic"/>
              <a:buNone/>
            </a:pPr>
            <a:r>
              <a:rPr lang="en-US"/>
              <a:t>It is the property that allow you to write </a:t>
            </a:r>
            <a:r>
              <a:rPr i="0" lang="en-US" sz="1200">
                <a:latin typeface="Cambria Math"/>
                <a:ea typeface="Cambria Math"/>
                <a:cs typeface="Cambria Math"/>
                <a:sym typeface="Cambria Math"/>
              </a:rPr>
              <a:t>𝑃(</a:t>
            </a:r>
            <a:r>
              <a:rPr i="0" lang="en-US" sz="1200">
                <a:solidFill>
                  <a:srgbClr val="FF0000"/>
                </a:solidFill>
                <a:latin typeface="Cambria Math"/>
                <a:ea typeface="Cambria Math"/>
                <a:cs typeface="Cambria Math"/>
                <a:sym typeface="Cambria Math"/>
              </a:rPr>
              <a:t>𝑋</a:t>
            </a:r>
            <a:r>
              <a:rPr i="0" lang="en-US" sz="1200">
                <a:latin typeface="Cambria Math"/>
                <a:ea typeface="Cambria Math"/>
                <a:cs typeface="Cambria Math"/>
                <a:sym typeface="Cambria Math"/>
              </a:rPr>
              <a:t>,</a:t>
            </a:r>
            <a:r>
              <a:rPr i="0" lang="en-US" sz="1200">
                <a:solidFill>
                  <a:srgbClr val="0070C0"/>
                </a:solidFill>
                <a:latin typeface="Cambria Math"/>
                <a:ea typeface="Cambria Math"/>
                <a:cs typeface="Cambria Math"/>
                <a:sym typeface="Cambria Math"/>
              </a:rPr>
              <a:t>𝑌)</a:t>
            </a:r>
            <a:r>
              <a:rPr i="0" lang="en-US" sz="1200">
                <a:latin typeface="Cambria Math"/>
                <a:ea typeface="Cambria Math"/>
                <a:cs typeface="Cambria Math"/>
                <a:sym typeface="Cambria Math"/>
              </a:rPr>
              <a:t>=𝑃(</a:t>
            </a:r>
            <a:r>
              <a:rPr i="0" lang="en-US" sz="1200">
                <a:solidFill>
                  <a:srgbClr val="FF0000"/>
                </a:solidFill>
                <a:latin typeface="Cambria Math"/>
                <a:ea typeface="Cambria Math"/>
                <a:cs typeface="Cambria Math"/>
                <a:sym typeface="Cambria Math"/>
              </a:rPr>
              <a:t>𝑋)  </a:t>
            </a:r>
            <a:r>
              <a:rPr i="0" lang="en-US" sz="1200">
                <a:latin typeface="Cambria Math"/>
                <a:ea typeface="Cambria Math"/>
                <a:cs typeface="Cambria Math"/>
                <a:sym typeface="Cambria Math"/>
              </a:rPr>
              <a:t>𝑃(</a:t>
            </a:r>
            <a:r>
              <a:rPr i="0" lang="en-US" sz="1200">
                <a:solidFill>
                  <a:srgbClr val="0070C0"/>
                </a:solidFill>
                <a:latin typeface="Cambria Math"/>
                <a:ea typeface="Cambria Math"/>
                <a:cs typeface="Cambria Math"/>
                <a:sym typeface="Cambria Math"/>
              </a:rPr>
              <a:t>𝑌</a:t>
            </a:r>
            <a:r>
              <a:rPr i="0" lang="en-US" sz="1200">
                <a:latin typeface="Cambria Math"/>
                <a:ea typeface="Cambria Math"/>
                <a:cs typeface="Cambria Math"/>
                <a:sym typeface="Cambria Math"/>
              </a:rPr>
              <a:t>)</a:t>
            </a:r>
            <a:r>
              <a:rPr lang="en-US" sz="1200">
                <a:latin typeface="Times New Roman"/>
                <a:ea typeface="Times New Roman"/>
                <a:cs typeface="Times New Roman"/>
                <a:sym typeface="Times New Roman"/>
              </a:rPr>
              <a:t> or </a:t>
            </a:r>
            <a:r>
              <a:rPr b="0" i="0" lang="en-US" sz="1200">
                <a:latin typeface="Cambria Math"/>
                <a:ea typeface="Cambria Math"/>
                <a:cs typeface="Cambria Math"/>
                <a:sym typeface="Cambria Math"/>
              </a:rPr>
              <a:t>𝑓</a:t>
            </a:r>
            <a:r>
              <a:rPr i="0" lang="en-US" sz="1200">
                <a:latin typeface="Cambria Math"/>
                <a:ea typeface="Cambria Math"/>
                <a:cs typeface="Cambria Math"/>
                <a:sym typeface="Cambria Math"/>
              </a:rPr>
              <a:t>(</a:t>
            </a:r>
            <a:r>
              <a:rPr i="0" lang="en-US" sz="1200">
                <a:solidFill>
                  <a:srgbClr val="FF0000"/>
                </a:solidFill>
                <a:latin typeface="Cambria Math"/>
                <a:ea typeface="Cambria Math"/>
                <a:cs typeface="Cambria Math"/>
                <a:sym typeface="Cambria Math"/>
              </a:rPr>
              <a:t>𝑋</a:t>
            </a:r>
            <a:r>
              <a:rPr i="0" lang="en-US" sz="1200">
                <a:latin typeface="Cambria Math"/>
                <a:ea typeface="Cambria Math"/>
                <a:cs typeface="Cambria Math"/>
                <a:sym typeface="Cambria Math"/>
              </a:rPr>
              <a:t>,</a:t>
            </a:r>
            <a:r>
              <a:rPr i="0" lang="en-US" sz="1200">
                <a:solidFill>
                  <a:srgbClr val="0070C0"/>
                </a:solidFill>
                <a:latin typeface="Cambria Math"/>
                <a:ea typeface="Cambria Math"/>
                <a:cs typeface="Cambria Math"/>
                <a:sym typeface="Cambria Math"/>
              </a:rPr>
              <a:t>𝑌)</a:t>
            </a:r>
            <a:r>
              <a:rPr i="0" lang="en-US" sz="1200">
                <a:latin typeface="Cambria Math"/>
                <a:ea typeface="Cambria Math"/>
                <a:cs typeface="Cambria Math"/>
                <a:sym typeface="Cambria Math"/>
              </a:rPr>
              <a:t>=</a:t>
            </a:r>
            <a:r>
              <a:rPr b="0" i="0" lang="en-US" sz="1200">
                <a:latin typeface="Cambria Math"/>
                <a:ea typeface="Cambria Math"/>
                <a:cs typeface="Cambria Math"/>
                <a:sym typeface="Cambria Math"/>
              </a:rPr>
              <a:t>𝑓</a:t>
            </a:r>
            <a:r>
              <a:rPr i="0" lang="en-US" sz="1200">
                <a:latin typeface="Cambria Math"/>
                <a:ea typeface="Cambria Math"/>
                <a:cs typeface="Cambria Math"/>
                <a:sym typeface="Cambria Math"/>
              </a:rPr>
              <a:t>(</a:t>
            </a:r>
            <a:r>
              <a:rPr i="0" lang="en-US" sz="1200">
                <a:solidFill>
                  <a:srgbClr val="FF0000"/>
                </a:solidFill>
                <a:latin typeface="Cambria Math"/>
                <a:ea typeface="Cambria Math"/>
                <a:cs typeface="Cambria Math"/>
                <a:sym typeface="Cambria Math"/>
              </a:rPr>
              <a:t>𝑋)  </a:t>
            </a:r>
            <a:r>
              <a:rPr b="0" i="0" lang="en-US" sz="1200">
                <a:latin typeface="Cambria Math"/>
                <a:ea typeface="Cambria Math"/>
                <a:cs typeface="Cambria Math"/>
                <a:sym typeface="Cambria Math"/>
              </a:rPr>
              <a:t>𝑓</a:t>
            </a:r>
            <a:r>
              <a:rPr i="0" lang="en-US" sz="1200">
                <a:latin typeface="Cambria Math"/>
                <a:ea typeface="Cambria Math"/>
                <a:cs typeface="Cambria Math"/>
                <a:sym typeface="Cambria Math"/>
              </a:rPr>
              <a:t>(</a:t>
            </a:r>
            <a:r>
              <a:rPr i="0" lang="en-US" sz="1200">
                <a:solidFill>
                  <a:srgbClr val="0070C0"/>
                </a:solidFill>
                <a:latin typeface="Cambria Math"/>
                <a:ea typeface="Cambria Math"/>
                <a:cs typeface="Cambria Math"/>
                <a:sym typeface="Cambria Math"/>
              </a:rPr>
              <a:t>𝑌</a:t>
            </a:r>
            <a:r>
              <a:rPr i="0" lang="en-US" sz="1200">
                <a:latin typeface="Cambria Math"/>
                <a:ea typeface="Cambria Math"/>
                <a:cs typeface="Cambria Math"/>
                <a:sym typeface="Cambria Math"/>
              </a:rPr>
              <a:t>)</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Malgun Gothic"/>
              <a:buNone/>
            </a:pPr>
            <a:r>
              <a:rPr lang="en-US"/>
              <a:t>Then, you may ask yourself “Is the independence the same as the uncorrelatedness?”</a:t>
            </a:r>
            <a:endParaRPr/>
          </a:p>
          <a:p>
            <a:pPr indent="0" lvl="0" marL="0" marR="0" rtl="0" algn="l">
              <a:lnSpc>
                <a:spcPct val="100000"/>
              </a:lnSpc>
              <a:spcBef>
                <a:spcPts val="0"/>
              </a:spcBef>
              <a:spcAft>
                <a:spcPts val="0"/>
              </a:spcAft>
              <a:buClr>
                <a:schemeClr val="dk1"/>
              </a:buClr>
              <a:buSzPts val="1200"/>
              <a:buFont typeface="Malgun Gothic"/>
              <a:buNone/>
            </a:pPr>
            <a:r>
              <a:rPr lang="en-US"/>
              <a:t>If X and Y are independent, then yes! X and Y are </a:t>
            </a:r>
            <a:r>
              <a:rPr b="1" lang="en-US"/>
              <a:t>always </a:t>
            </a:r>
            <a:r>
              <a:rPr lang="en-US"/>
              <a:t>uncorrelated.</a:t>
            </a:r>
            <a:endParaRPr/>
          </a:p>
          <a:p>
            <a:pPr indent="0" lvl="0" marL="0" marR="0" rtl="0" algn="l">
              <a:lnSpc>
                <a:spcPct val="100000"/>
              </a:lnSpc>
              <a:spcBef>
                <a:spcPts val="0"/>
              </a:spcBef>
              <a:spcAft>
                <a:spcPts val="0"/>
              </a:spcAft>
              <a:buClr>
                <a:schemeClr val="dk1"/>
              </a:buClr>
              <a:buSzPts val="1200"/>
              <a:buFont typeface="Malgun Gothic"/>
              <a:buNone/>
            </a:pPr>
            <a:r>
              <a:rPr lang="en-US"/>
              <a:t>However, the opposite is not guaranteed to be true.</a:t>
            </a:r>
            <a:endParaRPr/>
          </a:p>
        </p:txBody>
      </p:sp>
      <p:sp>
        <p:nvSpPr>
          <p:cNvPr id="2160" name="Google Shape;2160;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p1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0" name="Google Shape;2170;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Hiện tại, bạn đang xét việc tung hai đồng xu X và Y.</a:t>
            </a:r>
            <a:endParaRPr/>
          </a:p>
          <a:p>
            <a:pPr indent="0" lvl="0" marL="0" marR="0" rtl="0" algn="l">
              <a:lnSpc>
                <a:spcPct val="100000"/>
              </a:lnSpc>
              <a:spcBef>
                <a:spcPts val="0"/>
              </a:spcBef>
              <a:spcAft>
                <a:spcPts val="0"/>
              </a:spcAft>
              <a:buClr>
                <a:schemeClr val="dk1"/>
              </a:buClr>
              <a:buSzPts val="1200"/>
              <a:buFont typeface="Malgun Gothic"/>
              <a:buNone/>
            </a:pPr>
            <a:r>
              <a:rPr lang="en-US"/>
              <a:t>Các xác suất đơn lẻ đã được cho sẵn ở đây.</a:t>
            </a:r>
            <a:endParaRPr/>
          </a:p>
        </p:txBody>
      </p:sp>
      <p:sp>
        <p:nvSpPr>
          <p:cNvPr id="2171" name="Google Shape;2171;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p1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0" name="Google Shape;2190;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Bạn có thể xác minh rằng X và Y độc lập với nhau vì xác suất kết hợp 𝑃(𝑋,𝑌) có thể được thể hiện như 𝑃(𝑋,𝑌)=𝑃(𝑋)  𝑃(𝑌).</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 </a:t>
            </a:r>
            <a:endParaRPr/>
          </a:p>
        </p:txBody>
      </p:sp>
      <p:sp>
        <p:nvSpPr>
          <p:cNvPr id="2191" name="Google Shape;2191;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p1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3" name="Google Shape;2203;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You can indeed verify that X and Y are independent because the conjoint probability </a:t>
            </a:r>
            <a:r>
              <a:rPr i="0" lang="en-US" sz="1200">
                <a:latin typeface="Cambria Math"/>
                <a:ea typeface="Cambria Math"/>
                <a:cs typeface="Cambria Math"/>
                <a:sym typeface="Cambria Math"/>
              </a:rPr>
              <a:t>𝑃(</a:t>
            </a:r>
            <a:r>
              <a:rPr i="0" lang="en-US" sz="1200">
                <a:solidFill>
                  <a:srgbClr val="FF0000"/>
                </a:solidFill>
                <a:latin typeface="Cambria Math"/>
                <a:ea typeface="Cambria Math"/>
                <a:cs typeface="Cambria Math"/>
                <a:sym typeface="Cambria Math"/>
              </a:rPr>
              <a:t>𝑋</a:t>
            </a:r>
            <a:r>
              <a:rPr i="0" lang="en-US" sz="1200">
                <a:latin typeface="Cambria Math"/>
                <a:ea typeface="Cambria Math"/>
                <a:cs typeface="Cambria Math"/>
                <a:sym typeface="Cambria Math"/>
              </a:rPr>
              <a:t>,</a:t>
            </a:r>
            <a:r>
              <a:rPr i="0" lang="en-US" sz="1200">
                <a:solidFill>
                  <a:srgbClr val="0070C0"/>
                </a:solidFill>
                <a:latin typeface="Cambria Math"/>
                <a:ea typeface="Cambria Math"/>
                <a:cs typeface="Cambria Math"/>
                <a:sym typeface="Cambria Math"/>
              </a:rPr>
              <a:t>𝑌)</a:t>
            </a:r>
            <a:r>
              <a:rPr i="1" lang="en-US" sz="1200">
                <a:solidFill>
                  <a:srgbClr val="0070C0"/>
                </a:solidFill>
                <a:latin typeface="Cambria Math"/>
                <a:ea typeface="Cambria Math"/>
                <a:cs typeface="Cambria Math"/>
                <a:sym typeface="Cambria Math"/>
              </a:rPr>
              <a:t> </a:t>
            </a:r>
            <a:r>
              <a:rPr i="0" lang="en-US" sz="1200">
                <a:solidFill>
                  <a:srgbClr val="0070C0"/>
                </a:solidFill>
                <a:latin typeface="Cambria Math"/>
                <a:ea typeface="Cambria Math"/>
                <a:cs typeface="Cambria Math"/>
                <a:sym typeface="Cambria Math"/>
              </a:rPr>
              <a:t>can be expressed as </a:t>
            </a:r>
            <a:r>
              <a:rPr i="0" lang="en-US" sz="1200">
                <a:latin typeface="Cambria Math"/>
                <a:ea typeface="Cambria Math"/>
                <a:cs typeface="Cambria Math"/>
                <a:sym typeface="Cambria Math"/>
              </a:rPr>
              <a:t>𝑃(</a:t>
            </a:r>
            <a:r>
              <a:rPr i="0" lang="en-US" sz="1200">
                <a:solidFill>
                  <a:srgbClr val="FF0000"/>
                </a:solidFill>
                <a:latin typeface="Cambria Math"/>
                <a:ea typeface="Cambria Math"/>
                <a:cs typeface="Cambria Math"/>
                <a:sym typeface="Cambria Math"/>
              </a:rPr>
              <a:t>𝑋</a:t>
            </a:r>
            <a:r>
              <a:rPr i="0" lang="en-US" sz="1200">
                <a:latin typeface="Cambria Math"/>
                <a:ea typeface="Cambria Math"/>
                <a:cs typeface="Cambria Math"/>
                <a:sym typeface="Cambria Math"/>
              </a:rPr>
              <a:t>,</a:t>
            </a:r>
            <a:r>
              <a:rPr i="0" lang="en-US" sz="1200">
                <a:solidFill>
                  <a:srgbClr val="0070C0"/>
                </a:solidFill>
                <a:latin typeface="Cambria Math"/>
                <a:ea typeface="Cambria Math"/>
                <a:cs typeface="Cambria Math"/>
                <a:sym typeface="Cambria Math"/>
              </a:rPr>
              <a:t>𝑌)</a:t>
            </a:r>
            <a:r>
              <a:rPr i="0" lang="en-US" sz="1200">
                <a:latin typeface="Cambria Math"/>
                <a:ea typeface="Cambria Math"/>
                <a:cs typeface="Cambria Math"/>
                <a:sym typeface="Cambria Math"/>
              </a:rPr>
              <a:t>=𝑃(</a:t>
            </a:r>
            <a:r>
              <a:rPr i="0" lang="en-US" sz="1200">
                <a:solidFill>
                  <a:srgbClr val="FF0000"/>
                </a:solidFill>
                <a:latin typeface="Cambria Math"/>
                <a:ea typeface="Cambria Math"/>
                <a:cs typeface="Cambria Math"/>
                <a:sym typeface="Cambria Math"/>
              </a:rPr>
              <a:t>𝑋)  </a:t>
            </a:r>
            <a:r>
              <a:rPr i="0" lang="en-US" sz="1200">
                <a:latin typeface="Cambria Math"/>
                <a:ea typeface="Cambria Math"/>
                <a:cs typeface="Cambria Math"/>
                <a:sym typeface="Cambria Math"/>
              </a:rPr>
              <a:t>𝑃(</a:t>
            </a:r>
            <a:r>
              <a:rPr i="0" lang="en-US" sz="1200">
                <a:solidFill>
                  <a:srgbClr val="0070C0"/>
                </a:solidFill>
                <a:latin typeface="Cambria Math"/>
                <a:ea typeface="Cambria Math"/>
                <a:cs typeface="Cambria Math"/>
                <a:sym typeface="Cambria Math"/>
              </a:rPr>
              <a:t>𝑌</a:t>
            </a:r>
            <a:r>
              <a:rPr i="0" lang="en-US" sz="1200">
                <a:latin typeface="Cambria Math"/>
                <a:ea typeface="Cambria Math"/>
                <a:cs typeface="Cambria Math"/>
                <a:sym typeface="Cambria Math"/>
              </a:rPr>
              <a:t>)</a:t>
            </a:r>
            <a:r>
              <a:rPr i="1" lang="en-US" sz="1200">
                <a:solidFill>
                  <a:srgbClr val="0070C0"/>
                </a:solidFill>
                <a:latin typeface="Cambria Math"/>
                <a:ea typeface="Cambria Math"/>
                <a:cs typeface="Cambria Math"/>
                <a:sym typeface="Cambria Math"/>
              </a:rPr>
              <a:t>.</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 </a:t>
            </a:r>
            <a:endParaRPr/>
          </a:p>
        </p:txBody>
      </p:sp>
      <p:sp>
        <p:nvSpPr>
          <p:cNvPr id="2204" name="Google Shape;2204;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p1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8" name="Google Shape;2218;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Tuy nhiên, xác suất kết hợp </a:t>
            </a:r>
            <a:r>
              <a:rPr i="0" lang="en-US" sz="1200">
                <a:latin typeface="Cambria Math"/>
                <a:ea typeface="Cambria Math"/>
                <a:cs typeface="Cambria Math"/>
                <a:sym typeface="Cambria Math"/>
              </a:rPr>
              <a:t>𝑃(</a:t>
            </a:r>
            <a:r>
              <a:rPr i="0" lang="en-US" sz="1200">
                <a:solidFill>
                  <a:srgbClr val="FF0000"/>
                </a:solidFill>
                <a:latin typeface="Cambria Math"/>
                <a:ea typeface="Cambria Math"/>
                <a:cs typeface="Cambria Math"/>
                <a:sym typeface="Cambria Math"/>
              </a:rPr>
              <a:t>𝑋</a:t>
            </a:r>
            <a:r>
              <a:rPr i="0" lang="en-US" sz="1200">
                <a:latin typeface="Cambria Math"/>
                <a:ea typeface="Cambria Math"/>
                <a:cs typeface="Cambria Math"/>
                <a:sym typeface="Cambria Math"/>
              </a:rPr>
              <a:t>,</a:t>
            </a:r>
            <a:r>
              <a:rPr i="0" lang="en-US" sz="1200">
                <a:solidFill>
                  <a:srgbClr val="0070C0"/>
                </a:solidFill>
                <a:latin typeface="Cambria Math"/>
                <a:ea typeface="Cambria Math"/>
                <a:cs typeface="Cambria Math"/>
                <a:sym typeface="Cambria Math"/>
              </a:rPr>
              <a:t>𝑌)</a:t>
            </a:r>
            <a:r>
              <a:rPr lang="en-US"/>
              <a:t> không thể phân tích nhân tố giống như </a:t>
            </a:r>
            <a:r>
              <a:rPr i="0" lang="en-US" sz="1200">
                <a:solidFill>
                  <a:srgbClr val="0070C0"/>
                </a:solidFill>
                <a:latin typeface="Cambria Math"/>
                <a:ea typeface="Cambria Math"/>
                <a:cs typeface="Cambria Math"/>
                <a:sym typeface="Cambria Math"/>
              </a:rPr>
              <a:t>𝑃(𝑋)</a:t>
            </a:r>
            <a:r>
              <a:rPr b="0" i="0" lang="en-US" sz="1200">
                <a:solidFill>
                  <a:srgbClr val="0070C0"/>
                </a:solidFill>
                <a:latin typeface="Cambria Math"/>
                <a:ea typeface="Cambria Math"/>
                <a:cs typeface="Cambria Math"/>
                <a:sym typeface="Cambria Math"/>
              </a:rPr>
              <a:t>  </a:t>
            </a:r>
            <a:r>
              <a:rPr i="0" lang="en-US" sz="1200">
                <a:solidFill>
                  <a:srgbClr val="0070C0"/>
                </a:solidFill>
                <a:latin typeface="Cambria Math"/>
                <a:ea typeface="Cambria Math"/>
                <a:cs typeface="Cambria Math"/>
                <a:sym typeface="Cambria Math"/>
              </a:rPr>
              <a:t>𝑃(𝑌)</a:t>
            </a:r>
            <a:r>
              <a:rPr lang="en-US"/>
              <a:t>.</a:t>
            </a:r>
            <a:endParaRPr/>
          </a:p>
          <a:p>
            <a:pPr indent="0" lvl="0" marL="0" marR="0" rtl="0" algn="l">
              <a:lnSpc>
                <a:spcPct val="100000"/>
              </a:lnSpc>
              <a:spcBef>
                <a:spcPts val="0"/>
              </a:spcBef>
              <a:spcAft>
                <a:spcPts val="0"/>
              </a:spcAft>
              <a:buClr>
                <a:schemeClr val="dk1"/>
              </a:buClr>
              <a:buSzPts val="1200"/>
              <a:buFont typeface="Malgun Gothic"/>
              <a:buNone/>
            </a:pPr>
            <a:r>
              <a:rPr lang="en-US"/>
              <a:t>Do đó X và Y </a:t>
            </a:r>
            <a:r>
              <a:rPr b="1" lang="en-US"/>
              <a:t>không</a:t>
            </a:r>
            <a:r>
              <a:rPr lang="en-US"/>
              <a:t> độc lập với nhau!</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Bạn vừa chỉ ra một trường hợp mà sự không tương quan và độc lập không tương đương nhau.</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219" name="Google Shape;2219;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Giờ, ta sẽ định nghĩa xác suất một cách chính thức.</a:t>
            </a:r>
            <a:endParaRPr/>
          </a:p>
          <a:p>
            <a:pPr indent="0" lvl="0" marL="0" marR="0" rtl="0" algn="l">
              <a:lnSpc>
                <a:spcPct val="100000"/>
              </a:lnSpc>
              <a:spcBef>
                <a:spcPts val="0"/>
              </a:spcBef>
              <a:spcAft>
                <a:spcPts val="0"/>
              </a:spcAft>
              <a:buClr>
                <a:schemeClr val="dk1"/>
              </a:buClr>
              <a:buSzPts val="1200"/>
              <a:buFont typeface="Malgun Gothic"/>
              <a:buNone/>
            </a:pPr>
            <a:r>
              <a:rPr lang="en-US"/>
              <a:t>Về cơ bản, xác suất là việc đếm số lượng các kết quả có thể xảy ra.</a:t>
            </a:r>
            <a:endParaRPr/>
          </a:p>
        </p:txBody>
      </p:sp>
      <p:sp>
        <p:nvSpPr>
          <p:cNvPr id="262" name="Google Shape;26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p11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4" name="Google Shape;2234;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235" name="Google Shape;2235;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p1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2" name="Google Shape;2242;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Quần thể và mẫu đều là các khái niệm quan trọng trong thống kê. </a:t>
            </a:r>
            <a:endParaRPr/>
          </a:p>
        </p:txBody>
      </p:sp>
      <p:sp>
        <p:nvSpPr>
          <p:cNvPr id="2243" name="Google Shape;2243;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p1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9" name="Google Shape;2289;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Thống kê mô tả chỉ đơn thuần đưa ra sự mô tả.</a:t>
            </a:r>
            <a:endParaRPr/>
          </a:p>
          <a:p>
            <a:pPr indent="0" lvl="0" marL="0" marR="0" rtl="0" algn="l">
              <a:lnSpc>
                <a:spcPct val="100000"/>
              </a:lnSpc>
              <a:spcBef>
                <a:spcPts val="0"/>
              </a:spcBef>
              <a:spcAft>
                <a:spcPts val="0"/>
              </a:spcAft>
              <a:buClr>
                <a:schemeClr val="dk1"/>
              </a:buClr>
              <a:buSzPts val="1200"/>
              <a:buFont typeface="Malgun Gothic"/>
              <a:buNone/>
            </a:pPr>
            <a:r>
              <a:rPr lang="en-US"/>
              <a:t>Thống kê suy luận sử dụng các mẫu để đưa ra kết luận về các tham số của quần thể.</a:t>
            </a:r>
            <a:endParaRPr/>
          </a:p>
        </p:txBody>
      </p:sp>
      <p:sp>
        <p:nvSpPr>
          <p:cNvPr id="2290" name="Google Shape;2290;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p1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3" name="Google Shape;2303;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Các thuộc tính của một mẫu được gọi là “thống kê mẫu”.</a:t>
            </a:r>
            <a:endParaRPr/>
          </a:p>
          <a:p>
            <a:pPr indent="0" lvl="0" marL="0" marR="0" rtl="0" algn="l">
              <a:lnSpc>
                <a:spcPct val="100000"/>
              </a:lnSpc>
              <a:spcBef>
                <a:spcPts val="0"/>
              </a:spcBef>
              <a:spcAft>
                <a:spcPts val="0"/>
              </a:spcAft>
              <a:buClr>
                <a:schemeClr val="dk1"/>
              </a:buClr>
              <a:buSzPts val="1200"/>
              <a:buFont typeface="Malgun Gothic"/>
              <a:buNone/>
            </a:pPr>
            <a:r>
              <a:rPr lang="en-US"/>
              <a:t>Ngược lại, các thuộc tính của một quần thể được gọi là “tham số của quần thể”.</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Thống kê mẫu thường được ký hiệu bởi các chữ cái trong bảng chữ cái Latin. </a:t>
            </a:r>
            <a:endParaRPr/>
          </a:p>
          <a:p>
            <a:pPr indent="0" lvl="0" marL="0" marR="0" rtl="0" algn="l">
              <a:lnSpc>
                <a:spcPct val="100000"/>
              </a:lnSpc>
              <a:spcBef>
                <a:spcPts val="0"/>
              </a:spcBef>
              <a:spcAft>
                <a:spcPts val="0"/>
              </a:spcAft>
              <a:buClr>
                <a:schemeClr val="dk1"/>
              </a:buClr>
              <a:buSzPts val="1200"/>
              <a:buFont typeface="Malgun Gothic"/>
              <a:buNone/>
            </a:pPr>
            <a:r>
              <a:rPr lang="en-US"/>
              <a:t>Các tham số của quần thể thường được ký hiệu bởi các chữ cái trong bảng chữ cái Hy Lạp.</a:t>
            </a:r>
            <a:endParaRPr/>
          </a:p>
        </p:txBody>
      </p:sp>
      <p:sp>
        <p:nvSpPr>
          <p:cNvPr id="2304" name="Google Shape;2304;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p1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4" name="Google Shape;2314;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When the distribution is symmetric, the mean and the median coincide. Also, the skewness </a:t>
            </a:r>
            <a:r>
              <a:rPr i="0" lang="en-US" sz="1200">
                <a:latin typeface="Cambria Math"/>
                <a:ea typeface="Cambria Math"/>
                <a:cs typeface="Cambria Math"/>
                <a:sym typeface="Cambria Math"/>
              </a:rPr>
              <a:t>𝜍</a:t>
            </a:r>
            <a:r>
              <a:rPr lang="en-US"/>
              <a:t> is zero.</a:t>
            </a:r>
            <a:endParaRPr/>
          </a:p>
          <a:p>
            <a:pPr indent="0" lvl="0" marL="0" marR="0" rtl="0" algn="l">
              <a:lnSpc>
                <a:spcPct val="100000"/>
              </a:lnSpc>
              <a:spcBef>
                <a:spcPts val="0"/>
              </a:spcBef>
              <a:spcAft>
                <a:spcPts val="0"/>
              </a:spcAft>
              <a:buClr>
                <a:schemeClr val="dk1"/>
              </a:buClr>
              <a:buSzPts val="1200"/>
              <a:buFont typeface="Malgun Gothic"/>
              <a:buNone/>
            </a:pPr>
            <a:r>
              <a:rPr lang="en-US"/>
              <a:t>More about the meaning of the median when we discuss about quantiles later on. </a:t>
            </a:r>
            <a:endParaRPr/>
          </a:p>
        </p:txBody>
      </p:sp>
      <p:sp>
        <p:nvSpPr>
          <p:cNvPr id="2315" name="Google Shape;2315;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p1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6" name="Google Shape;2336;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When the distribution is asymmetric, the mean and the median decouple and the skewness </a:t>
            </a:r>
            <a:r>
              <a:rPr i="0" lang="en-US" sz="1200">
                <a:latin typeface="Cambria Math"/>
                <a:ea typeface="Cambria Math"/>
                <a:cs typeface="Cambria Math"/>
                <a:sym typeface="Cambria Math"/>
              </a:rPr>
              <a:t>𝜍</a:t>
            </a:r>
            <a:r>
              <a:rPr lang="en-US" sz="1200">
                <a:latin typeface="Times New Roman"/>
                <a:ea typeface="Times New Roman"/>
                <a:cs typeface="Times New Roman"/>
                <a:sym typeface="Times New Roman"/>
              </a:rPr>
              <a:t> </a:t>
            </a:r>
            <a:r>
              <a:rPr lang="en-US"/>
              <a:t>is non-zero.</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337" name="Google Shape;2337;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p1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4" name="Google Shape;2354;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When the distribution is asymmetric, the mean and the median decouple and the skewness </a:t>
            </a:r>
            <a:r>
              <a:rPr i="0" lang="en-US" sz="1200">
                <a:latin typeface="Cambria Math"/>
                <a:ea typeface="Cambria Math"/>
                <a:cs typeface="Cambria Math"/>
                <a:sym typeface="Cambria Math"/>
              </a:rPr>
              <a:t>𝜍</a:t>
            </a:r>
            <a:r>
              <a:rPr lang="en-US" sz="1200">
                <a:latin typeface="Times New Roman"/>
                <a:ea typeface="Times New Roman"/>
                <a:cs typeface="Times New Roman"/>
                <a:sym typeface="Times New Roman"/>
              </a:rPr>
              <a:t> </a:t>
            </a:r>
            <a:r>
              <a:rPr lang="en-US"/>
              <a:t>is non-zero.</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355" name="Google Shape;2355;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p1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3" name="Google Shape;2373;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kurtosis </a:t>
            </a:r>
            <a:r>
              <a:rPr i="0" lang="en-US" sz="1200">
                <a:latin typeface="Cambria Math"/>
                <a:ea typeface="Cambria Math"/>
                <a:cs typeface="Cambria Math"/>
                <a:sym typeface="Cambria Math"/>
              </a:rPr>
              <a:t>𝜅</a:t>
            </a:r>
            <a:r>
              <a:rPr lang="en-US" sz="1200">
                <a:latin typeface="Times New Roman"/>
                <a:ea typeface="Times New Roman"/>
                <a:cs typeface="Times New Roman"/>
                <a:sym typeface="Times New Roman"/>
              </a:rPr>
              <a:t> is related to the center and the tails (extremes) of the probability density.</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When </a:t>
            </a:r>
            <a:r>
              <a:rPr i="0" lang="en-US" sz="1200">
                <a:latin typeface="Cambria Math"/>
                <a:ea typeface="Cambria Math"/>
                <a:cs typeface="Cambria Math"/>
                <a:sym typeface="Cambria Math"/>
              </a:rPr>
              <a:t>𝜅</a:t>
            </a:r>
            <a:r>
              <a:rPr b="0" i="0" lang="en-US" sz="1200">
                <a:latin typeface="Cambria Math"/>
                <a:ea typeface="Cambria Math"/>
                <a:cs typeface="Cambria Math"/>
                <a:sym typeface="Cambria Math"/>
              </a:rPr>
              <a:t>&gt;0</a:t>
            </a:r>
            <a:r>
              <a:rPr lang="en-US" sz="1200">
                <a:latin typeface="Times New Roman"/>
                <a:ea typeface="Times New Roman"/>
                <a:cs typeface="Times New Roman"/>
                <a:sym typeface="Times New Roman"/>
              </a:rPr>
              <a:t>, the center shape becomes more peaked while the tails (extremes) get fatter.  </a:t>
            </a:r>
            <a:endParaRPr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When </a:t>
            </a:r>
            <a:r>
              <a:rPr i="0" lang="en-US" sz="1200">
                <a:latin typeface="Cambria Math"/>
                <a:ea typeface="Cambria Math"/>
                <a:cs typeface="Cambria Math"/>
                <a:sym typeface="Cambria Math"/>
              </a:rPr>
              <a:t>𝜅</a:t>
            </a:r>
            <a:r>
              <a:rPr b="0" i="0" lang="en-US" sz="1200">
                <a:latin typeface="Cambria Math"/>
                <a:ea typeface="Cambria Math"/>
                <a:cs typeface="Cambria Math"/>
                <a:sym typeface="Cambria Math"/>
              </a:rPr>
              <a:t>&lt;0</a:t>
            </a:r>
            <a:r>
              <a:rPr lang="en-US" sz="1200">
                <a:latin typeface="Times New Roman"/>
                <a:ea typeface="Times New Roman"/>
                <a:cs typeface="Times New Roman"/>
                <a:sym typeface="Times New Roman"/>
              </a:rPr>
              <a:t>, the center shape becomes flatter while the tails (extremes) get thinner.</a:t>
            </a:r>
            <a:endParaRPr sz="1200">
              <a:latin typeface="Times New Roman"/>
              <a:ea typeface="Times New Roman"/>
              <a:cs typeface="Times New Roman"/>
              <a:sym typeface="Times New Roman"/>
            </a:endParaRPr>
          </a:p>
        </p:txBody>
      </p:sp>
      <p:sp>
        <p:nvSpPr>
          <p:cNvPr id="2374" name="Google Shape;2374;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8" name="Shape 2458"/>
        <p:cNvGrpSpPr/>
        <p:nvPr/>
      </p:nvGrpSpPr>
      <p:grpSpPr>
        <a:xfrm>
          <a:off x="0" y="0"/>
          <a:ext cx="0" cy="0"/>
          <a:chOff x="0" y="0"/>
          <a:chExt cx="0" cy="0"/>
        </a:xfrm>
      </p:grpSpPr>
      <p:sp>
        <p:nvSpPr>
          <p:cNvPr id="2459" name="Google Shape;2459;p1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0" name="Google Shape;2460;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These are the formulas for the sample variance, sample covariance and sample correlation. </a:t>
            </a:r>
            <a:endParaRPr/>
          </a:p>
          <a:p>
            <a:pPr indent="0" lvl="0" marL="0" marR="0" rtl="0" algn="l">
              <a:lnSpc>
                <a:spcPct val="100000"/>
              </a:lnSpc>
              <a:spcBef>
                <a:spcPts val="0"/>
              </a:spcBef>
              <a:spcAft>
                <a:spcPts val="0"/>
              </a:spcAft>
              <a:buClr>
                <a:schemeClr val="dk1"/>
              </a:buClr>
              <a:buSzPts val="1200"/>
              <a:buFont typeface="Malgun Gothic"/>
              <a:buNone/>
            </a:pPr>
            <a:r>
              <a:rPr lang="en-US"/>
              <a:t>These are the so-called “unbiased estimators”.</a:t>
            </a:r>
            <a:endParaRPr/>
          </a:p>
          <a:p>
            <a:pPr indent="0" lvl="0" marL="0" marR="0" rtl="0" algn="l">
              <a:lnSpc>
                <a:spcPct val="100000"/>
              </a:lnSpc>
              <a:spcBef>
                <a:spcPts val="0"/>
              </a:spcBef>
              <a:spcAft>
                <a:spcPts val="0"/>
              </a:spcAft>
              <a:buClr>
                <a:schemeClr val="dk1"/>
              </a:buClr>
              <a:buSzPts val="1200"/>
              <a:buFont typeface="Malgun Gothic"/>
              <a:buNone/>
            </a:pPr>
            <a:r>
              <a:rPr lang="en-US"/>
              <a:t>Please note that there is </a:t>
            </a:r>
            <a:r>
              <a:rPr i="0" lang="en-US" sz="1200">
                <a:latin typeface="Cambria Math"/>
                <a:ea typeface="Cambria Math"/>
                <a:cs typeface="Cambria Math"/>
                <a:sym typeface="Cambria Math"/>
              </a:rPr>
              <a:t>𝑛−1</a:t>
            </a:r>
            <a:r>
              <a:rPr lang="en-US"/>
              <a:t> instead of </a:t>
            </a:r>
            <a:r>
              <a:rPr i="0" lang="en-US">
                <a:latin typeface="Cambria Math"/>
                <a:ea typeface="Cambria Math"/>
                <a:cs typeface="Cambria Math"/>
                <a:sym typeface="Cambria Math"/>
              </a:rPr>
              <a:t>𝑛</a:t>
            </a:r>
            <a:r>
              <a:rPr lang="en-US"/>
              <a:t> in the denominators of </a:t>
            </a:r>
            <a:r>
              <a:rPr i="0" lang="en-US" sz="1200">
                <a:latin typeface="Cambria Math"/>
                <a:ea typeface="Cambria Math"/>
                <a:cs typeface="Cambria Math"/>
                <a:sym typeface="Cambria Math"/>
              </a:rPr>
              <a:t>𝑠^2</a:t>
            </a:r>
            <a:r>
              <a:rPr lang="en-US"/>
              <a:t> and </a:t>
            </a:r>
            <a:r>
              <a:rPr i="0" lang="en-US" sz="1200">
                <a:latin typeface="Cambria Math"/>
                <a:ea typeface="Cambria Math"/>
                <a:cs typeface="Cambria Math"/>
                <a:sym typeface="Cambria Math"/>
              </a:rPr>
              <a:t>𝑠_𝑋𝑌</a:t>
            </a:r>
            <a:r>
              <a:rPr lang="en-US"/>
              <a:t>. </a:t>
            </a:r>
            <a:endParaRPr/>
          </a:p>
        </p:txBody>
      </p:sp>
      <p:sp>
        <p:nvSpPr>
          <p:cNvPr id="2461" name="Google Shape;2461;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8" name="Shape 2468"/>
        <p:cNvGrpSpPr/>
        <p:nvPr/>
      </p:nvGrpSpPr>
      <p:grpSpPr>
        <a:xfrm>
          <a:off x="0" y="0"/>
          <a:ext cx="0" cy="0"/>
          <a:chOff x="0" y="0"/>
          <a:chExt cx="0" cy="0"/>
        </a:xfrm>
      </p:grpSpPr>
      <p:sp>
        <p:nvSpPr>
          <p:cNvPr id="2469" name="Google Shape;2469;p1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0" name="Google Shape;2470;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These are the formulas for the sample variance, sample covariance and sample correlation. </a:t>
            </a:r>
            <a:endParaRPr/>
          </a:p>
          <a:p>
            <a:pPr indent="0" lvl="0" marL="0" marR="0" rtl="0" algn="l">
              <a:lnSpc>
                <a:spcPct val="100000"/>
              </a:lnSpc>
              <a:spcBef>
                <a:spcPts val="0"/>
              </a:spcBef>
              <a:spcAft>
                <a:spcPts val="0"/>
              </a:spcAft>
              <a:buClr>
                <a:schemeClr val="dk1"/>
              </a:buClr>
              <a:buSzPts val="1200"/>
              <a:buFont typeface="Malgun Gothic"/>
              <a:buNone/>
            </a:pPr>
            <a:r>
              <a:rPr lang="en-US"/>
              <a:t>These are the so-called “unbiased estimators” Note:</a:t>
            </a:r>
            <a:endParaRPr/>
          </a:p>
          <a:p>
            <a:pPr indent="0" lvl="0" marL="0" marR="0" rtl="0" algn="l">
              <a:lnSpc>
                <a:spcPct val="100000"/>
              </a:lnSpc>
              <a:spcBef>
                <a:spcPts val="0"/>
              </a:spcBef>
              <a:spcAft>
                <a:spcPts val="0"/>
              </a:spcAft>
              <a:buClr>
                <a:schemeClr val="dk1"/>
              </a:buClr>
              <a:buSzPts val="1200"/>
              <a:buFont typeface="Malgun Gothic"/>
              <a:buNone/>
            </a:pPr>
            <a:r>
              <a:rPr lang="en-US"/>
              <a:t>Here, this illustrates the concept of quantile. </a:t>
            </a:r>
            <a:endParaRPr/>
          </a:p>
          <a:p>
            <a:pPr indent="0" lvl="0" marL="0" marR="0" rtl="0" algn="l">
              <a:lnSpc>
                <a:spcPct val="100000"/>
              </a:lnSpc>
              <a:spcBef>
                <a:spcPts val="0"/>
              </a:spcBef>
              <a:spcAft>
                <a:spcPts val="0"/>
              </a:spcAft>
              <a:buClr>
                <a:schemeClr val="dk1"/>
              </a:buClr>
              <a:buSzPts val="1200"/>
              <a:buFont typeface="Malgun Gothic"/>
              <a:buNone/>
            </a:pPr>
            <a:r>
              <a:rPr lang="en-US"/>
              <a:t>.</a:t>
            </a:r>
            <a:endParaRPr/>
          </a:p>
          <a:p>
            <a:pPr indent="0" lvl="0" marL="0" marR="0" rtl="0" algn="l">
              <a:lnSpc>
                <a:spcPct val="100000"/>
              </a:lnSpc>
              <a:spcBef>
                <a:spcPts val="0"/>
              </a:spcBef>
              <a:spcAft>
                <a:spcPts val="0"/>
              </a:spcAft>
              <a:buClr>
                <a:schemeClr val="dk1"/>
              </a:buClr>
              <a:buSzPts val="1200"/>
              <a:buFont typeface="Malgun Gothic"/>
              <a:buNone/>
            </a:pPr>
            <a:r>
              <a:rPr lang="en-US"/>
              <a:t>Please note that there is </a:t>
            </a:r>
            <a:r>
              <a:rPr i="0" lang="en-US" sz="1200">
                <a:latin typeface="Cambria Math"/>
                <a:ea typeface="Cambria Math"/>
                <a:cs typeface="Cambria Math"/>
                <a:sym typeface="Cambria Math"/>
              </a:rPr>
              <a:t>𝑛−1</a:t>
            </a:r>
            <a:r>
              <a:rPr lang="en-US"/>
              <a:t> instead of </a:t>
            </a:r>
            <a:r>
              <a:rPr i="0" lang="en-US">
                <a:latin typeface="Cambria Math"/>
                <a:ea typeface="Cambria Math"/>
                <a:cs typeface="Cambria Math"/>
                <a:sym typeface="Cambria Math"/>
              </a:rPr>
              <a:t>𝑛</a:t>
            </a:r>
            <a:r>
              <a:rPr lang="en-US"/>
              <a:t> in the denominators of </a:t>
            </a:r>
            <a:r>
              <a:rPr i="0" lang="en-US" sz="1200">
                <a:latin typeface="Cambria Math"/>
                <a:ea typeface="Cambria Math"/>
                <a:cs typeface="Cambria Math"/>
                <a:sym typeface="Cambria Math"/>
              </a:rPr>
              <a:t>𝑠^2</a:t>
            </a:r>
            <a:r>
              <a:rPr lang="en-US"/>
              <a:t> and </a:t>
            </a:r>
            <a:r>
              <a:rPr i="0" lang="en-US" sz="1200">
                <a:latin typeface="Cambria Math"/>
                <a:ea typeface="Cambria Math"/>
                <a:cs typeface="Cambria Math"/>
                <a:sym typeface="Cambria Math"/>
              </a:rPr>
              <a:t>𝑠_𝑋𝑌</a:t>
            </a:r>
            <a:r>
              <a:rPr lang="en-US"/>
              <a:t>. </a:t>
            </a:r>
            <a:endParaRPr/>
          </a:p>
        </p:txBody>
      </p:sp>
      <p:sp>
        <p:nvSpPr>
          <p:cNvPr id="2471" name="Google Shape;2471;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Không gian mẫu của “gieo xúc xắc” có 36 phần tử.</a:t>
            </a:r>
            <a:endParaRPr/>
          </a:p>
          <a:p>
            <a:pPr indent="0" lvl="0" marL="0" marR="0" rtl="0" algn="l">
              <a:lnSpc>
                <a:spcPct val="100000"/>
              </a:lnSpc>
              <a:spcBef>
                <a:spcPts val="0"/>
              </a:spcBef>
              <a:spcAft>
                <a:spcPts val="0"/>
              </a:spcAft>
              <a:buClr>
                <a:schemeClr val="dk1"/>
              </a:buClr>
              <a:buSzPts val="1200"/>
              <a:buFont typeface="Malgun Gothic"/>
              <a:buNone/>
            </a:pPr>
            <a:r>
              <a:rPr lang="en-US"/>
              <a:t>Con số này là mẫu số của phép tính xác suất.</a:t>
            </a:r>
            <a:endParaRPr/>
          </a:p>
          <a:p>
            <a:pPr indent="0" lvl="0" marL="0" marR="0" rtl="0" algn="l">
              <a:lnSpc>
                <a:spcPct val="100000"/>
              </a:lnSpc>
              <a:spcBef>
                <a:spcPts val="0"/>
              </a:spcBef>
              <a:spcAft>
                <a:spcPts val="0"/>
              </a:spcAft>
              <a:buClr>
                <a:schemeClr val="dk1"/>
              </a:buClr>
              <a:buSzPts val="1200"/>
              <a:buFont typeface="Malgun Gothic"/>
              <a:buNone/>
            </a:pPr>
            <a:r>
              <a:rPr lang="en-US"/>
              <a:t>Tử số là tất cả số lượng của tất cả các kết quả có thể có của biến cố.  </a:t>
            </a:r>
            <a:endParaRPr/>
          </a:p>
        </p:txBody>
      </p:sp>
      <p:sp>
        <p:nvSpPr>
          <p:cNvPr id="274" name="Google Shape;27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p1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7" name="Google Shape;2497;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ví dụ này minh họa cho khái niệm điểm phân vị.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498" name="Google Shape;2498;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p1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5" name="Google Shape;2525;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percentile and the quartile are closely related to the quantile. </a:t>
            </a:r>
            <a:endParaRPr/>
          </a:p>
          <a:p>
            <a:pPr indent="0" lvl="0" marL="0" marR="0" rtl="0" algn="l">
              <a:lnSpc>
                <a:spcPct val="100000"/>
              </a:lnSpc>
              <a:spcBef>
                <a:spcPts val="0"/>
              </a:spcBef>
              <a:spcAft>
                <a:spcPts val="0"/>
              </a:spcAft>
              <a:buClr>
                <a:schemeClr val="dk1"/>
              </a:buClr>
              <a:buSzPts val="1200"/>
              <a:buFont typeface="Malgun Gothic"/>
              <a:buNone/>
            </a:pPr>
            <a:r>
              <a:rPr lang="en-US"/>
              <a:t>Please note that Q2, that is, 50% percentile is called “median”.</a:t>
            </a:r>
            <a:endParaRPr/>
          </a:p>
          <a:p>
            <a:pPr indent="0" lvl="0" marL="0" marR="0" rtl="0" algn="l">
              <a:lnSpc>
                <a:spcPct val="100000"/>
              </a:lnSpc>
              <a:spcBef>
                <a:spcPts val="0"/>
              </a:spcBef>
              <a:spcAft>
                <a:spcPts val="0"/>
              </a:spcAft>
              <a:buClr>
                <a:schemeClr val="dk1"/>
              </a:buClr>
              <a:buSzPts val="1200"/>
              <a:buFont typeface="Malgun Gothic"/>
              <a:buNone/>
            </a:pPr>
            <a:r>
              <a:rPr lang="en-US"/>
              <a:t>Also, </a:t>
            </a:r>
            <a:r>
              <a:rPr i="0" lang="en-US">
                <a:latin typeface="Cambria Math"/>
                <a:ea typeface="Cambria Math"/>
                <a:cs typeface="Cambria Math"/>
                <a:sym typeface="Cambria Math"/>
              </a:rPr>
              <a:t>𝑄3−𝑄1</a:t>
            </a:r>
            <a:r>
              <a:rPr lang="en-US"/>
              <a:t> is called “inter-quartile range” (IQR). </a:t>
            </a:r>
            <a:endParaRPr/>
          </a:p>
        </p:txBody>
      </p:sp>
      <p:sp>
        <p:nvSpPr>
          <p:cNvPr id="2526" name="Google Shape;2526;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p1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8" name="Google Shape;2538;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Boxplot is a visualization type that shows a statistical summary of the data.</a:t>
            </a:r>
            <a:endParaRPr/>
          </a:p>
          <a:p>
            <a:pPr indent="0" lvl="0" marL="0" marR="0" rtl="0" algn="l">
              <a:lnSpc>
                <a:spcPct val="100000"/>
              </a:lnSpc>
              <a:spcBef>
                <a:spcPts val="0"/>
              </a:spcBef>
              <a:spcAft>
                <a:spcPts val="0"/>
              </a:spcAft>
              <a:buClr>
                <a:schemeClr val="dk1"/>
              </a:buClr>
              <a:buSzPts val="1200"/>
              <a:buFont typeface="Malgun Gothic"/>
              <a:buNone/>
            </a:pPr>
            <a:r>
              <a:rPr lang="en-US"/>
              <a:t>It is closely related to the quartiles.</a:t>
            </a:r>
            <a:endParaRPr/>
          </a:p>
          <a:p>
            <a:pPr indent="0" lvl="0" marL="0" marR="0" rtl="0" algn="l">
              <a:lnSpc>
                <a:spcPct val="100000"/>
              </a:lnSpc>
              <a:spcBef>
                <a:spcPts val="0"/>
              </a:spcBef>
              <a:spcAft>
                <a:spcPts val="0"/>
              </a:spcAft>
              <a:buClr>
                <a:schemeClr val="dk1"/>
              </a:buClr>
              <a:buSzPts val="1200"/>
              <a:buFont typeface="Malgun Gothic"/>
              <a:buNone/>
            </a:pPr>
            <a:r>
              <a:rPr lang="en-US"/>
              <a:t>As mentioned in the previous slide, </a:t>
            </a:r>
            <a:r>
              <a:rPr i="0" lang="en-US">
                <a:latin typeface="Cambria Math"/>
                <a:ea typeface="Cambria Math"/>
                <a:cs typeface="Cambria Math"/>
                <a:sym typeface="Cambria Math"/>
              </a:rPr>
              <a:t>𝐼𝑄𝑅 = 𝑄3 – 𝑄1</a:t>
            </a:r>
            <a:r>
              <a:rPr lang="en-US"/>
              <a:t>.</a:t>
            </a:r>
            <a:endParaRPr/>
          </a:p>
          <a:p>
            <a:pPr indent="0" lvl="0" marL="0" marR="0" rtl="0" algn="l">
              <a:lnSpc>
                <a:spcPct val="100000"/>
              </a:lnSpc>
              <a:spcBef>
                <a:spcPts val="0"/>
              </a:spcBef>
              <a:spcAft>
                <a:spcPts val="0"/>
              </a:spcAft>
              <a:buClr>
                <a:schemeClr val="dk1"/>
              </a:buClr>
              <a:buSzPts val="1200"/>
              <a:buFont typeface="Malgun Gothic"/>
              <a:buNone/>
            </a:pPr>
            <a:r>
              <a:rPr lang="en-US"/>
              <a:t>The dots above and below are the </a:t>
            </a:r>
            <a:r>
              <a:rPr b="1" lang="en-US"/>
              <a:t>outliers</a:t>
            </a:r>
            <a:r>
              <a:rPr lang="en-US"/>
              <a:t>.</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539" name="Google Shape;2539;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p1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4" name="Google Shape;2584;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br>
              <a:rPr b="1" lang="en-US" sz="1200">
                <a:latin typeface="Arial"/>
                <a:ea typeface="Arial"/>
                <a:cs typeface="Arial"/>
                <a:sym typeface="Arial"/>
              </a:rPr>
            </a:br>
            <a:r>
              <a:rPr b="1" lang="en-US" sz="1200">
                <a:latin typeface="Arial"/>
                <a:ea typeface="Arial"/>
                <a:cs typeface="Arial"/>
                <a:sym typeface="Arial"/>
              </a:rPr>
              <a:t>MỤC ĐÍCH CỦA PHẦN THỰC HÀNH NÀY</a:t>
            </a:r>
            <a:endParaRPr/>
          </a:p>
          <a:p>
            <a:pPr indent="0" lvl="0" marL="0" rtl="0" algn="l">
              <a:spcBef>
                <a:spcPts val="0"/>
              </a:spcBef>
              <a:spcAft>
                <a:spcPts val="0"/>
              </a:spcAft>
              <a:buNone/>
            </a:pPr>
            <a:r>
              <a:rPr lang="en-US" sz="1200">
                <a:solidFill>
                  <a:schemeClr val="dk1"/>
                </a:solidFill>
                <a:latin typeface="Arial"/>
                <a:ea typeface="Arial"/>
                <a:cs typeface="Arial"/>
                <a:sym typeface="Arial"/>
              </a:rPr>
              <a:t>Trong phần thực hành này, bạn sẽ trải nghiệm một ví dụ đơn giản về thống kê mô tả và phân tích dữ liệu thăm dò.</a:t>
            </a:r>
            <a:endParaRPr/>
          </a:p>
          <a:p>
            <a:pPr indent="0" lvl="0" marL="0" rtl="0" algn="l">
              <a:spcBef>
                <a:spcPts val="0"/>
              </a:spcBef>
              <a:spcAft>
                <a:spcPts val="0"/>
              </a:spcAft>
              <a:buNone/>
            </a:pPr>
            <a:r>
              <a:rPr lang="en-US" sz="1200">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HƯỚNG DẪN THỰC HÀNH</a:t>
            </a:r>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Khởi chạy Jupyter Notebook. (Đọc lại bước 1-3 của </a:t>
            </a:r>
            <a:r>
              <a:rPr b="1" lang="en-US" sz="1200">
                <a:solidFill>
                  <a:srgbClr val="000000"/>
                </a:solidFill>
                <a:latin typeface="Arial"/>
                <a:ea typeface="Arial"/>
                <a:cs typeface="Arial"/>
                <a:sym typeface="Arial"/>
              </a:rPr>
              <a:t>Bài tập Coding số 0301</a:t>
            </a:r>
            <a:r>
              <a:rPr lang="en-US" sz="1200">
                <a:solidFill>
                  <a:srgbClr val="000000"/>
                </a:solidFill>
                <a:latin typeface="Arial"/>
                <a:ea typeface="Arial"/>
                <a:cs typeface="Arial"/>
                <a:sym typeface="Arial"/>
              </a:rPr>
              <a:t>.)</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Trong Sổ ghi chép Jupyter, nhấp vào tệp </a:t>
            </a:r>
            <a:r>
              <a:rPr b="1" lang="en-US" sz="1200">
                <a:solidFill>
                  <a:schemeClr val="dk1"/>
                </a:solidFill>
                <a:latin typeface="Arial"/>
                <a:ea typeface="Arial"/>
                <a:cs typeface="Arial"/>
                <a:sym typeface="Arial"/>
              </a:rPr>
              <a:t>ex_0303.ipynb</a:t>
            </a:r>
            <a:r>
              <a:rPr lang="en-US" sz="1200">
                <a:solidFill>
                  <a:schemeClr val="dk1"/>
                </a:solidFill>
                <a:latin typeface="Arial"/>
                <a:ea typeface="Arial"/>
                <a:cs typeface="Arial"/>
                <a:sym typeface="Arial"/>
              </a:rPr>
              <a:t> trong thư mục </a:t>
            </a:r>
            <a:r>
              <a:rPr b="1" lang="en-US" sz="1200">
                <a:solidFill>
                  <a:schemeClr val="dk1"/>
                </a:solidFill>
                <a:latin typeface="Arial"/>
                <a:ea typeface="Arial"/>
                <a:cs typeface="Arial"/>
                <a:sym typeface="Arial"/>
              </a:rPr>
              <a:t>Coding Exercise.</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Arial"/>
                <a:ea typeface="Arial"/>
                <a:cs typeface="Arial"/>
                <a:sym typeface="Arial"/>
              </a:rPr>
              <a:t>Xem lại các ví dụ về các chủ đề ở dưới đây:</a:t>
            </a:r>
            <a:br>
              <a:rPr i="0" lang="en-US" sz="1000">
                <a:solidFill>
                  <a:srgbClr val="FF0000"/>
                </a:solidFill>
                <a:latin typeface="Arial"/>
                <a:ea typeface="Arial"/>
                <a:cs typeface="Arial"/>
                <a:sym typeface="Arial"/>
              </a:rPr>
            </a:br>
            <a:br>
              <a:rPr i="0" lang="en-US" sz="1000">
                <a:solidFill>
                  <a:srgbClr val="FF0000"/>
                </a:solidFill>
                <a:latin typeface="Arial"/>
                <a:ea typeface="Arial"/>
                <a:cs typeface="Arial"/>
                <a:sym typeface="Arial"/>
              </a:rPr>
            </a:br>
            <a:r>
              <a:rPr i="1" lang="en-US" sz="1200">
                <a:solidFill>
                  <a:schemeClr val="dk1"/>
                </a:solidFill>
                <a:latin typeface="Arial"/>
                <a:ea typeface="Arial"/>
                <a:cs typeface="Arial"/>
                <a:sym typeface="Arial"/>
              </a:rPr>
              <a:t>A. Thống kê mô tả</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 Thống kê mẫu</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ii. Biểu đồ hộp</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iii. Hiệp phương sai và Hệ số tương quan</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iv. Trực quan hóa</a:t>
            </a:r>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(Tùy chọn) Sử dụng ô trống ở dưới cùng để thực hiện các nhu cầu cá nhân của riêng bạn.</a:t>
            </a:r>
            <a:endParaRPr/>
          </a:p>
        </p:txBody>
      </p:sp>
      <p:sp>
        <p:nvSpPr>
          <p:cNvPr id="2585" name="Google Shape;2585;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7" name="Shape 2597"/>
        <p:cNvGrpSpPr/>
        <p:nvPr/>
      </p:nvGrpSpPr>
      <p:grpSpPr>
        <a:xfrm>
          <a:off x="0" y="0"/>
          <a:ext cx="0" cy="0"/>
          <a:chOff x="0" y="0"/>
          <a:chExt cx="0" cy="0"/>
        </a:xfrm>
      </p:grpSpPr>
      <p:sp>
        <p:nvSpPr>
          <p:cNvPr id="2598" name="Google Shape;2598;p12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9" name="Google Shape;2599;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600" name="Google Shape;2600;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5" name="Shape 2605"/>
        <p:cNvGrpSpPr/>
        <p:nvPr/>
      </p:nvGrpSpPr>
      <p:grpSpPr>
        <a:xfrm>
          <a:off x="0" y="0"/>
          <a:ext cx="0" cy="0"/>
          <a:chOff x="0" y="0"/>
          <a:chExt cx="0" cy="0"/>
        </a:xfrm>
      </p:grpSpPr>
      <p:sp>
        <p:nvSpPr>
          <p:cNvPr id="2606" name="Google Shape;2606;p1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7" name="Google Shape;2607;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Slide này liệt kê các lý do tại sao nên chọn phân tích mẫu thay vì phân tích quần thể.</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608" name="Google Shape;2608;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8" name="Shape 2618"/>
        <p:cNvGrpSpPr/>
        <p:nvPr/>
      </p:nvGrpSpPr>
      <p:grpSpPr>
        <a:xfrm>
          <a:off x="0" y="0"/>
          <a:ext cx="0" cy="0"/>
          <a:chOff x="0" y="0"/>
          <a:chExt cx="0" cy="0"/>
        </a:xfrm>
      </p:grpSpPr>
      <p:sp>
        <p:nvSpPr>
          <p:cNvPr id="2619" name="Google Shape;2619;p1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0" name="Google Shape;2620;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Có nhiều cách để chọn mẫu từ quần thể.</a:t>
            </a:r>
            <a:endParaRPr/>
          </a:p>
          <a:p>
            <a:pPr indent="0" lvl="0" marL="0" marR="0" rtl="0" algn="l">
              <a:lnSpc>
                <a:spcPct val="100000"/>
              </a:lnSpc>
              <a:spcBef>
                <a:spcPts val="0"/>
              </a:spcBef>
              <a:spcAft>
                <a:spcPts val="0"/>
              </a:spcAft>
              <a:buClr>
                <a:schemeClr val="dk1"/>
              </a:buClr>
              <a:buSzPts val="1200"/>
              <a:buFont typeface="Malgun Gothic"/>
              <a:buNone/>
            </a:pPr>
            <a:r>
              <a:rPr lang="en-US"/>
              <a:t>Trong học máy, khi ta có các kiểu biến phân loại phụ thuộc mất cân bằng cao, </a:t>
            </a:r>
            <a:endParaRPr/>
          </a:p>
          <a:p>
            <a:pPr indent="0" lvl="0" marL="0" marR="0" rtl="0" algn="l">
              <a:lnSpc>
                <a:spcPct val="100000"/>
              </a:lnSpc>
              <a:spcBef>
                <a:spcPts val="0"/>
              </a:spcBef>
              <a:spcAft>
                <a:spcPts val="0"/>
              </a:spcAft>
              <a:buClr>
                <a:schemeClr val="dk1"/>
              </a:buClr>
              <a:buSzPts val="1200"/>
              <a:buFont typeface="Malgun Gothic"/>
              <a:buNone/>
            </a:pPr>
            <a:r>
              <a:rPr lang="en-US"/>
              <a:t>ta nên suy nghĩ cẩn thận về cách để chọn một mẫu đào tạo.  </a:t>
            </a:r>
            <a:endParaRPr/>
          </a:p>
          <a:p>
            <a:pPr indent="0" lvl="0" marL="0" marR="0" rtl="0" algn="l">
              <a:lnSpc>
                <a:spcPct val="100000"/>
              </a:lnSpc>
              <a:spcBef>
                <a:spcPts val="0"/>
              </a:spcBef>
              <a:spcAft>
                <a:spcPts val="0"/>
              </a:spcAft>
              <a:buClr>
                <a:schemeClr val="dk1"/>
              </a:buClr>
              <a:buSzPts val="1200"/>
              <a:buFont typeface="Malgun Gothic"/>
              <a:buNone/>
            </a:pPr>
            <a:r>
              <a:rPr lang="en-US"/>
              <a:t>Bạn có thể sẽ không đi sâu hơn. Tuy nhiên, ít nhất bạn vẫn nên biết về các phương pháp hiện có. </a:t>
            </a:r>
            <a:endParaRPr/>
          </a:p>
        </p:txBody>
      </p:sp>
      <p:sp>
        <p:nvSpPr>
          <p:cNvPr id="2621" name="Google Shape;2621;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p1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0" name="Google Shape;2630;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Như đã đề cập từ trước, thống kê mẫu thường được ký hiệu bởi các chữ cái trong bảng chữ cái Latin. </a:t>
            </a:r>
            <a:endParaRPr/>
          </a:p>
          <a:p>
            <a:pPr indent="0" lvl="0" marL="0" marR="0" rtl="0" algn="l">
              <a:lnSpc>
                <a:spcPct val="100000"/>
              </a:lnSpc>
              <a:spcBef>
                <a:spcPts val="0"/>
              </a:spcBef>
              <a:spcAft>
                <a:spcPts val="0"/>
              </a:spcAft>
              <a:buClr>
                <a:schemeClr val="dk1"/>
              </a:buClr>
              <a:buSzPts val="1200"/>
              <a:buFont typeface="Malgun Gothic"/>
              <a:buNone/>
            </a:pPr>
            <a:r>
              <a:rPr lang="en-US"/>
              <a:t>Và các tham số tương ứng của quần thể thường được ký hiệu bởi các chữ cái trong bảng chữ cái Hy Lạp.</a:t>
            </a:r>
            <a:endParaRPr/>
          </a:p>
          <a:p>
            <a:pPr indent="0" lvl="0" marL="0" marR="0" rtl="0" algn="l">
              <a:lnSpc>
                <a:spcPct val="100000"/>
              </a:lnSpc>
              <a:spcBef>
                <a:spcPts val="0"/>
              </a:spcBef>
              <a:spcAft>
                <a:spcPts val="0"/>
              </a:spcAft>
              <a:buClr>
                <a:schemeClr val="dk1"/>
              </a:buClr>
              <a:buSzPts val="1200"/>
              <a:buFont typeface="Malgun Gothic"/>
              <a:buNone/>
            </a:pPr>
            <a:r>
              <a:rPr lang="en-US"/>
              <a:t>Mục đích của thống kê suy luận là </a:t>
            </a:r>
            <a:r>
              <a:rPr lang="en-US" sz="1200">
                <a:solidFill>
                  <a:srgbClr val="00B050"/>
                </a:solidFill>
                <a:latin typeface="Arial"/>
                <a:ea typeface="Arial"/>
                <a:cs typeface="Arial"/>
                <a:sym typeface="Arial"/>
              </a:rPr>
              <a:t>liên kết</a:t>
            </a:r>
            <a:r>
              <a:rPr lang="en-US" sz="1200">
                <a:latin typeface="Arial"/>
                <a:ea typeface="Arial"/>
                <a:cs typeface="Arial"/>
                <a:sym typeface="Arial"/>
              </a:rPr>
              <a:t> thống kê mẫu với các tham số của quần thể.</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631" name="Google Shape;2631;p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p1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1" name="Google Shape;2641;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Let us think of an experiment where the samples consist of flipping a coin twice, so that the sample size </a:t>
            </a:r>
            <a:r>
              <a:rPr b="0" i="0" lang="en-US">
                <a:latin typeface="Cambria Math"/>
                <a:ea typeface="Cambria Math"/>
                <a:cs typeface="Cambria Math"/>
                <a:sym typeface="Cambria Math"/>
              </a:rPr>
              <a:t>𝑛=2</a:t>
            </a:r>
            <a:r>
              <a:rPr lang="en-US"/>
              <a:t>.</a:t>
            </a:r>
            <a:endParaRPr/>
          </a:p>
          <a:p>
            <a:pPr indent="0" lvl="0" marL="0" marR="0" rtl="0" algn="l">
              <a:lnSpc>
                <a:spcPct val="100000"/>
              </a:lnSpc>
              <a:spcBef>
                <a:spcPts val="0"/>
              </a:spcBef>
              <a:spcAft>
                <a:spcPts val="0"/>
              </a:spcAft>
              <a:buClr>
                <a:schemeClr val="dk1"/>
              </a:buClr>
              <a:buSzPts val="1200"/>
              <a:buFont typeface="Malgun Gothic"/>
              <a:buNone/>
            </a:pPr>
            <a:r>
              <a:rPr lang="en-US"/>
              <a:t>Then, the possible sample means form the set </a:t>
            </a:r>
            <a:r>
              <a:rPr i="0" lang="en-US">
                <a:latin typeface="Cambria Math"/>
                <a:ea typeface="Cambria Math"/>
                <a:cs typeface="Cambria Math"/>
                <a:sym typeface="Cambria Math"/>
              </a:rPr>
              <a:t>{0, 0.5, 1}</a:t>
            </a:r>
            <a:r>
              <a:rPr lang="en-US"/>
              <a:t>.</a:t>
            </a:r>
            <a:endParaRPr/>
          </a:p>
        </p:txBody>
      </p:sp>
      <p:sp>
        <p:nvSpPr>
          <p:cNvPr id="2642" name="Google Shape;2642;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2" name="Shape 2652"/>
        <p:cNvGrpSpPr/>
        <p:nvPr/>
      </p:nvGrpSpPr>
      <p:grpSpPr>
        <a:xfrm>
          <a:off x="0" y="0"/>
          <a:ext cx="0" cy="0"/>
          <a:chOff x="0" y="0"/>
          <a:chExt cx="0" cy="0"/>
        </a:xfrm>
      </p:grpSpPr>
      <p:sp>
        <p:nvSpPr>
          <p:cNvPr id="2653" name="Google Shape;2653;p1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4" name="Google Shape;2654;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Let us think of another experiment where the samples consist of flipping a coin three times, so that the sample size </a:t>
            </a:r>
            <a:r>
              <a:rPr b="0" i="0" lang="en-US">
                <a:latin typeface="Cambria Math"/>
                <a:ea typeface="Cambria Math"/>
                <a:cs typeface="Cambria Math"/>
                <a:sym typeface="Cambria Math"/>
              </a:rPr>
              <a:t>𝑛=3</a:t>
            </a:r>
            <a:r>
              <a:rPr lang="en-US"/>
              <a:t>.</a:t>
            </a:r>
            <a:endParaRPr/>
          </a:p>
          <a:p>
            <a:pPr indent="0" lvl="0" marL="0" marR="0" rtl="0" algn="l">
              <a:lnSpc>
                <a:spcPct val="100000"/>
              </a:lnSpc>
              <a:spcBef>
                <a:spcPts val="0"/>
              </a:spcBef>
              <a:spcAft>
                <a:spcPts val="0"/>
              </a:spcAft>
              <a:buClr>
                <a:schemeClr val="dk1"/>
              </a:buClr>
              <a:buSzPts val="1200"/>
              <a:buFont typeface="Malgun Gothic"/>
              <a:buNone/>
            </a:pPr>
            <a:r>
              <a:rPr lang="en-US"/>
              <a:t>Then, the possible sample means form the set </a:t>
            </a:r>
            <a:r>
              <a:rPr i="0" lang="en-US">
                <a:latin typeface="Cambria Math"/>
                <a:ea typeface="Cambria Math"/>
                <a:cs typeface="Cambria Math"/>
                <a:sym typeface="Cambria Math"/>
              </a:rPr>
              <a:t>{0,</a:t>
            </a:r>
            <a:r>
              <a:rPr b="0" i="0" lang="en-US">
                <a:latin typeface="Cambria Math"/>
                <a:ea typeface="Cambria Math"/>
                <a:cs typeface="Cambria Math"/>
                <a:sym typeface="Cambria Math"/>
              </a:rPr>
              <a:t> 1/3</a:t>
            </a:r>
            <a:r>
              <a:rPr i="0" lang="en-US">
                <a:latin typeface="Cambria Math"/>
                <a:ea typeface="Cambria Math"/>
                <a:cs typeface="Cambria Math"/>
                <a:sym typeface="Cambria Math"/>
              </a:rPr>
              <a:t>,</a:t>
            </a:r>
            <a:r>
              <a:rPr b="0" i="0" lang="en-US">
                <a:latin typeface="Cambria Math"/>
                <a:ea typeface="Cambria Math"/>
                <a:cs typeface="Cambria Math"/>
                <a:sym typeface="Cambria Math"/>
              </a:rPr>
              <a:t>2/3,</a:t>
            </a:r>
            <a:r>
              <a:rPr i="0" lang="en-US">
                <a:latin typeface="Cambria Math"/>
                <a:ea typeface="Cambria Math"/>
                <a:cs typeface="Cambria Math"/>
                <a:sym typeface="Cambria Math"/>
              </a:rPr>
              <a:t>1}</a:t>
            </a:r>
            <a:r>
              <a:rPr lang="en-US"/>
              <a:t>.</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655" name="Google Shape;2655;p1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Một ví dụ khác của phép thử ngẫu nhiên “gieo hai xúc xắc”.</a:t>
            </a:r>
            <a:endParaRPr/>
          </a:p>
          <a:p>
            <a:pPr indent="0" lvl="0" marL="0" marR="0" rtl="0" algn="l">
              <a:lnSpc>
                <a:spcPct val="100000"/>
              </a:lnSpc>
              <a:spcBef>
                <a:spcPts val="0"/>
              </a:spcBef>
              <a:spcAft>
                <a:spcPts val="0"/>
              </a:spcAft>
              <a:buClr>
                <a:schemeClr val="dk1"/>
              </a:buClr>
              <a:buSzPts val="1200"/>
              <a:buFont typeface="Malgun Gothic"/>
              <a:buNone/>
            </a:pPr>
            <a:r>
              <a:rPr lang="en-US"/>
              <a:t>Số lượng kết quả có thể xảy ra của biến cố là 27 theo như giải thích ở đây.</a:t>
            </a:r>
            <a:endParaRPr/>
          </a:p>
          <a:p>
            <a:pPr indent="0" lvl="0" marL="0" marR="0" rtl="0" algn="l">
              <a:lnSpc>
                <a:spcPct val="100000"/>
              </a:lnSpc>
              <a:spcBef>
                <a:spcPts val="0"/>
              </a:spcBef>
              <a:spcAft>
                <a:spcPts val="0"/>
              </a:spcAft>
              <a:buClr>
                <a:schemeClr val="dk1"/>
              </a:buClr>
              <a:buSzPts val="1200"/>
              <a:buFont typeface="Malgun Gothic"/>
              <a:buNone/>
            </a:pPr>
            <a:r>
              <a:rPr lang="en-US"/>
              <a:t>Tích của hai số luôn chẵn, ngoại trừ trường hợp nhân một số lẻ với một số lẻ.</a:t>
            </a:r>
            <a:endParaRPr/>
          </a:p>
        </p:txBody>
      </p:sp>
      <p:sp>
        <p:nvSpPr>
          <p:cNvPr id="293" name="Google Shape;29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4" name="Shape 2664"/>
        <p:cNvGrpSpPr/>
        <p:nvPr/>
      </p:nvGrpSpPr>
      <p:grpSpPr>
        <a:xfrm>
          <a:off x="0" y="0"/>
          <a:ext cx="0" cy="0"/>
          <a:chOff x="0" y="0"/>
          <a:chExt cx="0" cy="0"/>
        </a:xfrm>
      </p:grpSpPr>
      <p:sp>
        <p:nvSpPr>
          <p:cNvPr id="2665" name="Google Shape;2665;p1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6" name="Google Shape;2666;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You can continue increasing the sample size </a:t>
            </a:r>
            <a:r>
              <a:rPr b="0" i="0" lang="en-US">
                <a:latin typeface="Cambria Math"/>
                <a:ea typeface="Cambria Math"/>
                <a:cs typeface="Cambria Math"/>
                <a:sym typeface="Cambria Math"/>
              </a:rPr>
              <a:t>𝑛</a:t>
            </a:r>
            <a:r>
              <a:rPr lang="en-US"/>
              <a:t> and in each case plot a histogram.</a:t>
            </a:r>
            <a:endParaRPr/>
          </a:p>
          <a:p>
            <a:pPr indent="0" lvl="0" marL="0" marR="0" rtl="0" algn="l">
              <a:lnSpc>
                <a:spcPct val="100000"/>
              </a:lnSpc>
              <a:spcBef>
                <a:spcPts val="0"/>
              </a:spcBef>
              <a:spcAft>
                <a:spcPts val="0"/>
              </a:spcAft>
              <a:buClr>
                <a:schemeClr val="dk1"/>
              </a:buClr>
              <a:buSzPts val="1200"/>
              <a:buFont typeface="Malgun Gothic"/>
              <a:buNone/>
            </a:pPr>
            <a:r>
              <a:rPr lang="en-US"/>
              <a:t>These histograms clearly show a trend: as </a:t>
            </a:r>
            <a:r>
              <a:rPr i="0" lang="en-US">
                <a:latin typeface="Cambria Math"/>
                <a:ea typeface="Cambria Math"/>
                <a:cs typeface="Cambria Math"/>
                <a:sym typeface="Cambria Math"/>
              </a:rPr>
              <a:t>𝑛</a:t>
            </a:r>
            <a:r>
              <a:rPr lang="en-US"/>
              <a:t> increases the </a:t>
            </a:r>
            <a:r>
              <a:rPr lang="en-US" sz="1200">
                <a:latin typeface="Times New Roman"/>
                <a:ea typeface="Times New Roman"/>
                <a:cs typeface="Times New Roman"/>
                <a:sym typeface="Times New Roman"/>
              </a:rPr>
              <a:t>histograms converge to the normal distribution (upon rescaling).</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667" name="Google Shape;2667;p1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1" name="Shape 2851"/>
        <p:cNvGrpSpPr/>
        <p:nvPr/>
      </p:nvGrpSpPr>
      <p:grpSpPr>
        <a:xfrm>
          <a:off x="0" y="0"/>
          <a:ext cx="0" cy="0"/>
          <a:chOff x="0" y="0"/>
          <a:chExt cx="0" cy="0"/>
        </a:xfrm>
      </p:grpSpPr>
      <p:sp>
        <p:nvSpPr>
          <p:cNvPr id="2852" name="Google Shape;2852;p1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3" name="Google Shape;2853;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Sau khi xem các slide trước, bạn có thể tóm tắt lại các kết quả.</a:t>
            </a:r>
            <a:endParaRPr/>
          </a:p>
          <a:p>
            <a:pPr indent="0" lvl="0" marL="0" marR="0" rtl="0" algn="l">
              <a:lnSpc>
                <a:spcPct val="100000"/>
              </a:lnSpc>
              <a:spcBef>
                <a:spcPts val="0"/>
              </a:spcBef>
              <a:spcAft>
                <a:spcPts val="0"/>
              </a:spcAft>
              <a:buClr>
                <a:schemeClr val="dk1"/>
              </a:buClr>
              <a:buSzPts val="1200"/>
              <a:buFont typeface="Malgun Gothic"/>
              <a:buNone/>
            </a:pPr>
            <a:r>
              <a:rPr lang="en-US"/>
              <a:t>Số trung bình của mẫu được ký hiệu là </a:t>
            </a:r>
            <a:r>
              <a:rPr b="1" i="0" lang="en-US" sz="1200">
                <a:solidFill>
                  <a:srgbClr val="FF0000"/>
                </a:solidFill>
                <a:latin typeface="Cambria Math"/>
                <a:ea typeface="Cambria Math"/>
                <a:cs typeface="Cambria Math"/>
                <a:sym typeface="Cambria Math"/>
              </a:rPr>
              <a:t>𝑿 ̅</a:t>
            </a:r>
            <a:r>
              <a:rPr lang="en-US"/>
              <a:t>, một biến ngẫu nhiên khác</a:t>
            </a:r>
            <a:r>
              <a:rPr lang="en-US" sz="1200">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Cũng  như các biến ngẫu nhiên khác, bạn có thể tính số trung bình, phương sai, độ lệch chuẩn, v.v. của </a:t>
            </a:r>
            <a:r>
              <a:rPr b="1" i="0" lang="en-US" sz="1200">
                <a:solidFill>
                  <a:srgbClr val="FF0000"/>
                </a:solidFill>
                <a:latin typeface="Cambria Math"/>
                <a:ea typeface="Cambria Math"/>
                <a:cs typeface="Cambria Math"/>
                <a:sym typeface="Cambria Math"/>
              </a:rPr>
              <a:t>𝑿 ̅</a:t>
            </a:r>
            <a:r>
              <a:rPr lang="en-US"/>
              <a:t>.</a:t>
            </a:r>
            <a:endParaRPr/>
          </a:p>
          <a:p>
            <a:pPr indent="0" lvl="0" marL="0" marR="0" rtl="0" algn="l">
              <a:lnSpc>
                <a:spcPct val="100000"/>
              </a:lnSpc>
              <a:spcBef>
                <a:spcPts val="0"/>
              </a:spcBef>
              <a:spcAft>
                <a:spcPts val="0"/>
              </a:spcAft>
              <a:buClr>
                <a:schemeClr val="dk1"/>
              </a:buClr>
              <a:buSzPts val="1200"/>
              <a:buFont typeface="Malgun Gothic"/>
              <a:buNone/>
            </a:pPr>
            <a:r>
              <a:rPr lang="en-US"/>
              <a:t>Độ lệch chuẩn của </a:t>
            </a:r>
            <a:r>
              <a:rPr b="1" i="0" lang="en-US" sz="1200">
                <a:solidFill>
                  <a:srgbClr val="FF0000"/>
                </a:solidFill>
                <a:latin typeface="Cambria Math"/>
                <a:ea typeface="Cambria Math"/>
                <a:cs typeface="Cambria Math"/>
                <a:sym typeface="Cambria Math"/>
              </a:rPr>
              <a:t>𝑿 ̅</a:t>
            </a:r>
            <a:r>
              <a:rPr lang="en-US"/>
              <a:t> được ký hiệu là </a:t>
            </a:r>
            <a:r>
              <a:rPr i="0" lang="en-US" sz="1200">
                <a:latin typeface="Cambria Math"/>
                <a:ea typeface="Cambria Math"/>
                <a:cs typeface="Cambria Math"/>
                <a:sym typeface="Cambria Math"/>
              </a:rPr>
              <a:t>𝜎_𝑋 ̅ </a:t>
            </a:r>
            <a:r>
              <a:rPr lang="en-US"/>
              <a:t> và được gọi là “</a:t>
            </a:r>
            <a:r>
              <a:rPr b="1" lang="en-US">
                <a:solidFill>
                  <a:srgbClr val="FF0000"/>
                </a:solidFill>
              </a:rPr>
              <a:t>sai số chuẩn</a:t>
            </a:r>
            <a:r>
              <a:rPr lang="en-US"/>
              <a:t>”.</a:t>
            </a:r>
            <a:endParaRPr/>
          </a:p>
        </p:txBody>
      </p:sp>
      <p:sp>
        <p:nvSpPr>
          <p:cNvPr id="2854" name="Google Shape;2854;p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4" name="Shape 2864"/>
        <p:cNvGrpSpPr/>
        <p:nvPr/>
      </p:nvGrpSpPr>
      <p:grpSpPr>
        <a:xfrm>
          <a:off x="0" y="0"/>
          <a:ext cx="0" cy="0"/>
          <a:chOff x="0" y="0"/>
          <a:chExt cx="0" cy="0"/>
        </a:xfrm>
      </p:grpSpPr>
      <p:sp>
        <p:nvSpPr>
          <p:cNvPr id="2865" name="Google Shape;2865;p1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6" name="Google Shape;2866;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Định lý giới hạn trung tâm khái quát hóa những quan sát có được trong phép thử tung đồng xu.</a:t>
            </a:r>
            <a:endParaRPr/>
          </a:p>
          <a:p>
            <a:pPr indent="0" lvl="0" marL="0" marR="0" rtl="0" algn="l">
              <a:lnSpc>
                <a:spcPct val="100000"/>
              </a:lnSpc>
              <a:spcBef>
                <a:spcPts val="0"/>
              </a:spcBef>
              <a:spcAft>
                <a:spcPts val="0"/>
              </a:spcAft>
              <a:buClr>
                <a:schemeClr val="dk1"/>
              </a:buClr>
              <a:buSzPts val="1200"/>
              <a:buFont typeface="Malgun Gothic"/>
              <a:buNone/>
            </a:pPr>
            <a:r>
              <a:rPr lang="en-US"/>
              <a:t>Xu hướng hội tụ về Phân phối chuẩn của phân phối số trung bình của mẫu không chỉ đúng đối với phép thử đồng xu (Nhị thức) mà </a:t>
            </a:r>
            <a:endParaRPr/>
          </a:p>
          <a:p>
            <a:pPr indent="0" lvl="0" marL="0" marR="0" rtl="0" algn="l">
              <a:lnSpc>
                <a:spcPct val="100000"/>
              </a:lnSpc>
              <a:spcBef>
                <a:spcPts val="0"/>
              </a:spcBef>
              <a:spcAft>
                <a:spcPts val="0"/>
              </a:spcAft>
              <a:buClr>
                <a:schemeClr val="dk1"/>
              </a:buClr>
              <a:buSzPts val="1200"/>
              <a:buFont typeface="Malgun Gothic"/>
              <a:buNone/>
            </a:pPr>
            <a:r>
              <a:rPr lang="en-US"/>
              <a:t>còn đối với bất kỳ phân phối ngầm nào khác.</a:t>
            </a:r>
            <a:endParaRPr/>
          </a:p>
          <a:p>
            <a:pPr indent="0" lvl="0" marL="0" marR="0" rtl="0" algn="l">
              <a:lnSpc>
                <a:spcPct val="100000"/>
              </a:lnSpc>
              <a:spcBef>
                <a:spcPts val="0"/>
              </a:spcBef>
              <a:spcAft>
                <a:spcPts val="0"/>
              </a:spcAft>
              <a:buClr>
                <a:schemeClr val="dk1"/>
              </a:buClr>
              <a:buSzPts val="1200"/>
              <a:buFont typeface="Malgun Gothic"/>
              <a:buNone/>
            </a:pPr>
            <a:r>
              <a:rPr lang="en-US"/>
              <a:t>Ngoài ra, xu hướng tương tự xảy ra ở thống kê mẫu chứ không phải là số trung bình.</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 “Phân phối chuẩn” và “Mật độ xác suất chuẩn” được sử dụng thay thế cho nhau.</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867" name="Google Shape;2867;p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4" name="Shape 2874"/>
        <p:cNvGrpSpPr/>
        <p:nvPr/>
      </p:nvGrpSpPr>
      <p:grpSpPr>
        <a:xfrm>
          <a:off x="0" y="0"/>
          <a:ext cx="0" cy="0"/>
          <a:chOff x="0" y="0"/>
          <a:chExt cx="0" cy="0"/>
        </a:xfrm>
      </p:grpSpPr>
      <p:sp>
        <p:nvSpPr>
          <p:cNvPr id="2875" name="Google Shape;2875;p1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6" name="Google Shape;2876;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Cho đến hiện tại, ta đã thảo luận như thể ta đang chọn tối đa số mẫu cần thiết.</a:t>
            </a:r>
            <a:endParaRPr/>
          </a:p>
          <a:p>
            <a:pPr indent="0" lvl="0" marL="0" marR="0" rtl="0" algn="l">
              <a:lnSpc>
                <a:spcPct val="100000"/>
              </a:lnSpc>
              <a:spcBef>
                <a:spcPts val="0"/>
              </a:spcBef>
              <a:spcAft>
                <a:spcPts val="0"/>
              </a:spcAft>
              <a:buClr>
                <a:schemeClr val="dk1"/>
              </a:buClr>
              <a:buSzPts val="1200"/>
              <a:buFont typeface="Malgun Gothic"/>
              <a:buNone/>
            </a:pPr>
            <a:r>
              <a:rPr lang="en-US"/>
              <a:t>Trên thực tế, việc chọn nhiều mẫu rất tốn kém và không thực dụng. </a:t>
            </a:r>
            <a:endParaRPr/>
          </a:p>
          <a:p>
            <a:pPr indent="0" lvl="0" marL="0" marR="0" rtl="0" algn="l">
              <a:lnSpc>
                <a:spcPct val="100000"/>
              </a:lnSpc>
              <a:spcBef>
                <a:spcPts val="0"/>
              </a:spcBef>
              <a:spcAft>
                <a:spcPts val="0"/>
              </a:spcAft>
              <a:buClr>
                <a:schemeClr val="dk1"/>
              </a:buClr>
              <a:buSzPts val="1200"/>
              <a:buFont typeface="Malgun Gothic"/>
              <a:buNone/>
            </a:pPr>
            <a:r>
              <a:rPr lang="en-US"/>
              <a:t>Từ giờ trở đi, bạn sẽ chỉ giả định có </a:t>
            </a:r>
            <a:r>
              <a:rPr b="1" lang="en-US"/>
              <a:t>một mẫu duy nhất </a:t>
            </a:r>
            <a:r>
              <a:rPr lang="en-US"/>
              <a:t>và </a:t>
            </a:r>
            <a:r>
              <a:rPr lang="en-US" sz="1200">
                <a:latin typeface="Arial"/>
                <a:ea typeface="Arial"/>
                <a:cs typeface="Arial"/>
                <a:sym typeface="Arial"/>
              </a:rPr>
              <a:t>sau đó áp dụng định lý giới hạn trung tâm.</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877" name="Google Shape;2877;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4" name="Shape 2884"/>
        <p:cNvGrpSpPr/>
        <p:nvPr/>
      </p:nvGrpSpPr>
      <p:grpSpPr>
        <a:xfrm>
          <a:off x="0" y="0"/>
          <a:ext cx="0" cy="0"/>
          <a:chOff x="0" y="0"/>
          <a:chExt cx="0" cy="0"/>
        </a:xfrm>
      </p:grpSpPr>
      <p:sp>
        <p:nvSpPr>
          <p:cNvPr id="2885" name="Google Shape;2885;p1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6" name="Google Shape;2886;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Standardization consists in subtracting the mean and dividing by the standard deviation.</a:t>
            </a:r>
            <a:endParaRPr/>
          </a:p>
          <a:p>
            <a:pPr indent="0" lvl="0" marL="0" marR="0" rtl="0" algn="l">
              <a:lnSpc>
                <a:spcPct val="100000"/>
              </a:lnSpc>
              <a:spcBef>
                <a:spcPts val="0"/>
              </a:spcBef>
              <a:spcAft>
                <a:spcPts val="0"/>
              </a:spcAft>
              <a:buClr>
                <a:schemeClr val="dk1"/>
              </a:buClr>
              <a:buSzPts val="1200"/>
              <a:buFont typeface="Malgun Gothic"/>
              <a:buNone/>
            </a:pPr>
            <a:r>
              <a:rPr lang="en-US"/>
              <a:t>You can apply this procedure to </a:t>
            </a:r>
            <a:r>
              <a:rPr i="0" lang="en-US" sz="1200">
                <a:latin typeface="Cambria Math"/>
                <a:ea typeface="Cambria Math"/>
                <a:cs typeface="Cambria Math"/>
                <a:sym typeface="Cambria Math"/>
              </a:rPr>
              <a:t>𝑋 ̅</a:t>
            </a:r>
            <a:r>
              <a:rPr lang="en-US" sz="1200">
                <a:latin typeface="Times New Roman"/>
                <a:ea typeface="Times New Roman"/>
                <a:cs typeface="Times New Roman"/>
                <a:sym typeface="Times New Roman"/>
              </a:rPr>
              <a:t> and standardize.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When the sample size </a:t>
            </a:r>
            <a:r>
              <a:rPr i="0" lang="en-US" sz="1200">
                <a:latin typeface="Cambria Math"/>
                <a:ea typeface="Cambria Math"/>
                <a:cs typeface="Cambria Math"/>
                <a:sym typeface="Cambria Math"/>
              </a:rPr>
              <a:t>𝑛</a:t>
            </a:r>
            <a:r>
              <a:rPr lang="en-US" sz="1200">
                <a:latin typeface="Times New Roman"/>
                <a:ea typeface="Times New Roman"/>
                <a:cs typeface="Times New Roman"/>
                <a:sym typeface="Times New Roman"/>
              </a:rPr>
              <a:t> is small or the </a:t>
            </a:r>
            <a:r>
              <a:rPr i="0" lang="en-US" sz="1200">
                <a:latin typeface="Cambria Math"/>
                <a:ea typeface="Cambria Math"/>
                <a:cs typeface="Cambria Math"/>
                <a:sym typeface="Cambria Math"/>
              </a:rPr>
              <a:t>𝜎</a:t>
            </a:r>
            <a:r>
              <a:rPr lang="en-US" sz="1200">
                <a:latin typeface="Times New Roman"/>
                <a:ea typeface="Times New Roman"/>
                <a:cs typeface="Times New Roman"/>
                <a:sym typeface="Times New Roman"/>
              </a:rPr>
              <a:t> is not known, the standardization is carried out with </a:t>
            </a:r>
            <a:r>
              <a:rPr i="0" lang="en-US" sz="1200">
                <a:latin typeface="Cambria Math"/>
                <a:ea typeface="Cambria Math"/>
                <a:cs typeface="Cambria Math"/>
                <a:sym typeface="Cambria Math"/>
              </a:rPr>
              <a:t>𝑠</a:t>
            </a:r>
            <a:r>
              <a:rPr lang="en-US" sz="1200">
                <a:latin typeface="Times New Roman"/>
                <a:ea typeface="Times New Roman"/>
                <a:cs typeface="Times New Roman"/>
                <a:sym typeface="Times New Roman"/>
              </a:rPr>
              <a:t> instead of </a:t>
            </a:r>
            <a:r>
              <a:rPr i="0" lang="en-US" sz="1200">
                <a:latin typeface="Cambria Math"/>
                <a:ea typeface="Cambria Math"/>
                <a:cs typeface="Cambria Math"/>
                <a:sym typeface="Cambria Math"/>
              </a:rPr>
              <a:t>𝜎</a:t>
            </a:r>
            <a:r>
              <a:rPr lang="en-US" sz="1200">
                <a:latin typeface="Times New Roman"/>
                <a:ea typeface="Times New Roman"/>
                <a:cs typeface="Times New Roman"/>
                <a:sym typeface="Times New Roman"/>
              </a:rPr>
              <a:t>.</a:t>
            </a:r>
            <a:endParaRPr/>
          </a:p>
        </p:txBody>
      </p:sp>
      <p:sp>
        <p:nvSpPr>
          <p:cNvPr id="2887" name="Google Shape;2887;p1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7" name="Shape 2897"/>
        <p:cNvGrpSpPr/>
        <p:nvPr/>
      </p:nvGrpSpPr>
      <p:grpSpPr>
        <a:xfrm>
          <a:off x="0" y="0"/>
          <a:ext cx="0" cy="0"/>
          <a:chOff x="0" y="0"/>
          <a:chExt cx="0" cy="0"/>
        </a:xfrm>
      </p:grpSpPr>
      <p:sp>
        <p:nvSpPr>
          <p:cNvPr id="2898" name="Google Shape;2898;p1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9" name="Google Shape;2899;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Nếu quần thể được phân phối theo phân phối Bernoulli với tỉ lệ thành công (=xác suất của 1) cho trước là </a:t>
            </a:r>
            <a:r>
              <a:rPr i="0" lang="en-US">
                <a:latin typeface="Cambria Math"/>
                <a:ea typeface="Cambria Math"/>
                <a:cs typeface="Cambria Math"/>
                <a:sym typeface="Cambria Math"/>
              </a:rPr>
              <a:t>𝑝</a:t>
            </a:r>
            <a:r>
              <a:rPr lang="en-US"/>
              <a:t>, bạn có thể xác định tỉ lệ </a:t>
            </a:r>
            <a:endParaRPr/>
          </a:p>
          <a:p>
            <a:pPr indent="0" lvl="0" marL="0" marR="0" rtl="0" algn="l">
              <a:lnSpc>
                <a:spcPct val="100000"/>
              </a:lnSpc>
              <a:spcBef>
                <a:spcPts val="0"/>
              </a:spcBef>
              <a:spcAft>
                <a:spcPts val="0"/>
              </a:spcAft>
              <a:buClr>
                <a:schemeClr val="dk1"/>
              </a:buClr>
              <a:buSzPts val="1200"/>
              <a:buFont typeface="Malgun Gothic"/>
              <a:buNone/>
            </a:pPr>
            <a:r>
              <a:rPr lang="en-US"/>
              <a:t>thành công của mẫu là </a:t>
            </a:r>
            <a:r>
              <a:rPr i="0" lang="en-US" sz="1200">
                <a:latin typeface="Cambria Math"/>
                <a:ea typeface="Cambria Math"/>
                <a:cs typeface="Cambria Math"/>
                <a:sym typeface="Cambria Math"/>
              </a:rPr>
              <a:t>(𝑃 ) ̂</a:t>
            </a:r>
            <a:r>
              <a:rPr lang="en-US"/>
              <a:t>.</a:t>
            </a:r>
            <a:endParaRPr/>
          </a:p>
          <a:p>
            <a:pPr indent="0" lvl="0" marL="0" marR="0" rtl="0" algn="l">
              <a:lnSpc>
                <a:spcPct val="100000"/>
              </a:lnSpc>
              <a:spcBef>
                <a:spcPts val="0"/>
              </a:spcBef>
              <a:spcAft>
                <a:spcPts val="0"/>
              </a:spcAft>
              <a:buClr>
                <a:schemeClr val="dk1"/>
              </a:buClr>
              <a:buSzPts val="1200"/>
              <a:buFont typeface="Malgun Gothic"/>
              <a:buNone/>
            </a:pPr>
            <a:r>
              <a:rPr lang="en-US"/>
              <a:t>Với </a:t>
            </a:r>
            <a:r>
              <a:rPr i="0" lang="en-US" sz="1200">
                <a:latin typeface="Cambria Math"/>
                <a:ea typeface="Cambria Math"/>
                <a:cs typeface="Cambria Math"/>
                <a:sym typeface="Cambria Math"/>
              </a:rPr>
              <a:t>(𝑃 ) ̂</a:t>
            </a:r>
            <a:r>
              <a:rPr lang="en-US"/>
              <a:t> bạn có thể tính giá trị kỳ vọng (số trung bình), độ lệch chuẩn (sai số chuẩn), v.v.</a:t>
            </a:r>
            <a:endParaRPr/>
          </a:p>
          <a:p>
            <a:pPr indent="0" lvl="0" marL="0" marR="0" rtl="0" algn="l">
              <a:lnSpc>
                <a:spcPct val="100000"/>
              </a:lnSpc>
              <a:spcBef>
                <a:spcPts val="0"/>
              </a:spcBef>
              <a:spcAft>
                <a:spcPts val="0"/>
              </a:spcAft>
              <a:buClr>
                <a:schemeClr val="dk1"/>
              </a:buClr>
              <a:buSzPts val="1200"/>
              <a:buFont typeface="Malgun Gothic"/>
              <a:buNone/>
            </a:pPr>
            <a:r>
              <a:rPr lang="en-US"/>
              <a:t>Cuối cùng, định lý giới hạn trung tâm cũng đúng với </a:t>
            </a:r>
            <a:r>
              <a:rPr i="0" lang="en-US" sz="1200">
                <a:latin typeface="Cambria Math"/>
                <a:ea typeface="Cambria Math"/>
                <a:cs typeface="Cambria Math"/>
                <a:sym typeface="Cambria Math"/>
              </a:rPr>
              <a:t>(𝑃 ) ̂</a:t>
            </a:r>
            <a:r>
              <a:rPr lang="en-US"/>
              <a:t>, do đó </a:t>
            </a:r>
            <a:r>
              <a:rPr i="0" lang="en-US" sz="1200">
                <a:latin typeface="Cambria Math"/>
                <a:ea typeface="Cambria Math"/>
                <a:cs typeface="Cambria Math"/>
                <a:sym typeface="Cambria Math"/>
              </a:rPr>
              <a:t>(𝑃 ̂−𝑝)/𝜎_𝑃 ̂  ~𝑁(0,1)</a:t>
            </a:r>
            <a:r>
              <a:rPr lang="en-US" sz="1200">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900" name="Google Shape;2900;p1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9" name="Shape 2909"/>
        <p:cNvGrpSpPr/>
        <p:nvPr/>
      </p:nvGrpSpPr>
      <p:grpSpPr>
        <a:xfrm>
          <a:off x="0" y="0"/>
          <a:ext cx="0" cy="0"/>
          <a:chOff x="0" y="0"/>
          <a:chExt cx="0" cy="0"/>
        </a:xfrm>
      </p:grpSpPr>
      <p:sp>
        <p:nvSpPr>
          <p:cNvPr id="2910" name="Google Shape;2910;p1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1" name="Google Shape;2911;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Bạn có thể khái quát hơn nữa định lý giới hạn trung tâm khi bạn có hai quần thể chứa các mẫu được chọn. </a:t>
            </a:r>
            <a:endParaRPr/>
          </a:p>
          <a:p>
            <a:pPr indent="0" lvl="0" marL="0" marR="0" rtl="0" algn="l">
              <a:lnSpc>
                <a:spcPct val="100000"/>
              </a:lnSpc>
              <a:spcBef>
                <a:spcPts val="0"/>
              </a:spcBef>
              <a:spcAft>
                <a:spcPts val="0"/>
              </a:spcAft>
              <a:buClr>
                <a:schemeClr val="dk1"/>
              </a:buClr>
              <a:buSzPts val="1200"/>
              <a:buFont typeface="Malgun Gothic"/>
              <a:buNone/>
            </a:pPr>
            <a:r>
              <a:rPr lang="en-US"/>
              <a:t>Thông thường, ta có thể tính được số trung bình, sai số chuẩn, v.v. và kỳ vọng hiện tượng “hội tụ về số trung bình”. </a:t>
            </a:r>
            <a:endParaRPr/>
          </a:p>
        </p:txBody>
      </p:sp>
      <p:sp>
        <p:nvSpPr>
          <p:cNvPr id="2912" name="Google Shape;2912;p1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1" name="Shape 2921"/>
        <p:cNvGrpSpPr/>
        <p:nvPr/>
      </p:nvGrpSpPr>
      <p:grpSpPr>
        <a:xfrm>
          <a:off x="0" y="0"/>
          <a:ext cx="0" cy="0"/>
          <a:chOff x="0" y="0"/>
          <a:chExt cx="0" cy="0"/>
        </a:xfrm>
      </p:grpSpPr>
      <p:sp>
        <p:nvSpPr>
          <p:cNvPr id="2922" name="Google Shape;2922;p1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3" name="Google Shape;2923;p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Slide này liệt kê một số thống kê mẫu phổ biến nhất và sai số chuẩn tương ứng.</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924" name="Google Shape;2924;p1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1" name="Shape 2931"/>
        <p:cNvGrpSpPr/>
        <p:nvPr/>
      </p:nvGrpSpPr>
      <p:grpSpPr>
        <a:xfrm>
          <a:off x="0" y="0"/>
          <a:ext cx="0" cy="0"/>
          <a:chOff x="0" y="0"/>
          <a:chExt cx="0" cy="0"/>
        </a:xfrm>
      </p:grpSpPr>
      <p:sp>
        <p:nvSpPr>
          <p:cNvPr id="2932" name="Google Shape;2932;p13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3" name="Google Shape;2933;p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934" name="Google Shape;2934;p1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9" name="Shape 2939"/>
        <p:cNvGrpSpPr/>
        <p:nvPr/>
      </p:nvGrpSpPr>
      <p:grpSpPr>
        <a:xfrm>
          <a:off x="0" y="0"/>
          <a:ext cx="0" cy="0"/>
          <a:chOff x="0" y="0"/>
          <a:chExt cx="0" cy="0"/>
        </a:xfrm>
      </p:grpSpPr>
      <p:sp>
        <p:nvSpPr>
          <p:cNvPr id="2940" name="Google Shape;2940;p1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1" name="Google Shape;2941;p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Ước lượng điểm đưa ra một con số duy nhất.</a:t>
            </a:r>
            <a:endParaRPr/>
          </a:p>
          <a:p>
            <a:pPr indent="0" lvl="0" marL="0" marR="0" rtl="0" algn="l">
              <a:lnSpc>
                <a:spcPct val="100000"/>
              </a:lnSpc>
              <a:spcBef>
                <a:spcPts val="0"/>
              </a:spcBef>
              <a:spcAft>
                <a:spcPts val="0"/>
              </a:spcAft>
              <a:buClr>
                <a:schemeClr val="dk1"/>
              </a:buClr>
              <a:buSzPts val="1200"/>
              <a:buFont typeface="Malgun Gothic"/>
              <a:buNone/>
            </a:pPr>
            <a:r>
              <a:rPr lang="en-US"/>
              <a:t>Ước lượng khoảng đưa ra một khoảng (phạm vi).</a:t>
            </a:r>
            <a:endParaRPr/>
          </a:p>
        </p:txBody>
      </p:sp>
      <p:sp>
        <p:nvSpPr>
          <p:cNvPr id="2942" name="Google Shape;2942;p1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You can also define the empirical probability.</a:t>
            </a:r>
            <a:endParaRPr/>
          </a:p>
          <a:p>
            <a:pPr indent="0" lvl="0" marL="0" marR="0" rtl="0" algn="l">
              <a:lnSpc>
                <a:spcPct val="100000"/>
              </a:lnSpc>
              <a:spcBef>
                <a:spcPts val="0"/>
              </a:spcBef>
              <a:spcAft>
                <a:spcPts val="0"/>
              </a:spcAft>
              <a:buClr>
                <a:schemeClr val="dk1"/>
              </a:buClr>
              <a:buSzPts val="1200"/>
              <a:buFont typeface="Malgun Gothic"/>
              <a:buNone/>
            </a:pPr>
            <a:r>
              <a:rPr lang="en-US"/>
              <a:t>Ideally, you should take the limit of </a:t>
            </a:r>
            <a:r>
              <a:rPr i="0" lang="en-US">
                <a:latin typeface="Cambria Math"/>
                <a:ea typeface="Cambria Math"/>
                <a:cs typeface="Cambria Math"/>
                <a:sym typeface="Cambria Math"/>
              </a:rPr>
              <a:t>𝑁</a:t>
            </a:r>
            <a:r>
              <a:rPr lang="en-US"/>
              <a:t> going to the infinity. </a:t>
            </a:r>
            <a:endParaRPr/>
          </a:p>
          <a:p>
            <a:pPr indent="0" lvl="0" marL="0" marR="0" rtl="0" algn="l">
              <a:lnSpc>
                <a:spcPct val="100000"/>
              </a:lnSpc>
              <a:spcBef>
                <a:spcPts val="0"/>
              </a:spcBef>
              <a:spcAft>
                <a:spcPts val="0"/>
              </a:spcAft>
              <a:buClr>
                <a:schemeClr val="dk1"/>
              </a:buClr>
              <a:buSzPts val="1200"/>
              <a:buFont typeface="Malgun Gothic"/>
              <a:buNone/>
            </a:pPr>
            <a:r>
              <a:rPr lang="en-US"/>
              <a:t>However, often you cannot take this limit for practical reasons. </a:t>
            </a:r>
            <a:endParaRPr/>
          </a:p>
          <a:p>
            <a:pPr indent="0" lvl="0" marL="0" marR="0" rtl="0" algn="l">
              <a:lnSpc>
                <a:spcPct val="100000"/>
              </a:lnSpc>
              <a:spcBef>
                <a:spcPts val="0"/>
              </a:spcBef>
              <a:spcAft>
                <a:spcPts val="0"/>
              </a:spcAft>
              <a:buClr>
                <a:schemeClr val="dk1"/>
              </a:buClr>
              <a:buSzPts val="1200"/>
              <a:buFont typeface="Malgun Gothic"/>
              <a:buNone/>
            </a:pPr>
            <a:r>
              <a:rPr lang="en-US"/>
              <a:t>So you may settle for a definition using a finite value of </a:t>
            </a:r>
            <a:r>
              <a:rPr i="0" lang="en-US">
                <a:latin typeface="Cambria Math"/>
                <a:ea typeface="Cambria Math"/>
                <a:cs typeface="Cambria Math"/>
                <a:sym typeface="Cambria Math"/>
              </a:rPr>
              <a:t>𝑁</a:t>
            </a:r>
            <a:r>
              <a:rPr lang="en-US"/>
              <a:t>.  </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0" name="Google Shape;31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3" name="Shape 2953"/>
        <p:cNvGrpSpPr/>
        <p:nvPr/>
      </p:nvGrpSpPr>
      <p:grpSpPr>
        <a:xfrm>
          <a:off x="0" y="0"/>
          <a:ext cx="0" cy="0"/>
          <a:chOff x="0" y="0"/>
          <a:chExt cx="0" cy="0"/>
        </a:xfrm>
      </p:grpSpPr>
      <p:sp>
        <p:nvSpPr>
          <p:cNvPr id="2954" name="Google Shape;2954;p1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5" name="Google Shape;2955;p1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Slide này liệt kê các tính chất của một công thức ước lượng “tốt”.</a:t>
            </a:r>
            <a:endParaRPr/>
          </a:p>
        </p:txBody>
      </p:sp>
      <p:sp>
        <p:nvSpPr>
          <p:cNvPr id="2956" name="Google Shape;2956;p1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4" name="Shape 2964"/>
        <p:cNvGrpSpPr/>
        <p:nvPr/>
      </p:nvGrpSpPr>
      <p:grpSpPr>
        <a:xfrm>
          <a:off x="0" y="0"/>
          <a:ext cx="0" cy="0"/>
          <a:chOff x="0" y="0"/>
          <a:chExt cx="0" cy="0"/>
        </a:xfrm>
      </p:grpSpPr>
      <p:sp>
        <p:nvSpPr>
          <p:cNvPr id="2965" name="Google Shape;2965;p1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6" name="Google Shape;2966;p1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unbiasedness matters when the sample size is relatively small.</a:t>
            </a:r>
            <a:endParaRPr/>
          </a:p>
          <a:p>
            <a:pPr indent="0" lvl="0" marL="0" marR="0" rtl="0" algn="l">
              <a:lnSpc>
                <a:spcPct val="100000"/>
              </a:lnSpc>
              <a:spcBef>
                <a:spcPts val="0"/>
              </a:spcBef>
              <a:spcAft>
                <a:spcPts val="0"/>
              </a:spcAft>
              <a:buClr>
                <a:schemeClr val="dk1"/>
              </a:buClr>
              <a:buSzPts val="1200"/>
              <a:buFont typeface="Malgun Gothic"/>
              <a:buNone/>
            </a:pPr>
            <a:r>
              <a:rPr lang="en-US"/>
              <a:t>Please note that in the denominator of the </a:t>
            </a:r>
            <a:r>
              <a:rPr lang="en-US" sz="1200">
                <a:latin typeface="Times New Roman"/>
                <a:ea typeface="Times New Roman"/>
                <a:cs typeface="Times New Roman"/>
                <a:sym typeface="Times New Roman"/>
              </a:rPr>
              <a:t>unbiased estimator of variance </a:t>
            </a:r>
            <a:r>
              <a:rPr i="0" lang="en-US" sz="1200">
                <a:latin typeface="Times New Roman"/>
                <a:ea typeface="Times New Roman"/>
                <a:cs typeface="Times New Roman"/>
                <a:sym typeface="Times New Roman"/>
              </a:rPr>
              <a:t>you have </a:t>
            </a:r>
            <a:r>
              <a:rPr b="1" i="0" lang="en-US" sz="1200">
                <a:solidFill>
                  <a:srgbClr val="0070C0"/>
                </a:solidFill>
                <a:latin typeface="Cambria Math"/>
                <a:ea typeface="Cambria Math"/>
                <a:cs typeface="Cambria Math"/>
                <a:sym typeface="Cambria Math"/>
              </a:rPr>
              <a:t>𝒏−𝟏</a:t>
            </a:r>
            <a:r>
              <a:rPr i="1" lang="en-US" sz="1200">
                <a:latin typeface="Times New Roman"/>
                <a:ea typeface="Times New Roman"/>
                <a:cs typeface="Times New Roman"/>
                <a:sym typeface="Times New Roman"/>
              </a:rPr>
              <a:t> </a:t>
            </a:r>
            <a:r>
              <a:rPr i="0" lang="en-US" sz="1200">
                <a:latin typeface="Times New Roman"/>
                <a:ea typeface="Times New Roman"/>
                <a:cs typeface="Times New Roman"/>
                <a:sym typeface="Times New Roman"/>
              </a:rPr>
              <a:t>instead of </a:t>
            </a:r>
            <a:r>
              <a:rPr b="1" i="0" lang="en-US" sz="1200">
                <a:latin typeface="Cambria Math"/>
                <a:ea typeface="Cambria Math"/>
                <a:cs typeface="Cambria Math"/>
                <a:sym typeface="Cambria Math"/>
              </a:rPr>
              <a:t>𝒏</a:t>
            </a:r>
            <a:r>
              <a:rPr i="1" lang="en-US" sz="1200">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967" name="Google Shape;2967;p1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1" name="Shape 2981"/>
        <p:cNvGrpSpPr/>
        <p:nvPr/>
      </p:nvGrpSpPr>
      <p:grpSpPr>
        <a:xfrm>
          <a:off x="0" y="0"/>
          <a:ext cx="0" cy="0"/>
          <a:chOff x="0" y="0"/>
          <a:chExt cx="0" cy="0"/>
        </a:xfrm>
      </p:grpSpPr>
      <p:sp>
        <p:nvSpPr>
          <p:cNvPr id="2982" name="Google Shape;2982;p1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3" name="Google Shape;2983;p1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Tính hiệu quả nghĩa là có sai số chuẩn nhỏ.</a:t>
            </a:r>
            <a:endParaRPr/>
          </a:p>
        </p:txBody>
      </p:sp>
      <p:sp>
        <p:nvSpPr>
          <p:cNvPr id="2984" name="Google Shape;2984;p1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6" name="Shape 2996"/>
        <p:cNvGrpSpPr/>
        <p:nvPr/>
      </p:nvGrpSpPr>
      <p:grpSpPr>
        <a:xfrm>
          <a:off x="0" y="0"/>
          <a:ext cx="0" cy="0"/>
          <a:chOff x="0" y="0"/>
          <a:chExt cx="0" cy="0"/>
        </a:xfrm>
      </p:grpSpPr>
      <p:sp>
        <p:nvSpPr>
          <p:cNvPr id="2997" name="Google Shape;2997;p1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8" name="Google Shape;2998;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Tính nhất quán là một tiêu chí quan trọng khi kích thước mẫu đủ lớn.</a:t>
            </a:r>
            <a:endParaRPr/>
          </a:p>
          <a:p>
            <a:pPr indent="0" lvl="0" marL="0" marR="0" rtl="0" algn="l">
              <a:lnSpc>
                <a:spcPct val="100000"/>
              </a:lnSpc>
              <a:spcBef>
                <a:spcPts val="0"/>
              </a:spcBef>
              <a:spcAft>
                <a:spcPts val="0"/>
              </a:spcAft>
              <a:buClr>
                <a:schemeClr val="dk1"/>
              </a:buClr>
              <a:buSzPts val="1200"/>
              <a:buFont typeface="Malgun Gothic"/>
              <a:buNone/>
            </a:pPr>
            <a:r>
              <a:rPr lang="en-US"/>
              <a:t>Điều này ngược lại với tính không chệch, một tiêu chí quan trọng khi kích thước mẫu nhỏ. </a:t>
            </a:r>
            <a:endParaRPr/>
          </a:p>
        </p:txBody>
      </p:sp>
      <p:sp>
        <p:nvSpPr>
          <p:cNvPr id="2999" name="Google Shape;2999;p1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1" name="Shape 3011"/>
        <p:cNvGrpSpPr/>
        <p:nvPr/>
      </p:nvGrpSpPr>
      <p:grpSpPr>
        <a:xfrm>
          <a:off x="0" y="0"/>
          <a:ext cx="0" cy="0"/>
          <a:chOff x="0" y="0"/>
          <a:chExt cx="0" cy="0"/>
        </a:xfrm>
      </p:grpSpPr>
      <p:sp>
        <p:nvSpPr>
          <p:cNvPr id="3012" name="Google Shape;3012;p1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3" name="Google Shape;3013;p1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Ước tính điểm cho một con số duy nhất.</a:t>
            </a:r>
            <a:endParaRPr/>
          </a:p>
          <a:p>
            <a:pPr indent="0" lvl="0" marL="0" marR="0" rtl="0" algn="l">
              <a:lnSpc>
                <a:spcPct val="100000"/>
              </a:lnSpc>
              <a:spcBef>
                <a:spcPts val="0"/>
              </a:spcBef>
              <a:spcAft>
                <a:spcPts val="0"/>
              </a:spcAft>
              <a:buClr>
                <a:schemeClr val="dk1"/>
              </a:buClr>
              <a:buSzPts val="1200"/>
              <a:buFont typeface="Malgun Gothic"/>
              <a:buNone/>
            </a:pPr>
            <a:r>
              <a:rPr lang="en-US"/>
              <a:t>Ước tính khoảng đưa ra một khoảng (một phạm vi).</a:t>
            </a:r>
            <a:endParaRPr/>
          </a:p>
        </p:txBody>
      </p:sp>
      <p:sp>
        <p:nvSpPr>
          <p:cNvPr id="3014" name="Google Shape;3014;p1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2" name="Shape 3022"/>
        <p:cNvGrpSpPr/>
        <p:nvPr/>
      </p:nvGrpSpPr>
      <p:grpSpPr>
        <a:xfrm>
          <a:off x="0" y="0"/>
          <a:ext cx="0" cy="0"/>
          <a:chOff x="0" y="0"/>
          <a:chExt cx="0" cy="0"/>
        </a:xfrm>
      </p:grpSpPr>
      <p:sp>
        <p:nvSpPr>
          <p:cNvPr id="3023" name="Google Shape;3023;p1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4" name="Google Shape;3024;p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Slide này chỉ ra cách tính khoảng tin cậy 95% của số trung bình.</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025" name="Google Shape;3025;p1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9" name="Shape 3039"/>
        <p:cNvGrpSpPr/>
        <p:nvPr/>
      </p:nvGrpSpPr>
      <p:grpSpPr>
        <a:xfrm>
          <a:off x="0" y="0"/>
          <a:ext cx="0" cy="0"/>
          <a:chOff x="0" y="0"/>
          <a:chExt cx="0" cy="0"/>
        </a:xfrm>
      </p:grpSpPr>
      <p:sp>
        <p:nvSpPr>
          <p:cNvPr id="3040" name="Google Shape;3040;p1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1" name="Google Shape;3041;p1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Slide này chỉ ra cách tính khoảng tin cậy 95% của số trung bình.</a:t>
            </a:r>
            <a:endParaRPr/>
          </a:p>
        </p:txBody>
      </p:sp>
      <p:sp>
        <p:nvSpPr>
          <p:cNvPr id="3042" name="Google Shape;3042;p1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6" name="Shape 3056"/>
        <p:cNvGrpSpPr/>
        <p:nvPr/>
      </p:nvGrpSpPr>
      <p:grpSpPr>
        <a:xfrm>
          <a:off x="0" y="0"/>
          <a:ext cx="0" cy="0"/>
          <a:chOff x="0" y="0"/>
          <a:chExt cx="0" cy="0"/>
        </a:xfrm>
      </p:grpSpPr>
      <p:sp>
        <p:nvSpPr>
          <p:cNvPr id="3057" name="Google Shape;3057;p1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8" name="Google Shape;3058;p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Khoảng tin cậy gồm giới hạn trên và giới hạn dưới.</a:t>
            </a:r>
            <a:endParaRPr/>
          </a:p>
          <a:p>
            <a:pPr indent="0" lvl="0" marL="0" marR="0" rtl="0" algn="l">
              <a:lnSpc>
                <a:spcPct val="100000"/>
              </a:lnSpc>
              <a:spcBef>
                <a:spcPts val="0"/>
              </a:spcBef>
              <a:spcAft>
                <a:spcPts val="0"/>
              </a:spcAft>
              <a:buClr>
                <a:schemeClr val="dk1"/>
              </a:buClr>
              <a:buSzPts val="1200"/>
              <a:buFont typeface="Malgun Gothic"/>
              <a:buNone/>
            </a:pPr>
            <a:r>
              <a:rPr lang="en-US"/>
              <a:t>Ở trung tâm của khoảng tin cậy là số trung bình của mẫu.</a:t>
            </a:r>
            <a:endParaRPr/>
          </a:p>
          <a:p>
            <a:pPr indent="0" lvl="0" marL="0" marR="0" rtl="0" algn="l">
              <a:lnSpc>
                <a:spcPct val="100000"/>
              </a:lnSpc>
              <a:spcBef>
                <a:spcPts val="0"/>
              </a:spcBef>
              <a:spcAft>
                <a:spcPts val="0"/>
              </a:spcAft>
              <a:buClr>
                <a:schemeClr val="dk1"/>
              </a:buClr>
              <a:buSzPts val="1200"/>
              <a:buFont typeface="Malgun Gothic"/>
              <a:buNone/>
            </a:pPr>
            <a:r>
              <a:rPr lang="en-US"/>
              <a:t>Độ rộng của khoảng tin cậy phụ thuộc vào phân vị cũng như sai số chuẩn.</a:t>
            </a:r>
            <a:endParaRPr/>
          </a:p>
        </p:txBody>
      </p:sp>
      <p:sp>
        <p:nvSpPr>
          <p:cNvPr id="3059" name="Google Shape;3059;p1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8" name="Shape 3068"/>
        <p:cNvGrpSpPr/>
        <p:nvPr/>
      </p:nvGrpSpPr>
      <p:grpSpPr>
        <a:xfrm>
          <a:off x="0" y="0"/>
          <a:ext cx="0" cy="0"/>
          <a:chOff x="0" y="0"/>
          <a:chExt cx="0" cy="0"/>
        </a:xfrm>
      </p:grpSpPr>
      <p:sp>
        <p:nvSpPr>
          <p:cNvPr id="3069" name="Google Shape;3069;p1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0" name="Google Shape;3070;p1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quantile corresponding to the probability </a:t>
            </a:r>
            <a:r>
              <a:rPr i="0" lang="en-US">
                <a:solidFill>
                  <a:srgbClr val="FF0000"/>
                </a:solidFill>
                <a:latin typeface="Cambria Math"/>
                <a:ea typeface="Cambria Math"/>
                <a:cs typeface="Cambria Math"/>
                <a:sym typeface="Cambria Math"/>
              </a:rPr>
              <a:t>1−𝛼/2</a:t>
            </a:r>
            <a:r>
              <a:rPr lang="en-US"/>
              <a:t> is denoted by </a:t>
            </a:r>
            <a:r>
              <a:rPr i="0" lang="en-US">
                <a:solidFill>
                  <a:srgbClr val="FF0000"/>
                </a:solidFill>
                <a:latin typeface="Cambria Math"/>
                <a:ea typeface="Cambria Math"/>
                <a:cs typeface="Cambria Math"/>
                <a:sym typeface="Cambria Math"/>
              </a:rPr>
              <a:t>𝑧_(1−𝛼/2)</a:t>
            </a:r>
            <a:r>
              <a:rPr lang="en-US"/>
              <a:t>. </a:t>
            </a:r>
            <a:endParaRPr/>
          </a:p>
          <a:p>
            <a:pPr indent="0" lvl="0" marL="0" marR="0" rtl="0" algn="l">
              <a:lnSpc>
                <a:spcPct val="100000"/>
              </a:lnSpc>
              <a:spcBef>
                <a:spcPts val="0"/>
              </a:spcBef>
              <a:spcAft>
                <a:spcPts val="0"/>
              </a:spcAft>
              <a:buClr>
                <a:schemeClr val="dk1"/>
              </a:buClr>
              <a:buSzPts val="1200"/>
              <a:buFont typeface="Malgun Gothic"/>
              <a:buNone/>
            </a:pPr>
            <a:r>
              <a:rPr lang="en-US"/>
              <a:t>This value is used to calculate the upper bound (of the confidence interval).</a:t>
            </a:r>
            <a:endParaRPr/>
          </a:p>
          <a:p>
            <a:pPr indent="0" lvl="0" marL="0" marR="0" rtl="0" algn="l">
              <a:lnSpc>
                <a:spcPct val="100000"/>
              </a:lnSpc>
              <a:spcBef>
                <a:spcPts val="0"/>
              </a:spcBef>
              <a:spcAft>
                <a:spcPts val="0"/>
              </a:spcAft>
              <a:buClr>
                <a:schemeClr val="dk1"/>
              </a:buClr>
              <a:buSzPts val="1200"/>
              <a:buFont typeface="Malgun Gothic"/>
              <a:buNone/>
            </a:pPr>
            <a:r>
              <a:rPr lang="en-US"/>
              <a:t>This quantile is calculated using the standard normal distribution by inverting the CDF.</a:t>
            </a:r>
            <a:endParaRPr/>
          </a:p>
          <a:p>
            <a:pPr indent="0" lvl="0" marL="0" marR="0" rtl="0" algn="l">
              <a:lnSpc>
                <a:spcPct val="100000"/>
              </a:lnSpc>
              <a:spcBef>
                <a:spcPts val="0"/>
              </a:spcBef>
              <a:spcAft>
                <a:spcPts val="0"/>
              </a:spcAft>
              <a:buClr>
                <a:schemeClr val="dk1"/>
              </a:buClr>
              <a:buSzPts val="1200"/>
              <a:buFont typeface="Malgun Gothic"/>
              <a:buNone/>
            </a:pPr>
            <a:r>
              <a:rPr lang="en-US"/>
              <a:t>Taking the mirror image of </a:t>
            </a:r>
            <a:r>
              <a:rPr i="0" lang="en-US">
                <a:solidFill>
                  <a:srgbClr val="FF0000"/>
                </a:solidFill>
                <a:latin typeface="Cambria Math"/>
                <a:ea typeface="Cambria Math"/>
                <a:cs typeface="Cambria Math"/>
                <a:sym typeface="Cambria Math"/>
              </a:rPr>
              <a:t>𝑧_(1−𝛼/2)</a:t>
            </a:r>
            <a:r>
              <a:rPr lang="en-US"/>
              <a:t> in the negative direction, you obtain the quantile necessary to calculate the lower bound (of the confidence interval).</a:t>
            </a:r>
            <a:endParaRPr/>
          </a:p>
        </p:txBody>
      </p:sp>
      <p:sp>
        <p:nvSpPr>
          <p:cNvPr id="3071" name="Google Shape;3071;p1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8" name="Shape 3098"/>
        <p:cNvGrpSpPr/>
        <p:nvPr/>
      </p:nvGrpSpPr>
      <p:grpSpPr>
        <a:xfrm>
          <a:off x="0" y="0"/>
          <a:ext cx="0" cy="0"/>
          <a:chOff x="0" y="0"/>
          <a:chExt cx="0" cy="0"/>
        </a:xfrm>
      </p:grpSpPr>
      <p:sp>
        <p:nvSpPr>
          <p:cNvPr id="3099" name="Google Shape;3099;p1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0" name="Google Shape;3100;p1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You can change </a:t>
            </a:r>
            <a:r>
              <a:rPr i="0" lang="en-US">
                <a:latin typeface="Cambria Math"/>
                <a:ea typeface="Cambria Math"/>
                <a:cs typeface="Cambria Math"/>
                <a:sym typeface="Cambria Math"/>
              </a:rPr>
              <a:t>𝛼</a:t>
            </a:r>
            <a:r>
              <a:rPr lang="en-US"/>
              <a:t> and obtain different bounds.</a:t>
            </a:r>
            <a:endParaRPr/>
          </a:p>
          <a:p>
            <a:pPr indent="0" lvl="0" marL="0" marR="0" rtl="0" algn="l">
              <a:lnSpc>
                <a:spcPct val="100000"/>
              </a:lnSpc>
              <a:spcBef>
                <a:spcPts val="0"/>
              </a:spcBef>
              <a:spcAft>
                <a:spcPts val="0"/>
              </a:spcAft>
              <a:buClr>
                <a:schemeClr val="dk1"/>
              </a:buClr>
              <a:buSzPts val="1200"/>
              <a:buFont typeface="Malgun Gothic"/>
              <a:buNone/>
            </a:pPr>
            <a:r>
              <a:rPr lang="en-US"/>
              <a:t>Please, note that for a smaller confidence level (</a:t>
            </a:r>
            <a:r>
              <a:rPr i="0" lang="en-US">
                <a:latin typeface="Cambria Math"/>
                <a:ea typeface="Cambria Math"/>
                <a:cs typeface="Cambria Math"/>
                <a:sym typeface="Cambria Math"/>
              </a:rPr>
              <a:t>1−𝛼</a:t>
            </a:r>
            <a:r>
              <a:rPr lang="en-US"/>
              <a:t>) the confidence interval gets narrower.</a:t>
            </a:r>
            <a:endParaRPr/>
          </a:p>
          <a:p>
            <a:pPr indent="0" lvl="0" marL="0" marR="0" rtl="0" algn="l">
              <a:lnSpc>
                <a:spcPct val="100000"/>
              </a:lnSpc>
              <a:spcBef>
                <a:spcPts val="0"/>
              </a:spcBef>
              <a:spcAft>
                <a:spcPts val="0"/>
              </a:spcAft>
              <a:buClr>
                <a:schemeClr val="dk1"/>
              </a:buClr>
              <a:buSzPts val="1200"/>
              <a:buFont typeface="Malgun Gothic"/>
              <a:buNone/>
            </a:pPr>
            <a:r>
              <a:rPr lang="en-US"/>
              <a:t>Conversely, for a larger confidence level (</a:t>
            </a:r>
            <a:r>
              <a:rPr i="0" lang="en-US">
                <a:latin typeface="Cambria Math"/>
                <a:ea typeface="Cambria Math"/>
                <a:cs typeface="Cambria Math"/>
                <a:sym typeface="Cambria Math"/>
              </a:rPr>
              <a:t>1−𝛼</a:t>
            </a:r>
            <a:r>
              <a:rPr lang="en-US"/>
              <a:t>) the confidence interval gets broader.</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101" name="Google Shape;3101;p1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bạn có thể áp dụng định nghĩa thực nghiệm của xác suất từ trang trước. </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23" name="Google Shape;32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1" name="Shape 3131"/>
        <p:cNvGrpSpPr/>
        <p:nvPr/>
      </p:nvGrpSpPr>
      <p:grpSpPr>
        <a:xfrm>
          <a:off x="0" y="0"/>
          <a:ext cx="0" cy="0"/>
          <a:chOff x="0" y="0"/>
          <a:chExt cx="0" cy="0"/>
        </a:xfrm>
      </p:grpSpPr>
      <p:sp>
        <p:nvSpPr>
          <p:cNvPr id="3132" name="Google Shape;3132;p1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3" name="Google Shape;3133;p1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When the sample size is small and the population variance is not known, you use the quantiles of the Student-t distribution: </a:t>
            </a:r>
            <a:r>
              <a:rPr b="0" i="0" lang="en-US" sz="1200">
                <a:solidFill>
                  <a:srgbClr val="FF0000"/>
                </a:solidFill>
                <a:latin typeface="Cambria Math"/>
                <a:ea typeface="Cambria Math"/>
                <a:cs typeface="Cambria Math"/>
                <a:sym typeface="Cambria Math"/>
              </a:rPr>
              <a:t>𝑡_(</a:t>
            </a:r>
            <a:r>
              <a:rPr i="0" lang="en-US" sz="1200">
                <a:solidFill>
                  <a:srgbClr val="FF0000"/>
                </a:solidFill>
                <a:latin typeface="Cambria Math"/>
                <a:ea typeface="Cambria Math"/>
                <a:cs typeface="Cambria Math"/>
                <a:sym typeface="Cambria Math"/>
              </a:rPr>
              <a:t>1−𝛼/2)</a:t>
            </a:r>
            <a:r>
              <a:rPr lang="en-US"/>
              <a:t>.</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134" name="Google Shape;3134;p1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4" name="Shape 3144"/>
        <p:cNvGrpSpPr/>
        <p:nvPr/>
      </p:nvGrpSpPr>
      <p:grpSpPr>
        <a:xfrm>
          <a:off x="0" y="0"/>
          <a:ext cx="0" cy="0"/>
          <a:chOff x="0" y="0"/>
          <a:chExt cx="0" cy="0"/>
        </a:xfrm>
      </p:grpSpPr>
      <p:sp>
        <p:nvSpPr>
          <p:cNvPr id="3145" name="Google Shape;3145;p1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6" name="Google Shape;3146;p1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Một câu hỏi rất thú vị được đưa ra ở đây.</a:t>
            </a:r>
            <a:endParaRPr/>
          </a:p>
        </p:txBody>
      </p:sp>
      <p:sp>
        <p:nvSpPr>
          <p:cNvPr id="3147" name="Google Shape;3147;p1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7" name="Shape 3157"/>
        <p:cNvGrpSpPr/>
        <p:nvPr/>
      </p:nvGrpSpPr>
      <p:grpSpPr>
        <a:xfrm>
          <a:off x="0" y="0"/>
          <a:ext cx="0" cy="0"/>
          <a:chOff x="0" y="0"/>
          <a:chExt cx="0" cy="0"/>
        </a:xfrm>
      </p:grpSpPr>
      <p:sp>
        <p:nvSpPr>
          <p:cNvPr id="3158" name="Google Shape;3158;p1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9" name="Google Shape;3159;p1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answer is provided to the question of the previous slide. </a:t>
            </a:r>
            <a:endParaRPr/>
          </a:p>
          <a:p>
            <a:pPr indent="0" lvl="0" marL="0" marR="0" rtl="0" algn="l">
              <a:lnSpc>
                <a:spcPct val="100000"/>
              </a:lnSpc>
              <a:spcBef>
                <a:spcPts val="0"/>
              </a:spcBef>
              <a:spcAft>
                <a:spcPts val="0"/>
              </a:spcAft>
              <a:buClr>
                <a:schemeClr val="dk1"/>
              </a:buClr>
              <a:buSzPts val="1200"/>
              <a:buFont typeface="Malgun Gothic"/>
              <a:buNone/>
            </a:pPr>
            <a:r>
              <a:rPr lang="en-US"/>
              <a:t>For a smaller confidence level (</a:t>
            </a:r>
            <a:r>
              <a:rPr i="0" lang="en-US">
                <a:latin typeface="Cambria Math"/>
                <a:ea typeface="Cambria Math"/>
                <a:cs typeface="Cambria Math"/>
                <a:sym typeface="Cambria Math"/>
              </a:rPr>
              <a:t>1−𝛼</a:t>
            </a:r>
            <a:r>
              <a:rPr lang="en-US"/>
              <a:t>) the confidence interval gets narrower.</a:t>
            </a:r>
            <a:endParaRPr/>
          </a:p>
          <a:p>
            <a:pPr indent="0" lvl="0" marL="0" marR="0" rtl="0" algn="l">
              <a:lnSpc>
                <a:spcPct val="100000"/>
              </a:lnSpc>
              <a:spcBef>
                <a:spcPts val="0"/>
              </a:spcBef>
              <a:spcAft>
                <a:spcPts val="0"/>
              </a:spcAft>
              <a:buClr>
                <a:schemeClr val="dk1"/>
              </a:buClr>
              <a:buSzPts val="1200"/>
              <a:buFont typeface="Malgun Gothic"/>
              <a:buNone/>
            </a:pPr>
            <a:r>
              <a:rPr lang="en-US"/>
              <a:t>Conversely, for a larger confidence level (</a:t>
            </a:r>
            <a:r>
              <a:rPr i="0" lang="en-US">
                <a:latin typeface="Cambria Math"/>
                <a:ea typeface="Cambria Math"/>
                <a:cs typeface="Cambria Math"/>
                <a:sym typeface="Cambria Math"/>
              </a:rPr>
              <a:t>1−𝛼</a:t>
            </a:r>
            <a:r>
              <a:rPr lang="en-US"/>
              <a:t>) the confidence interval gets broader.</a:t>
            </a:r>
            <a:endParaRPr/>
          </a:p>
          <a:p>
            <a:pPr indent="0" lvl="0" marL="0" marR="0" rtl="0" algn="l">
              <a:lnSpc>
                <a:spcPct val="100000"/>
              </a:lnSpc>
              <a:spcBef>
                <a:spcPts val="0"/>
              </a:spcBef>
              <a:spcAft>
                <a:spcPts val="0"/>
              </a:spcAft>
              <a:buClr>
                <a:schemeClr val="dk1"/>
              </a:buClr>
              <a:buSzPts val="1200"/>
              <a:buFont typeface="Malgun Gothic"/>
              <a:buNone/>
            </a:pPr>
            <a:r>
              <a:rPr i="0" lang="en-US" u="sng"/>
              <a:t>With all the other conditions being equal</a:t>
            </a:r>
            <a:r>
              <a:rPr lang="en-US"/>
              <a:t>, we </a:t>
            </a:r>
            <a:r>
              <a:rPr b="1" lang="en-US"/>
              <a:t>cannot</a:t>
            </a:r>
            <a:r>
              <a:rPr lang="en-US"/>
              <a:t> simultaneously do the following:</a:t>
            </a:r>
            <a:endParaRPr/>
          </a:p>
          <a:p>
            <a:pPr indent="0" lvl="0" marL="0" marR="0" rtl="0" algn="l">
              <a:lnSpc>
                <a:spcPct val="100000"/>
              </a:lnSpc>
              <a:spcBef>
                <a:spcPts val="0"/>
              </a:spcBef>
              <a:spcAft>
                <a:spcPts val="0"/>
              </a:spcAft>
              <a:buClr>
                <a:schemeClr val="dk1"/>
              </a:buClr>
              <a:buSzPts val="1200"/>
              <a:buFont typeface="Malgun Gothic"/>
              <a:buNone/>
            </a:pPr>
            <a:r>
              <a:rPr lang="en-US"/>
              <a:t>1) Increase the confidence level.</a:t>
            </a:r>
            <a:endParaRPr/>
          </a:p>
          <a:p>
            <a:pPr indent="0" lvl="0" marL="0" marR="0" rtl="0" algn="l">
              <a:lnSpc>
                <a:spcPct val="100000"/>
              </a:lnSpc>
              <a:spcBef>
                <a:spcPts val="0"/>
              </a:spcBef>
              <a:spcAft>
                <a:spcPts val="0"/>
              </a:spcAft>
              <a:buClr>
                <a:schemeClr val="dk1"/>
              </a:buClr>
              <a:buSzPts val="1200"/>
              <a:buFont typeface="Malgun Gothic"/>
              <a:buNone/>
            </a:pPr>
            <a:r>
              <a:rPr lang="en-US"/>
              <a:t>                    </a:t>
            </a:r>
            <a:r>
              <a:rPr b="1" lang="en-US"/>
              <a:t>and</a:t>
            </a:r>
            <a:endParaRPr/>
          </a:p>
          <a:p>
            <a:pPr indent="0" lvl="0" marL="0" marR="0" rtl="0" algn="l">
              <a:lnSpc>
                <a:spcPct val="100000"/>
              </a:lnSpc>
              <a:spcBef>
                <a:spcPts val="0"/>
              </a:spcBef>
              <a:spcAft>
                <a:spcPts val="0"/>
              </a:spcAft>
              <a:buClr>
                <a:schemeClr val="dk1"/>
              </a:buClr>
              <a:buSzPts val="1200"/>
              <a:buFont typeface="Malgun Gothic"/>
              <a:buNone/>
            </a:pPr>
            <a:r>
              <a:rPr lang="en-US"/>
              <a:t>2) Narrow the confidence interval.</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160" name="Google Shape;3160;p1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0" name="Shape 3170"/>
        <p:cNvGrpSpPr/>
        <p:nvPr/>
      </p:nvGrpSpPr>
      <p:grpSpPr>
        <a:xfrm>
          <a:off x="0" y="0"/>
          <a:ext cx="0" cy="0"/>
          <a:chOff x="0" y="0"/>
          <a:chExt cx="0" cy="0"/>
        </a:xfrm>
      </p:grpSpPr>
      <p:sp>
        <p:nvSpPr>
          <p:cNvPr id="3171" name="Google Shape;3171;p1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2" name="Google Shape;3172;p1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Việc tăng mức độ tin cậy dù phải mở rộng khoảng tin cậy </a:t>
            </a:r>
            <a:r>
              <a:rPr b="1" lang="en-US"/>
              <a:t>ít được sử dụng</a:t>
            </a:r>
            <a:r>
              <a:rPr lang="en-US"/>
              <a:t>.</a:t>
            </a:r>
            <a:endParaRPr/>
          </a:p>
        </p:txBody>
      </p:sp>
      <p:sp>
        <p:nvSpPr>
          <p:cNvPr id="3173" name="Google Shape;3173;p1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2" name="Shape 3182"/>
        <p:cNvGrpSpPr/>
        <p:nvPr/>
      </p:nvGrpSpPr>
      <p:grpSpPr>
        <a:xfrm>
          <a:off x="0" y="0"/>
          <a:ext cx="0" cy="0"/>
          <a:chOff x="0" y="0"/>
          <a:chExt cx="0" cy="0"/>
        </a:xfrm>
      </p:grpSpPr>
      <p:sp>
        <p:nvSpPr>
          <p:cNvPr id="3183" name="Google Shape;3183;p1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4" name="Google Shape;3184;p1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Then, is there a way to simultaneously increase the confidence level while narrowing the confidence interval?</a:t>
            </a:r>
            <a:endParaRPr/>
          </a:p>
          <a:p>
            <a:pPr indent="0" lvl="0" marL="0" marR="0" rtl="0" algn="l">
              <a:lnSpc>
                <a:spcPct val="100000"/>
              </a:lnSpc>
              <a:spcBef>
                <a:spcPts val="0"/>
              </a:spcBef>
              <a:spcAft>
                <a:spcPts val="0"/>
              </a:spcAft>
              <a:buClr>
                <a:schemeClr val="dk1"/>
              </a:buClr>
              <a:buSzPts val="1200"/>
              <a:buFont typeface="Malgun Gothic"/>
              <a:buNone/>
            </a:pPr>
            <a:r>
              <a:rPr lang="en-US"/>
              <a:t>There is only one way: you should increase the sample size </a:t>
            </a:r>
            <a:r>
              <a:rPr i="0" lang="en-US" sz="1200">
                <a:latin typeface="Cambria Math"/>
                <a:ea typeface="Cambria Math"/>
                <a:cs typeface="Cambria Math"/>
                <a:sym typeface="Cambria Math"/>
              </a:rPr>
              <a:t>𝑛</a:t>
            </a:r>
            <a:r>
              <a:rPr lang="en-US"/>
              <a:t>.</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185" name="Google Shape;3185;p1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5" name="Shape 3195"/>
        <p:cNvGrpSpPr/>
        <p:nvPr/>
      </p:nvGrpSpPr>
      <p:grpSpPr>
        <a:xfrm>
          <a:off x="0" y="0"/>
          <a:ext cx="0" cy="0"/>
          <a:chOff x="0" y="0"/>
          <a:chExt cx="0" cy="0"/>
        </a:xfrm>
      </p:grpSpPr>
      <p:sp>
        <p:nvSpPr>
          <p:cNvPr id="3196" name="Google Shape;3196;p1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7" name="Google Shape;3197;p1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br>
              <a:rPr b="1" lang="en-US" sz="1200">
                <a:latin typeface="Arial"/>
                <a:ea typeface="Arial"/>
                <a:cs typeface="Arial"/>
                <a:sym typeface="Arial"/>
              </a:rPr>
            </a:br>
            <a:r>
              <a:rPr b="1" lang="en-US" sz="1200">
                <a:latin typeface="Arial"/>
                <a:ea typeface="Arial"/>
                <a:cs typeface="Arial"/>
                <a:sym typeface="Arial"/>
              </a:rPr>
              <a:t>MỤC ĐÍCH CỦA PHẦN THỰC HÀNH NÀY</a:t>
            </a:r>
            <a:endParaRPr/>
          </a:p>
          <a:p>
            <a:pPr indent="0" lvl="0" marL="0" rtl="0" algn="l">
              <a:spcBef>
                <a:spcPts val="0"/>
              </a:spcBef>
              <a:spcAft>
                <a:spcPts val="0"/>
              </a:spcAft>
              <a:buNone/>
            </a:pPr>
            <a:r>
              <a:rPr lang="en-US" sz="1200">
                <a:solidFill>
                  <a:schemeClr val="dk1"/>
                </a:solidFill>
                <a:latin typeface="Arial"/>
                <a:ea typeface="Arial"/>
                <a:cs typeface="Arial"/>
                <a:sym typeface="Arial"/>
              </a:rPr>
              <a:t>Trong phần thực hành này, bạn sẽ tính các phân vị bằng các hàm phân phối xác suất khác nhau.</a:t>
            </a:r>
            <a:endParaRPr/>
          </a:p>
          <a:p>
            <a:pPr indent="0" lvl="0" marL="0" rtl="0" algn="l">
              <a:spcBef>
                <a:spcPts val="0"/>
              </a:spcBef>
              <a:spcAft>
                <a:spcPts val="0"/>
              </a:spcAft>
              <a:buNone/>
            </a:pPr>
            <a:r>
              <a:rPr lang="en-US" sz="1200">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HƯỚNG DẪN THỰC HÀNH</a:t>
            </a:r>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Khởi chạy Jupyter Notebook. (Đọc lại bước 1-3 của </a:t>
            </a:r>
            <a:r>
              <a:rPr b="1" lang="en-US" sz="1200">
                <a:solidFill>
                  <a:srgbClr val="000000"/>
                </a:solidFill>
                <a:latin typeface="Arial"/>
                <a:ea typeface="Arial"/>
                <a:cs typeface="Arial"/>
                <a:sym typeface="Arial"/>
              </a:rPr>
              <a:t>Bài tập Coding số 0301</a:t>
            </a:r>
            <a:r>
              <a:rPr lang="en-US" sz="1200">
                <a:solidFill>
                  <a:srgbClr val="000000"/>
                </a:solidFill>
                <a:latin typeface="Arial"/>
                <a:ea typeface="Arial"/>
                <a:cs typeface="Arial"/>
                <a:sym typeface="Arial"/>
              </a:rPr>
              <a:t>.)</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Trong Sổ ghi chép Jupyter, nhấp vào tệp </a:t>
            </a:r>
            <a:r>
              <a:rPr b="1" lang="en-US" sz="1200">
                <a:solidFill>
                  <a:schemeClr val="dk1"/>
                </a:solidFill>
                <a:latin typeface="Arial"/>
                <a:ea typeface="Arial"/>
                <a:cs typeface="Arial"/>
                <a:sym typeface="Arial"/>
              </a:rPr>
              <a:t>ex_0304.ipynb</a:t>
            </a:r>
            <a:r>
              <a:rPr lang="en-US" sz="1200">
                <a:solidFill>
                  <a:schemeClr val="dk1"/>
                </a:solidFill>
                <a:latin typeface="Arial"/>
                <a:ea typeface="Arial"/>
                <a:cs typeface="Arial"/>
                <a:sym typeface="Arial"/>
              </a:rPr>
              <a:t> trong thư mục </a:t>
            </a:r>
            <a:r>
              <a:rPr b="1" lang="en-US" sz="1200">
                <a:solidFill>
                  <a:schemeClr val="dk1"/>
                </a:solidFill>
                <a:latin typeface="Arial"/>
                <a:ea typeface="Arial"/>
                <a:cs typeface="Arial"/>
                <a:sym typeface="Arial"/>
              </a:rPr>
              <a:t>Coding Exercise.</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Arial"/>
                <a:ea typeface="Arial"/>
                <a:cs typeface="Arial"/>
                <a:sym typeface="Arial"/>
              </a:rPr>
              <a:t>Xem lại các ví dụ về các chủ đề ở dưới đây:</a:t>
            </a:r>
            <a:br>
              <a:rPr i="0" lang="en-US" sz="1000">
                <a:solidFill>
                  <a:srgbClr val="FF0000"/>
                </a:solidFill>
                <a:latin typeface="Arial"/>
                <a:ea typeface="Arial"/>
                <a:cs typeface="Arial"/>
                <a:sym typeface="Arial"/>
              </a:rPr>
            </a:br>
            <a:br>
              <a:rPr i="0" lang="en-US" sz="1000">
                <a:solidFill>
                  <a:srgbClr val="FF0000"/>
                </a:solidFill>
                <a:latin typeface="Arial"/>
                <a:ea typeface="Arial"/>
                <a:cs typeface="Arial"/>
                <a:sym typeface="Arial"/>
              </a:rPr>
            </a:br>
            <a:r>
              <a:rPr i="1" lang="en-US" sz="1200">
                <a:solidFill>
                  <a:schemeClr val="dk1"/>
                </a:solidFill>
                <a:latin typeface="Arial"/>
                <a:ea typeface="Arial"/>
                <a:cs typeface="Arial"/>
                <a:sym typeface="Arial"/>
              </a:rPr>
              <a:t>A. Phân vị</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 Chuẩn tắc</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ii. Student-t</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iii. Chi-bình phương</a:t>
            </a:r>
            <a:br>
              <a:rPr i="1" lang="en-US" sz="1200">
                <a:solidFill>
                  <a:schemeClr val="dk1"/>
                </a:solidFill>
                <a:latin typeface="Arial"/>
                <a:ea typeface="Arial"/>
                <a:cs typeface="Arial"/>
                <a:sym typeface="Arial"/>
              </a:rPr>
            </a:br>
            <a:endParaRPr i="1" sz="1200">
              <a:solidFill>
                <a:schemeClr val="dk1"/>
              </a:solidFill>
              <a:latin typeface="Arial"/>
              <a:ea typeface="Arial"/>
              <a:cs typeface="Arial"/>
              <a:sym typeface="Arial"/>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(Không bắt buộc) Sử dụng ô trống ở dưới để tùy ý thực hành riêng.</a:t>
            </a:r>
            <a:endParaRPr/>
          </a:p>
        </p:txBody>
      </p:sp>
      <p:sp>
        <p:nvSpPr>
          <p:cNvPr id="3198" name="Google Shape;3198;p1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0" name="Shape 3210"/>
        <p:cNvGrpSpPr/>
        <p:nvPr/>
      </p:nvGrpSpPr>
      <p:grpSpPr>
        <a:xfrm>
          <a:off x="0" y="0"/>
          <a:ext cx="0" cy="0"/>
          <a:chOff x="0" y="0"/>
          <a:chExt cx="0" cy="0"/>
        </a:xfrm>
      </p:grpSpPr>
      <p:sp>
        <p:nvSpPr>
          <p:cNvPr id="3211" name="Google Shape;3211;p1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2" name="Google Shape;3212;p1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br>
              <a:rPr b="1" lang="en-US" sz="1200">
                <a:latin typeface="Arial"/>
                <a:ea typeface="Arial"/>
                <a:cs typeface="Arial"/>
                <a:sym typeface="Arial"/>
              </a:rPr>
            </a:br>
            <a:r>
              <a:rPr b="1" lang="en-US" sz="1200">
                <a:latin typeface="Arial"/>
                <a:ea typeface="Arial"/>
                <a:cs typeface="Arial"/>
                <a:sym typeface="Arial"/>
              </a:rPr>
              <a:t>MỤC ĐÍCH CỦA PHẦN THỰC HÀNH NÀY</a:t>
            </a:r>
            <a:endParaRPr/>
          </a:p>
          <a:p>
            <a:pPr indent="0" lvl="0" marL="0" rtl="0" algn="l">
              <a:spcBef>
                <a:spcPts val="0"/>
              </a:spcBef>
              <a:spcAft>
                <a:spcPts val="0"/>
              </a:spcAft>
              <a:buNone/>
            </a:pPr>
            <a:r>
              <a:rPr lang="en-US" sz="1200">
                <a:solidFill>
                  <a:schemeClr val="dk1"/>
                </a:solidFill>
                <a:latin typeface="Arial"/>
                <a:ea typeface="Arial"/>
                <a:cs typeface="Arial"/>
                <a:sym typeface="Arial"/>
              </a:rPr>
              <a:t>Trong phần thực hành này, bạn sẽ được trải nghiệm một số ví dụ về ước lượng khoảng của số trung bình.</a:t>
            </a:r>
            <a:endParaRPr/>
          </a:p>
          <a:p>
            <a:pPr indent="0" lvl="0" marL="0" rtl="0" algn="l">
              <a:spcBef>
                <a:spcPts val="0"/>
              </a:spcBef>
              <a:spcAft>
                <a:spcPts val="0"/>
              </a:spcAft>
              <a:buNone/>
            </a:pPr>
            <a:r>
              <a:rPr lang="en-US" sz="1200">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HƯỚNG DẪN THỰC HÀNH</a:t>
            </a:r>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Khởi chạy Jupyter Notebook. (Đọc lại bước 1-3 của </a:t>
            </a:r>
            <a:r>
              <a:rPr b="1" lang="en-US" sz="1200">
                <a:solidFill>
                  <a:srgbClr val="000000"/>
                </a:solidFill>
                <a:latin typeface="Arial"/>
                <a:ea typeface="Arial"/>
                <a:cs typeface="Arial"/>
                <a:sym typeface="Arial"/>
              </a:rPr>
              <a:t>Bài tập Coding số 0301</a:t>
            </a:r>
            <a:r>
              <a:rPr lang="en-US" sz="1200">
                <a:solidFill>
                  <a:srgbClr val="000000"/>
                </a:solidFill>
                <a:latin typeface="Arial"/>
                <a:ea typeface="Arial"/>
                <a:cs typeface="Arial"/>
                <a:sym typeface="Arial"/>
              </a:rPr>
              <a:t>.)</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Trong Sổ ghi chép Jupyter, nhấp vào tệp </a:t>
            </a:r>
            <a:r>
              <a:rPr b="1" lang="en-US" sz="1200">
                <a:solidFill>
                  <a:schemeClr val="dk1"/>
                </a:solidFill>
                <a:latin typeface="Arial"/>
                <a:ea typeface="Arial"/>
                <a:cs typeface="Arial"/>
                <a:sym typeface="Arial"/>
              </a:rPr>
              <a:t>ex_0305.ipynb</a:t>
            </a:r>
            <a:r>
              <a:rPr lang="en-US" sz="1200">
                <a:solidFill>
                  <a:schemeClr val="dk1"/>
                </a:solidFill>
                <a:latin typeface="Arial"/>
                <a:ea typeface="Arial"/>
                <a:cs typeface="Arial"/>
                <a:sym typeface="Arial"/>
              </a:rPr>
              <a:t> trong thư mục </a:t>
            </a:r>
            <a:r>
              <a:rPr b="1" lang="en-US" sz="1200">
                <a:solidFill>
                  <a:schemeClr val="dk1"/>
                </a:solidFill>
                <a:latin typeface="Arial"/>
                <a:ea typeface="Arial"/>
                <a:cs typeface="Arial"/>
                <a:sym typeface="Arial"/>
              </a:rPr>
              <a:t>Coding Exercise.</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Arial"/>
                <a:ea typeface="Arial"/>
                <a:cs typeface="Arial"/>
                <a:sym typeface="Arial"/>
              </a:rPr>
              <a:t>Xem lại các ví dụ về các chủ đề ở dưới đây:</a:t>
            </a:r>
            <a:br>
              <a:rPr i="0" lang="en-US" sz="1000">
                <a:solidFill>
                  <a:srgbClr val="FF0000"/>
                </a:solidFill>
                <a:latin typeface="Arial"/>
                <a:ea typeface="Arial"/>
                <a:cs typeface="Arial"/>
                <a:sym typeface="Arial"/>
              </a:rPr>
            </a:br>
            <a:br>
              <a:rPr i="0" lang="en-US" sz="1000">
                <a:solidFill>
                  <a:srgbClr val="FF0000"/>
                </a:solidFill>
                <a:latin typeface="Arial"/>
                <a:ea typeface="Arial"/>
                <a:cs typeface="Arial"/>
                <a:sym typeface="Arial"/>
              </a:rPr>
            </a:br>
            <a:r>
              <a:rPr i="1" lang="en-US" sz="1200">
                <a:solidFill>
                  <a:schemeClr val="dk1"/>
                </a:solidFill>
                <a:latin typeface="Arial"/>
                <a:ea typeface="Arial"/>
                <a:cs typeface="Arial"/>
                <a:sym typeface="Arial"/>
              </a:rPr>
              <a:t>A. Ước lượng khoảng của số trung bình</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 Khoảng tin cậy 90%</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ii. Khoảng tin cậy 95%</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iii. Khoảng tin cậy 99%</a:t>
            </a:r>
            <a:br>
              <a:rPr i="1" lang="en-US" sz="1200">
                <a:solidFill>
                  <a:schemeClr val="dk1"/>
                </a:solidFill>
                <a:latin typeface="Arial"/>
                <a:ea typeface="Arial"/>
                <a:cs typeface="Arial"/>
                <a:sym typeface="Arial"/>
              </a:rPr>
            </a:br>
            <a:endParaRPr i="1" sz="1200">
              <a:solidFill>
                <a:schemeClr val="dk1"/>
              </a:solidFill>
              <a:latin typeface="Arial"/>
              <a:ea typeface="Arial"/>
              <a:cs typeface="Arial"/>
              <a:sym typeface="Arial"/>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(Tùy chọn) Sử dụng ô trống ở dưới cùng để thực hiện các nhu cầu cá nhân của riêng bạn.</a:t>
            </a:r>
            <a:endParaRPr/>
          </a:p>
        </p:txBody>
      </p:sp>
      <p:sp>
        <p:nvSpPr>
          <p:cNvPr id="3213" name="Google Shape;3213;p1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5" name="Shape 3225"/>
        <p:cNvGrpSpPr/>
        <p:nvPr/>
      </p:nvGrpSpPr>
      <p:grpSpPr>
        <a:xfrm>
          <a:off x="0" y="0"/>
          <a:ext cx="0" cy="0"/>
          <a:chOff x="0" y="0"/>
          <a:chExt cx="0" cy="0"/>
        </a:xfrm>
      </p:grpSpPr>
      <p:sp>
        <p:nvSpPr>
          <p:cNvPr id="3226" name="Google Shape;3226;p1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7" name="Google Shape;3227;p1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Có ba kiểu hệ số tương quan chính.</a:t>
            </a:r>
            <a:endParaRPr/>
          </a:p>
          <a:p>
            <a:pPr indent="0" lvl="0" marL="0" marR="0" rtl="0" algn="l">
              <a:lnSpc>
                <a:spcPct val="100000"/>
              </a:lnSpc>
              <a:spcBef>
                <a:spcPts val="0"/>
              </a:spcBef>
              <a:spcAft>
                <a:spcPts val="0"/>
              </a:spcAft>
              <a:buClr>
                <a:schemeClr val="dk1"/>
              </a:buClr>
              <a:buSzPts val="1200"/>
              <a:buFont typeface="Malgun Gothic"/>
              <a:buNone/>
            </a:pPr>
            <a:r>
              <a:rPr lang="en-US"/>
              <a:t>Kiểu phổ biến nhất được gọi là “hệ số tương quan Pearson” hay “hệ số tương quan”.</a:t>
            </a:r>
            <a:endParaRPr/>
          </a:p>
        </p:txBody>
      </p:sp>
      <p:sp>
        <p:nvSpPr>
          <p:cNvPr id="3228" name="Google Shape;3228;p1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6" name="Shape 3236"/>
        <p:cNvGrpSpPr/>
        <p:nvPr/>
      </p:nvGrpSpPr>
      <p:grpSpPr>
        <a:xfrm>
          <a:off x="0" y="0"/>
          <a:ext cx="0" cy="0"/>
          <a:chOff x="0" y="0"/>
          <a:chExt cx="0" cy="0"/>
        </a:xfrm>
      </p:grpSpPr>
      <p:sp>
        <p:nvSpPr>
          <p:cNvPr id="3237" name="Google Shape;3237;p1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8" name="Google Shape;3238;p1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Bạn có thể tính các khoảng tin cậy của hệ số tương quan.</a:t>
            </a:r>
            <a:endParaRPr/>
          </a:p>
          <a:p>
            <a:pPr indent="0" lvl="0" marL="0" marR="0" rtl="0" algn="l">
              <a:lnSpc>
                <a:spcPct val="100000"/>
              </a:lnSpc>
              <a:spcBef>
                <a:spcPts val="0"/>
              </a:spcBef>
              <a:spcAft>
                <a:spcPts val="0"/>
              </a:spcAft>
              <a:buClr>
                <a:schemeClr val="dk1"/>
              </a:buClr>
              <a:buSzPts val="1200"/>
              <a:buFont typeface="Malgun Gothic"/>
              <a:buNone/>
            </a:pPr>
            <a:r>
              <a:rPr lang="en-US"/>
              <a:t>Để tính được, bạn cần thực hiện thêm một bước: Sử dụng phép biến đổi Fisher.</a:t>
            </a:r>
            <a:endParaRPr/>
          </a:p>
          <a:p>
            <a:pPr indent="0" lvl="0" marL="0" marR="0" rtl="0" algn="l">
              <a:lnSpc>
                <a:spcPct val="100000"/>
              </a:lnSpc>
              <a:spcBef>
                <a:spcPts val="0"/>
              </a:spcBef>
              <a:spcAft>
                <a:spcPts val="0"/>
              </a:spcAft>
              <a:buClr>
                <a:schemeClr val="dk1"/>
              </a:buClr>
              <a:buSzPts val="1200"/>
              <a:buFont typeface="Malgun Gothic"/>
              <a:buNone/>
            </a:pPr>
            <a:r>
              <a:rPr lang="en-US"/>
              <a:t>Cần thực hiện bước này để “sửa lại” các “chênh lệch” do sự tồn tại của các giới hạn. </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tanh() được gọi là hàm “tiếp tuyến hypebol”.</a:t>
            </a:r>
            <a:endParaRPr/>
          </a:p>
          <a:p>
            <a:pPr indent="0" lvl="0" marL="0" marR="0" rtl="0" algn="l">
              <a:lnSpc>
                <a:spcPct val="100000"/>
              </a:lnSpc>
              <a:spcBef>
                <a:spcPts val="0"/>
              </a:spcBef>
              <a:spcAft>
                <a:spcPts val="0"/>
              </a:spcAft>
              <a:buClr>
                <a:schemeClr val="dk1"/>
              </a:buClr>
              <a:buSzPts val="1200"/>
              <a:buFont typeface="Malgun Gothic"/>
              <a:buNone/>
            </a:pPr>
            <a:r>
              <a:rPr lang="en-US"/>
              <a:t>arctanh() được gọi là hàm “tiếp tuyến hypebol đảo nghịch”.</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239" name="Google Shape;3239;p1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6" name="Shape 3246"/>
        <p:cNvGrpSpPr/>
        <p:nvPr/>
      </p:nvGrpSpPr>
      <p:grpSpPr>
        <a:xfrm>
          <a:off x="0" y="0"/>
          <a:ext cx="0" cy="0"/>
          <a:chOff x="0" y="0"/>
          <a:chExt cx="0" cy="0"/>
        </a:xfrm>
      </p:grpSpPr>
      <p:sp>
        <p:nvSpPr>
          <p:cNvPr id="3247" name="Google Shape;3247;p1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8" name="Google Shape;3248;p1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tanh() được gọi là hàm “tiếp tuyến hypebol”.</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249" name="Google Shape;3249;p1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Các định lý thể hiện các tính chất cơ bản mà xác suất phải thỏa mãn.</a:t>
            </a:r>
            <a:endParaRPr/>
          </a:p>
          <a:p>
            <a:pPr indent="0" lvl="0" marL="0" marR="0" rtl="0" algn="l">
              <a:lnSpc>
                <a:spcPct val="100000"/>
              </a:lnSpc>
              <a:spcBef>
                <a:spcPts val="0"/>
              </a:spcBef>
              <a:spcAft>
                <a:spcPts val="0"/>
              </a:spcAft>
              <a:buClr>
                <a:schemeClr val="dk1"/>
              </a:buClr>
              <a:buSzPts val="1200"/>
              <a:buFont typeface="Malgun Gothic"/>
              <a:buNone/>
            </a:pPr>
            <a:r>
              <a:rPr lang="en-US"/>
              <a:t>1) Xác suất có các giới hạn là 0 (giới hạn dưới) và 1 (giới hạn trên).</a:t>
            </a:r>
            <a:endParaRPr/>
          </a:p>
          <a:p>
            <a:pPr indent="0" lvl="0" marL="0" marR="0" rtl="0" algn="l">
              <a:lnSpc>
                <a:spcPct val="100000"/>
              </a:lnSpc>
              <a:spcBef>
                <a:spcPts val="0"/>
              </a:spcBef>
              <a:spcAft>
                <a:spcPts val="0"/>
              </a:spcAft>
              <a:buClr>
                <a:schemeClr val="dk1"/>
              </a:buClr>
              <a:buSzPts val="1200"/>
              <a:buFont typeface="Malgun Gothic"/>
              <a:buNone/>
            </a:pPr>
            <a:r>
              <a:rPr lang="en-US"/>
              <a:t>2) Xác suất của các biến cố sơ cấp có tổng bằng 1, không ít hơn hoặc nhiều hơn. </a:t>
            </a:r>
            <a:endParaRPr/>
          </a:p>
        </p:txBody>
      </p:sp>
      <p:sp>
        <p:nvSpPr>
          <p:cNvPr id="340" name="Google Shape;34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1" name="Shape 3261"/>
        <p:cNvGrpSpPr/>
        <p:nvPr/>
      </p:nvGrpSpPr>
      <p:grpSpPr>
        <a:xfrm>
          <a:off x="0" y="0"/>
          <a:ext cx="0" cy="0"/>
          <a:chOff x="0" y="0"/>
          <a:chExt cx="0" cy="0"/>
        </a:xfrm>
      </p:grpSpPr>
      <p:sp>
        <p:nvSpPr>
          <p:cNvPr id="3262" name="Google Shape;3262;p1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3" name="Google Shape;3263;p1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br>
              <a:rPr b="1" lang="en-US" sz="1200">
                <a:latin typeface="Arial"/>
                <a:ea typeface="Arial"/>
                <a:cs typeface="Arial"/>
                <a:sym typeface="Arial"/>
              </a:rPr>
            </a:br>
            <a:r>
              <a:rPr b="1" lang="en-US" sz="1200">
                <a:latin typeface="Arial"/>
                <a:ea typeface="Arial"/>
                <a:cs typeface="Arial"/>
                <a:sym typeface="Arial"/>
              </a:rPr>
              <a:t>MỤC ĐÍCH CỦA PHẦN THỰC HÀNH NÀY</a:t>
            </a:r>
            <a:endParaRPr/>
          </a:p>
          <a:p>
            <a:pPr indent="0" lvl="0" marL="0" rtl="0" algn="l">
              <a:spcBef>
                <a:spcPts val="0"/>
              </a:spcBef>
              <a:spcAft>
                <a:spcPts val="0"/>
              </a:spcAft>
              <a:buNone/>
            </a:pPr>
            <a:r>
              <a:rPr lang="en-US" sz="1200">
                <a:solidFill>
                  <a:schemeClr val="dk1"/>
                </a:solidFill>
                <a:latin typeface="Arial"/>
                <a:ea typeface="Arial"/>
                <a:cs typeface="Arial"/>
                <a:sym typeface="Arial"/>
              </a:rPr>
              <a:t>Trong phần thực hành này, bạn sẽ đánh giá một trường hợp thực tế có thể áp dụng ước lượng khoảng của tỉ lệ.</a:t>
            </a:r>
            <a:endParaRPr/>
          </a:p>
          <a:p>
            <a:pPr indent="0" lvl="0" marL="0" rtl="0" algn="l">
              <a:spcBef>
                <a:spcPts val="0"/>
              </a:spcBef>
              <a:spcAft>
                <a:spcPts val="0"/>
              </a:spcAft>
              <a:buNone/>
            </a:pPr>
            <a:r>
              <a:rPr lang="en-US" sz="1200">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HƯỚNG DẪN THỰC HÀNH</a:t>
            </a:r>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Khởi chạy Jupyter Notebook. (Đọc lại bước 1-3 của </a:t>
            </a:r>
            <a:r>
              <a:rPr b="1" lang="en-US" sz="1200">
                <a:solidFill>
                  <a:srgbClr val="000000"/>
                </a:solidFill>
                <a:latin typeface="Arial"/>
                <a:ea typeface="Arial"/>
                <a:cs typeface="Arial"/>
                <a:sym typeface="Arial"/>
              </a:rPr>
              <a:t>Bài tập Coding số 0301</a:t>
            </a:r>
            <a:r>
              <a:rPr lang="en-US" sz="1200">
                <a:solidFill>
                  <a:srgbClr val="000000"/>
                </a:solidFill>
                <a:latin typeface="Arial"/>
                <a:ea typeface="Arial"/>
                <a:cs typeface="Arial"/>
                <a:sym typeface="Arial"/>
              </a:rPr>
              <a:t>.)</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Trong Sổ ghi chép Jupyter, nhấp vào tệp </a:t>
            </a:r>
            <a:r>
              <a:rPr b="1" lang="en-US" sz="1200">
                <a:solidFill>
                  <a:schemeClr val="dk1"/>
                </a:solidFill>
                <a:latin typeface="Arial"/>
                <a:ea typeface="Arial"/>
                <a:cs typeface="Arial"/>
                <a:sym typeface="Arial"/>
              </a:rPr>
              <a:t>ex_0306.ipynb</a:t>
            </a:r>
            <a:r>
              <a:rPr lang="en-US" sz="1200">
                <a:solidFill>
                  <a:schemeClr val="dk1"/>
                </a:solidFill>
                <a:latin typeface="Arial"/>
                <a:ea typeface="Arial"/>
                <a:cs typeface="Arial"/>
                <a:sym typeface="Arial"/>
              </a:rPr>
              <a:t> trong thư mục </a:t>
            </a:r>
            <a:r>
              <a:rPr b="1" lang="en-US" sz="1200">
                <a:solidFill>
                  <a:schemeClr val="dk1"/>
                </a:solidFill>
                <a:latin typeface="Arial"/>
                <a:ea typeface="Arial"/>
                <a:cs typeface="Arial"/>
                <a:sym typeface="Arial"/>
              </a:rPr>
              <a:t>Coding Exercise.</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Arial"/>
                <a:ea typeface="Arial"/>
                <a:cs typeface="Arial"/>
                <a:sym typeface="Arial"/>
              </a:rPr>
              <a:t>Xem lại các ví dụ về các chủ đề ở dưới đây:</a:t>
            </a:r>
            <a:br>
              <a:rPr i="0" lang="en-US" sz="1000">
                <a:solidFill>
                  <a:srgbClr val="FF0000"/>
                </a:solidFill>
                <a:latin typeface="Arial"/>
                <a:ea typeface="Arial"/>
                <a:cs typeface="Arial"/>
                <a:sym typeface="Arial"/>
              </a:rPr>
            </a:br>
            <a:br>
              <a:rPr i="0" lang="en-US" sz="1000">
                <a:solidFill>
                  <a:srgbClr val="FF0000"/>
                </a:solidFill>
                <a:latin typeface="Arial"/>
                <a:ea typeface="Arial"/>
                <a:cs typeface="Arial"/>
                <a:sym typeface="Arial"/>
              </a:rPr>
            </a:br>
            <a:r>
              <a:rPr i="1" lang="en-US" sz="1200">
                <a:solidFill>
                  <a:schemeClr val="dk1"/>
                </a:solidFill>
                <a:latin typeface="Arial"/>
                <a:ea typeface="Arial"/>
                <a:cs typeface="Arial"/>
                <a:sym typeface="Arial"/>
              </a:rPr>
              <a:t>A. Ước lượng khoảng của tỉ lệ</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B. Ước lượng khoảng tại các kích thước mẫu khác nhau</a:t>
            </a:r>
            <a:br>
              <a:rPr i="1" lang="en-US" sz="1200">
                <a:solidFill>
                  <a:schemeClr val="dk1"/>
                </a:solidFill>
                <a:latin typeface="Arial"/>
                <a:ea typeface="Arial"/>
                <a:cs typeface="Arial"/>
                <a:sym typeface="Arial"/>
              </a:rPr>
            </a:br>
            <a:endParaRPr i="1" sz="1200">
              <a:solidFill>
                <a:schemeClr val="dk1"/>
              </a:solidFill>
              <a:latin typeface="Arial"/>
              <a:ea typeface="Arial"/>
              <a:cs typeface="Arial"/>
              <a:sym typeface="Arial"/>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(Tùy chọn) Sử dụng ô trống ở dưới cùng để thực hiện các nhu cầu cá nhân của riêng bạn.</a:t>
            </a:r>
            <a:endParaRPr/>
          </a:p>
        </p:txBody>
      </p:sp>
      <p:sp>
        <p:nvSpPr>
          <p:cNvPr id="3264" name="Google Shape;3264;p1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6" name="Shape 3276"/>
        <p:cNvGrpSpPr/>
        <p:nvPr/>
      </p:nvGrpSpPr>
      <p:grpSpPr>
        <a:xfrm>
          <a:off x="0" y="0"/>
          <a:ext cx="0" cy="0"/>
          <a:chOff x="0" y="0"/>
          <a:chExt cx="0" cy="0"/>
        </a:xfrm>
      </p:grpSpPr>
      <p:sp>
        <p:nvSpPr>
          <p:cNvPr id="3277" name="Google Shape;3277;p16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8" name="Google Shape;3278;p1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3279" name="Google Shape;3279;p1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4" name="Shape 3284"/>
        <p:cNvGrpSpPr/>
        <p:nvPr/>
      </p:nvGrpSpPr>
      <p:grpSpPr>
        <a:xfrm>
          <a:off x="0" y="0"/>
          <a:ext cx="0" cy="0"/>
          <a:chOff x="0" y="0"/>
          <a:chExt cx="0" cy="0"/>
        </a:xfrm>
      </p:grpSpPr>
      <p:sp>
        <p:nvSpPr>
          <p:cNvPr id="3285" name="Google Shape;3285;p1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6" name="Google Shape;3286;p1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Đôi khi bạn cần kiểm định các giả thuyết </a:t>
            </a:r>
            <a:r>
              <a:rPr lang="en-US" sz="1200">
                <a:latin typeface="Arial"/>
                <a:ea typeface="Arial"/>
                <a:cs typeface="Arial"/>
                <a:sym typeface="Arial"/>
              </a:rPr>
              <a:t>về các tham số của quần thể.</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Một hạn chế ở đây là bạn không thể tùy ý sử dụng toàn bộ quần thể, chỉ nên kiểm định giả thuyết bằng một mẫu.</a:t>
            </a:r>
            <a:endParaRPr/>
          </a:p>
          <a:p>
            <a:pPr indent="0" lvl="0" marL="0" marR="0" rtl="0" algn="l">
              <a:lnSpc>
                <a:spcPct val="100000"/>
              </a:lnSpc>
              <a:spcBef>
                <a:spcPts val="0"/>
              </a:spcBef>
              <a:spcAft>
                <a:spcPts val="0"/>
              </a:spcAft>
              <a:buClr>
                <a:schemeClr val="dk1"/>
              </a:buClr>
              <a:buSzPts val="1200"/>
              <a:buFont typeface="Malgun Gothic"/>
              <a:buNone/>
            </a:pPr>
            <a:r>
              <a:t/>
            </a:r>
            <a:endParaRPr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287" name="Google Shape;3287;p1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2" name="Shape 3302"/>
        <p:cNvGrpSpPr/>
        <p:nvPr/>
      </p:nvGrpSpPr>
      <p:grpSpPr>
        <a:xfrm>
          <a:off x="0" y="0"/>
          <a:ext cx="0" cy="0"/>
          <a:chOff x="0" y="0"/>
          <a:chExt cx="0" cy="0"/>
        </a:xfrm>
      </p:grpSpPr>
      <p:sp>
        <p:nvSpPr>
          <p:cNvPr id="3303" name="Google Shape;3303;p1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4" name="Google Shape;3304;p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Kiểm định giả thuyết phản ánh hệ thống tư pháp hiện đại.</a:t>
            </a:r>
            <a:endParaRPr/>
          </a:p>
          <a:p>
            <a:pPr indent="0" lvl="0" marL="0" rtl="0" algn="just">
              <a:lnSpc>
                <a:spcPct val="150000"/>
              </a:lnSpc>
              <a:spcBef>
                <a:spcPts val="0"/>
              </a:spcBef>
              <a:spcAft>
                <a:spcPts val="0"/>
              </a:spcAft>
              <a:buClr>
                <a:schemeClr val="dk1"/>
              </a:buClr>
              <a:buSzPts val="1200"/>
              <a:buFont typeface="Arial"/>
              <a:buNone/>
            </a:pPr>
            <a:r>
              <a:rPr lang="en-US" sz="1200">
                <a:latin typeface="Arial"/>
                <a:ea typeface="Arial"/>
                <a:cs typeface="Arial"/>
                <a:sym typeface="Arial"/>
              </a:rPr>
              <a:t>Bị cáo sẽ được cho là </a:t>
            </a:r>
            <a:r>
              <a:rPr b="1" lang="en-US" sz="1200">
                <a:latin typeface="Arial"/>
                <a:ea typeface="Arial"/>
                <a:cs typeface="Arial"/>
                <a:sym typeface="Arial"/>
              </a:rPr>
              <a:t>vô tội</a:t>
            </a:r>
            <a:r>
              <a:rPr lang="en-US" sz="1200">
                <a:latin typeface="Arial"/>
                <a:ea typeface="Arial"/>
                <a:cs typeface="Arial"/>
                <a:sym typeface="Arial"/>
              </a:rPr>
              <a:t> cho đến khi điều ngược lại được chứng mình.</a:t>
            </a:r>
            <a:endParaRPr/>
          </a:p>
          <a:p>
            <a:pPr indent="0" lvl="0" marL="0" rtl="0" algn="just">
              <a:lnSpc>
                <a:spcPct val="150000"/>
              </a:lnSpc>
              <a:spcBef>
                <a:spcPts val="0"/>
              </a:spcBef>
              <a:spcAft>
                <a:spcPts val="0"/>
              </a:spcAft>
              <a:buClr>
                <a:schemeClr val="dk1"/>
              </a:buClr>
              <a:buSzPts val="1200"/>
              <a:buFont typeface="Arial"/>
              <a:buNone/>
            </a:pPr>
            <a:r>
              <a:rPr lang="en-US" sz="1200">
                <a:latin typeface="Arial"/>
                <a:ea typeface="Arial"/>
                <a:cs typeface="Arial"/>
                <a:sym typeface="Arial"/>
              </a:rPr>
              <a:t>Bị cáo </a:t>
            </a:r>
            <a:r>
              <a:rPr b="1" lang="en-US" sz="1200">
                <a:latin typeface="Arial"/>
                <a:ea typeface="Arial"/>
                <a:cs typeface="Arial"/>
                <a:sym typeface="Arial"/>
              </a:rPr>
              <a:t>không cần</a:t>
            </a:r>
            <a:r>
              <a:rPr lang="en-US" sz="1200">
                <a:latin typeface="Arial"/>
                <a:ea typeface="Arial"/>
                <a:cs typeface="Arial"/>
                <a:sym typeface="Arial"/>
              </a:rPr>
              <a:t>tự chứng minh mình vô tội.</a:t>
            </a:r>
            <a:endParaRPr/>
          </a:p>
          <a:p>
            <a:pPr indent="0" lvl="0" marL="0" rtl="0" algn="just">
              <a:lnSpc>
                <a:spcPct val="150000"/>
              </a:lnSpc>
              <a:spcBef>
                <a:spcPts val="0"/>
              </a:spcBef>
              <a:spcAft>
                <a:spcPts val="0"/>
              </a:spcAft>
              <a:buClr>
                <a:schemeClr val="dk1"/>
              </a:buClr>
              <a:buSzPts val="1200"/>
              <a:buFont typeface="Arial"/>
              <a:buNone/>
            </a:pPr>
            <a:r>
              <a:rPr lang="en-US" sz="1200">
                <a:latin typeface="Arial"/>
                <a:ea typeface="Arial"/>
                <a:cs typeface="Arial"/>
                <a:sym typeface="Arial"/>
              </a:rPr>
              <a:t>Mục đích chính của phiên tòa là để chứng minh bị cáo có tội.</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305" name="Google Shape;3305;p1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3" name="Shape 3323"/>
        <p:cNvGrpSpPr/>
        <p:nvPr/>
      </p:nvGrpSpPr>
      <p:grpSpPr>
        <a:xfrm>
          <a:off x="0" y="0"/>
          <a:ext cx="0" cy="0"/>
          <a:chOff x="0" y="0"/>
          <a:chExt cx="0" cy="0"/>
        </a:xfrm>
      </p:grpSpPr>
      <p:sp>
        <p:nvSpPr>
          <p:cNvPr id="3324" name="Google Shape;3324;p1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5" name="Google Shape;3325;p1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Slide này tóm tắt các giả định của một hệ thống tư pháp hiện đại.</a:t>
            </a:r>
            <a:endParaRPr/>
          </a:p>
          <a:p>
            <a:pPr indent="0" lvl="0" marL="0" marR="0" rtl="0" algn="l">
              <a:lnSpc>
                <a:spcPct val="100000"/>
              </a:lnSpc>
              <a:spcBef>
                <a:spcPts val="0"/>
              </a:spcBef>
              <a:spcAft>
                <a:spcPts val="0"/>
              </a:spcAft>
              <a:buClr>
                <a:schemeClr val="dk1"/>
              </a:buClr>
              <a:buSzPts val="1200"/>
              <a:buFont typeface="Malgun Gothic"/>
              <a:buNone/>
            </a:pPr>
            <a:r>
              <a:rPr lang="en-US"/>
              <a:t>Hãy so sánh hệ thống này với hệ thống của tương lai đen tối được mô tả trong bộ phim “Thẩm phán Dredd” ra mắt năm 1995 (*).</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 Thẩm phán Dredd tự khởi kiện, tuyên án và thi hành ánh. </a:t>
            </a:r>
            <a:endParaRPr/>
          </a:p>
        </p:txBody>
      </p:sp>
      <p:sp>
        <p:nvSpPr>
          <p:cNvPr id="3326" name="Google Shape;3326;p1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3" name="Shape 3333"/>
        <p:cNvGrpSpPr/>
        <p:nvPr/>
      </p:nvGrpSpPr>
      <p:grpSpPr>
        <a:xfrm>
          <a:off x="0" y="0"/>
          <a:ext cx="0" cy="0"/>
          <a:chOff x="0" y="0"/>
          <a:chExt cx="0" cy="0"/>
        </a:xfrm>
      </p:grpSpPr>
      <p:sp>
        <p:nvSpPr>
          <p:cNvPr id="3334" name="Google Shape;3334;p1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5" name="Google Shape;3335;p1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“Giả thuyết không” giống như sự vô tội của bị cáo; nó được coi là đúng cho đến khi điều ngược lại được chứng minh.</a:t>
            </a:r>
            <a:endParaRPr/>
          </a:p>
          <a:p>
            <a:pPr indent="0" lvl="0" marL="0" marR="0" rtl="0" algn="l">
              <a:lnSpc>
                <a:spcPct val="100000"/>
              </a:lnSpc>
              <a:spcBef>
                <a:spcPts val="0"/>
              </a:spcBef>
              <a:spcAft>
                <a:spcPts val="0"/>
              </a:spcAft>
              <a:buClr>
                <a:schemeClr val="dk1"/>
              </a:buClr>
              <a:buSzPts val="1200"/>
              <a:buFont typeface="Malgun Gothic"/>
              <a:buNone/>
            </a:pPr>
            <a:r>
              <a:rPr lang="en-US"/>
              <a:t>“Giả thuyết thay thế” giống như sự tuyên án có tội; nó nên được chứng minh với một bằng chứng “đủ”.</a:t>
            </a:r>
            <a:endParaRPr/>
          </a:p>
          <a:p>
            <a:pPr indent="0" lvl="0" marL="0" marR="0" rtl="0" algn="l">
              <a:lnSpc>
                <a:spcPct val="100000"/>
              </a:lnSpc>
              <a:spcBef>
                <a:spcPts val="0"/>
              </a:spcBef>
              <a:spcAft>
                <a:spcPts val="0"/>
              </a:spcAft>
              <a:buClr>
                <a:schemeClr val="dk1"/>
              </a:buClr>
              <a:buSzPts val="1200"/>
              <a:buFont typeface="Malgun Gothic"/>
              <a:buNone/>
            </a:pPr>
            <a:r>
              <a:rPr lang="en-US"/>
              <a:t>“</a:t>
            </a:r>
            <a:r>
              <a:rPr lang="en-US" sz="1200">
                <a:latin typeface="Arial"/>
                <a:ea typeface="Arial"/>
                <a:cs typeface="Arial"/>
                <a:sym typeface="Arial"/>
              </a:rPr>
              <a:t>Thống kê kiểm định” hoặc “trị số p” là các bằng chứng.</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336" name="Google Shape;3336;p1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3" name="Shape 3343"/>
        <p:cNvGrpSpPr/>
        <p:nvPr/>
      </p:nvGrpSpPr>
      <p:grpSpPr>
        <a:xfrm>
          <a:off x="0" y="0"/>
          <a:ext cx="0" cy="0"/>
          <a:chOff x="0" y="0"/>
          <a:chExt cx="0" cy="0"/>
        </a:xfrm>
      </p:grpSpPr>
      <p:sp>
        <p:nvSpPr>
          <p:cNvPr id="3344" name="Google Shape;3344;p1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5" name="Google Shape;3345;p1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The significance level </a:t>
            </a:r>
            <a:r>
              <a:rPr i="0" lang="en-US" sz="1200">
                <a:latin typeface="Cambria Math"/>
                <a:ea typeface="Cambria Math"/>
                <a:cs typeface="Cambria Math"/>
                <a:sym typeface="Cambria Math"/>
              </a:rPr>
              <a:t>𝛼</a:t>
            </a:r>
            <a:r>
              <a:rPr lang="en-US"/>
              <a:t> has two interpretations:</a:t>
            </a:r>
            <a:endParaRPr/>
          </a:p>
          <a:p>
            <a:pPr indent="0" lvl="0" marL="0" marR="0" rtl="0" algn="l">
              <a:lnSpc>
                <a:spcPct val="100000"/>
              </a:lnSpc>
              <a:spcBef>
                <a:spcPts val="0"/>
              </a:spcBef>
              <a:spcAft>
                <a:spcPts val="0"/>
              </a:spcAft>
              <a:buClr>
                <a:schemeClr val="dk1"/>
              </a:buClr>
              <a:buSzPts val="1200"/>
              <a:buFont typeface="Malgun Gothic"/>
              <a:buNone/>
            </a:pPr>
            <a:r>
              <a:rPr lang="en-US"/>
              <a:t>1) </a:t>
            </a:r>
            <a:r>
              <a:rPr lang="en-US" sz="1200">
                <a:latin typeface="Times New Roman"/>
                <a:ea typeface="Times New Roman"/>
                <a:cs typeface="Times New Roman"/>
                <a:sym typeface="Times New Roman"/>
              </a:rPr>
              <a:t>Reference probability used when deciding whether the p-value is small enough or not.</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2) Maximum probability of rejecting the </a:t>
            </a:r>
            <a:r>
              <a:rPr i="0" lang="en-US" sz="1200">
                <a:latin typeface="Cambria Math"/>
                <a:ea typeface="Cambria Math"/>
                <a:cs typeface="Cambria Math"/>
                <a:sym typeface="Cambria Math"/>
              </a:rPr>
              <a:t>𝐻_0</a:t>
            </a:r>
            <a:r>
              <a:rPr lang="en-US" sz="1200">
                <a:latin typeface="Times New Roman"/>
                <a:ea typeface="Times New Roman"/>
                <a:cs typeface="Times New Roman"/>
                <a:sym typeface="Times New Roman"/>
              </a:rPr>
              <a:t> even when it’s true.  ⇐ “Type I” error.</a:t>
            </a:r>
            <a:endParaRPr/>
          </a:p>
        </p:txBody>
      </p:sp>
      <p:sp>
        <p:nvSpPr>
          <p:cNvPr id="3346" name="Google Shape;3346;p1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3" name="Shape 3353"/>
        <p:cNvGrpSpPr/>
        <p:nvPr/>
      </p:nvGrpSpPr>
      <p:grpSpPr>
        <a:xfrm>
          <a:off x="0" y="0"/>
          <a:ext cx="0" cy="0"/>
          <a:chOff x="0" y="0"/>
          <a:chExt cx="0" cy="0"/>
        </a:xfrm>
      </p:grpSpPr>
      <p:sp>
        <p:nvSpPr>
          <p:cNvPr id="3354" name="Google Shape;3354;p1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5" name="Google Shape;3355;p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đồ này tóm tắt lại quy trình kiểm định giả thuyết.</a:t>
            </a:r>
            <a:endParaRPr/>
          </a:p>
        </p:txBody>
      </p:sp>
      <p:sp>
        <p:nvSpPr>
          <p:cNvPr id="3356" name="Google Shape;3356;p1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0" name="Shape 3380"/>
        <p:cNvGrpSpPr/>
        <p:nvPr/>
      </p:nvGrpSpPr>
      <p:grpSpPr>
        <a:xfrm>
          <a:off x="0" y="0"/>
          <a:ext cx="0" cy="0"/>
          <a:chOff x="0" y="0"/>
          <a:chExt cx="0" cy="0"/>
        </a:xfrm>
      </p:grpSpPr>
      <p:sp>
        <p:nvSpPr>
          <p:cNvPr id="3381" name="Google Shape;3381;p1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2" name="Google Shape;3382;p1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đồ này tóm tắt lại quy trình kiểm định giả thuyết.</a:t>
            </a:r>
            <a:endParaRPr/>
          </a:p>
        </p:txBody>
      </p:sp>
      <p:sp>
        <p:nvSpPr>
          <p:cNvPr id="3383" name="Google Shape;3383;p1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7" name="Shape 3407"/>
        <p:cNvGrpSpPr/>
        <p:nvPr/>
      </p:nvGrpSpPr>
      <p:grpSpPr>
        <a:xfrm>
          <a:off x="0" y="0"/>
          <a:ext cx="0" cy="0"/>
          <a:chOff x="0" y="0"/>
          <a:chExt cx="0" cy="0"/>
        </a:xfrm>
      </p:grpSpPr>
      <p:sp>
        <p:nvSpPr>
          <p:cNvPr id="3408" name="Google Shape;3408;p1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9" name="Google Shape;3409;p1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Bảng này tóm tắt các trường hợp và xác xuất liên quan. </a:t>
            </a:r>
            <a:endParaRPr/>
          </a:p>
        </p:txBody>
      </p:sp>
      <p:sp>
        <p:nvSpPr>
          <p:cNvPr id="3410" name="Google Shape;3410;p1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353" name="Google Shape;35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7" name="Shape 3417"/>
        <p:cNvGrpSpPr/>
        <p:nvPr/>
      </p:nvGrpSpPr>
      <p:grpSpPr>
        <a:xfrm>
          <a:off x="0" y="0"/>
          <a:ext cx="0" cy="0"/>
          <a:chOff x="0" y="0"/>
          <a:chExt cx="0" cy="0"/>
        </a:xfrm>
      </p:grpSpPr>
      <p:sp>
        <p:nvSpPr>
          <p:cNvPr id="3418" name="Google Shape;3418;p17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9" name="Google Shape;3419;p1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3420" name="Google Shape;3420;p1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5" name="Shape 3425"/>
        <p:cNvGrpSpPr/>
        <p:nvPr/>
      </p:nvGrpSpPr>
      <p:grpSpPr>
        <a:xfrm>
          <a:off x="0" y="0"/>
          <a:ext cx="0" cy="0"/>
          <a:chOff x="0" y="0"/>
          <a:chExt cx="0" cy="0"/>
        </a:xfrm>
      </p:grpSpPr>
      <p:sp>
        <p:nvSpPr>
          <p:cNvPr id="3426" name="Google Shape;3426;p1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7" name="Google Shape;3427;p1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 one sample t-test, there is one population and one sample.</a:t>
            </a:r>
            <a:endParaRPr/>
          </a:p>
          <a:p>
            <a:pPr indent="0" lvl="0" marL="0" marR="0" rtl="0" algn="l">
              <a:lnSpc>
                <a:spcPct val="100000"/>
              </a:lnSpc>
              <a:spcBef>
                <a:spcPts val="0"/>
              </a:spcBef>
              <a:spcAft>
                <a:spcPts val="0"/>
              </a:spcAft>
              <a:buClr>
                <a:schemeClr val="dk1"/>
              </a:buClr>
              <a:buSzPts val="1200"/>
              <a:buFont typeface="Malgun Gothic"/>
              <a:buNone/>
            </a:pPr>
            <a:r>
              <a:rPr lang="en-US"/>
              <a:t>The purpose of the one sample t-test is to </a:t>
            </a:r>
            <a:r>
              <a:rPr lang="en-US" sz="1200">
                <a:latin typeface="Times New Roman"/>
                <a:ea typeface="Times New Roman"/>
                <a:cs typeface="Times New Roman"/>
                <a:sym typeface="Times New Roman"/>
              </a:rPr>
              <a:t>compare the population mean </a:t>
            </a:r>
            <a:r>
              <a:rPr i="0" lang="en-US" sz="1200">
                <a:solidFill>
                  <a:srgbClr val="FF0000"/>
                </a:solidFill>
                <a:latin typeface="Cambria Math"/>
                <a:ea typeface="Cambria Math"/>
                <a:cs typeface="Cambria Math"/>
                <a:sym typeface="Cambria Math"/>
              </a:rPr>
              <a:t>𝜇</a:t>
            </a:r>
            <a:r>
              <a:rPr i="0" lang="en-US" sz="1200">
                <a:latin typeface="Cambria Math"/>
                <a:ea typeface="Cambria Math"/>
                <a:cs typeface="Cambria Math"/>
                <a:sym typeface="Cambria Math"/>
              </a:rPr>
              <a:t> </a:t>
            </a:r>
            <a:r>
              <a:rPr lang="en-US" sz="1200">
                <a:latin typeface="Times New Roman"/>
                <a:ea typeface="Times New Roman"/>
                <a:cs typeface="Times New Roman"/>
                <a:sym typeface="Times New Roman"/>
              </a:rPr>
              <a:t> with a specified number </a:t>
            </a:r>
            <a:r>
              <a:rPr i="0" lang="en-US" sz="1200">
                <a:solidFill>
                  <a:srgbClr val="FF0000"/>
                </a:solidFill>
                <a:latin typeface="Cambria Math"/>
                <a:ea typeface="Cambria Math"/>
                <a:cs typeface="Cambria Math"/>
                <a:sym typeface="Cambria Math"/>
              </a:rPr>
              <a:t>𝜇_0</a:t>
            </a:r>
            <a:r>
              <a:rPr lang="en-US" sz="1200">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428" name="Google Shape;3428;p1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8" name="Shape 3478"/>
        <p:cNvGrpSpPr/>
        <p:nvPr/>
      </p:nvGrpSpPr>
      <p:grpSpPr>
        <a:xfrm>
          <a:off x="0" y="0"/>
          <a:ext cx="0" cy="0"/>
          <a:chOff x="0" y="0"/>
          <a:chExt cx="0" cy="0"/>
        </a:xfrm>
      </p:grpSpPr>
      <p:sp>
        <p:nvSpPr>
          <p:cNvPr id="3479" name="Google Shape;3479;p1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0" name="Google Shape;3480;p1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When the null hypothesis (</a:t>
            </a:r>
            <a:r>
              <a:rPr i="0" lang="en-US" sz="1200">
                <a:latin typeface="Cambria Math"/>
                <a:ea typeface="Cambria Math"/>
                <a:cs typeface="Cambria Math"/>
                <a:sym typeface="Cambria Math"/>
              </a:rPr>
              <a:t>𝐻_0</a:t>
            </a:r>
            <a:r>
              <a:rPr lang="en-US"/>
              <a:t>) is rejected, you adopt the alternative hypothesis (</a:t>
            </a:r>
            <a:r>
              <a:rPr i="0" lang="en-US" sz="1200">
                <a:latin typeface="Cambria Math"/>
                <a:ea typeface="Cambria Math"/>
                <a:cs typeface="Cambria Math"/>
                <a:sym typeface="Cambria Math"/>
              </a:rPr>
              <a:t>𝐻_</a:t>
            </a:r>
            <a:r>
              <a:rPr b="0" i="0" lang="en-US" sz="1200">
                <a:latin typeface="Cambria Math"/>
                <a:ea typeface="Cambria Math"/>
                <a:cs typeface="Cambria Math"/>
                <a:sym typeface="Cambria Math"/>
              </a:rPr>
              <a:t>1</a:t>
            </a:r>
            <a:r>
              <a:rPr lang="en-US" sz="1200">
                <a:latin typeface="Times New Roman"/>
                <a:ea typeface="Times New Roman"/>
                <a:cs typeface="Times New Roman"/>
                <a:sym typeface="Times New Roman"/>
              </a:rPr>
              <a:t>). </a:t>
            </a:r>
            <a:endParaRPr/>
          </a:p>
        </p:txBody>
      </p:sp>
      <p:sp>
        <p:nvSpPr>
          <p:cNvPr id="3481" name="Google Shape;3481;p1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1" name="Shape 3501"/>
        <p:cNvGrpSpPr/>
        <p:nvPr/>
      </p:nvGrpSpPr>
      <p:grpSpPr>
        <a:xfrm>
          <a:off x="0" y="0"/>
          <a:ext cx="0" cy="0"/>
          <a:chOff x="0" y="0"/>
          <a:chExt cx="0" cy="0"/>
        </a:xfrm>
      </p:grpSpPr>
      <p:sp>
        <p:nvSpPr>
          <p:cNvPr id="3502" name="Google Shape;3502;p1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3" name="Google Shape;3503;p1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When the null hypothesis (</a:t>
            </a:r>
            <a:r>
              <a:rPr i="0" lang="en-US" sz="1200">
                <a:latin typeface="Cambria Math"/>
                <a:ea typeface="Cambria Math"/>
                <a:cs typeface="Cambria Math"/>
                <a:sym typeface="Cambria Math"/>
              </a:rPr>
              <a:t>𝐻_0</a:t>
            </a:r>
            <a:r>
              <a:rPr lang="en-US"/>
              <a:t>) is rejected, you adopt the alternative hypothesis (</a:t>
            </a:r>
            <a:r>
              <a:rPr i="0" lang="en-US" sz="1200">
                <a:latin typeface="Cambria Math"/>
                <a:ea typeface="Cambria Math"/>
                <a:cs typeface="Cambria Math"/>
                <a:sym typeface="Cambria Math"/>
              </a:rPr>
              <a:t>𝐻_</a:t>
            </a:r>
            <a:r>
              <a:rPr b="0" i="0" lang="en-US" sz="1200">
                <a:latin typeface="Cambria Math"/>
                <a:ea typeface="Cambria Math"/>
                <a:cs typeface="Cambria Math"/>
                <a:sym typeface="Cambria Math"/>
              </a:rPr>
              <a:t>1</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504" name="Google Shape;3504;p1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4" name="Shape 3524"/>
        <p:cNvGrpSpPr/>
        <p:nvPr/>
      </p:nvGrpSpPr>
      <p:grpSpPr>
        <a:xfrm>
          <a:off x="0" y="0"/>
          <a:ext cx="0" cy="0"/>
          <a:chOff x="0" y="0"/>
          <a:chExt cx="0" cy="0"/>
        </a:xfrm>
      </p:grpSpPr>
      <p:sp>
        <p:nvSpPr>
          <p:cNvPr id="3525" name="Google Shape;3525;p1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6" name="Google Shape;3526;p1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When the null hypothesis (</a:t>
            </a:r>
            <a:r>
              <a:rPr i="0" lang="en-US" sz="1200">
                <a:latin typeface="Cambria Math"/>
                <a:ea typeface="Cambria Math"/>
                <a:cs typeface="Cambria Math"/>
                <a:sym typeface="Cambria Math"/>
              </a:rPr>
              <a:t>𝐻_0</a:t>
            </a:r>
            <a:r>
              <a:rPr lang="en-US"/>
              <a:t>) is rejected, you adopt the alternative hypothesis (</a:t>
            </a:r>
            <a:r>
              <a:rPr i="0" lang="en-US" sz="1200">
                <a:latin typeface="Cambria Math"/>
                <a:ea typeface="Cambria Math"/>
                <a:cs typeface="Cambria Math"/>
                <a:sym typeface="Cambria Math"/>
              </a:rPr>
              <a:t>𝐻_</a:t>
            </a:r>
            <a:r>
              <a:rPr b="0" i="0" lang="en-US" sz="1200">
                <a:latin typeface="Cambria Math"/>
                <a:ea typeface="Cambria Math"/>
                <a:cs typeface="Cambria Math"/>
                <a:sym typeface="Cambria Math"/>
              </a:rPr>
              <a:t>1</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527" name="Google Shape;3527;p1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1" name="Shape 3551"/>
        <p:cNvGrpSpPr/>
        <p:nvPr/>
      </p:nvGrpSpPr>
      <p:grpSpPr>
        <a:xfrm>
          <a:off x="0" y="0"/>
          <a:ext cx="0" cy="0"/>
          <a:chOff x="0" y="0"/>
          <a:chExt cx="0" cy="0"/>
        </a:xfrm>
      </p:grpSpPr>
      <p:sp>
        <p:nvSpPr>
          <p:cNvPr id="3552" name="Google Shape;3552;p1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3" name="Google Shape;3553;p1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 independent two sample t-test, there are two populations and two samples.</a:t>
            </a:r>
            <a:endParaRPr/>
          </a:p>
          <a:p>
            <a:pPr indent="0" lvl="0" marL="0" rtl="0" algn="just">
              <a:spcBef>
                <a:spcPts val="0"/>
              </a:spcBef>
              <a:spcAft>
                <a:spcPts val="0"/>
              </a:spcAft>
              <a:buNone/>
            </a:pPr>
            <a:r>
              <a:rPr lang="en-US"/>
              <a:t>The purpose of the independent two sample t-test is to </a:t>
            </a:r>
            <a:r>
              <a:rPr lang="en-US" sz="1200">
                <a:latin typeface="Times New Roman"/>
                <a:ea typeface="Times New Roman"/>
                <a:cs typeface="Times New Roman"/>
                <a:sym typeface="Times New Roman"/>
              </a:rPr>
              <a:t>compare the population means </a:t>
            </a:r>
            <a:r>
              <a:rPr i="0" lang="en-US" sz="1200">
                <a:solidFill>
                  <a:srgbClr val="FF0000"/>
                </a:solidFill>
                <a:latin typeface="Cambria Math"/>
                <a:ea typeface="Cambria Math"/>
                <a:cs typeface="Cambria Math"/>
                <a:sym typeface="Cambria Math"/>
              </a:rPr>
              <a:t>𝜇_</a:t>
            </a:r>
            <a:r>
              <a:rPr b="0" i="0" lang="en-US" sz="1200">
                <a:solidFill>
                  <a:srgbClr val="FF0000"/>
                </a:solidFill>
                <a:latin typeface="Cambria Math"/>
                <a:ea typeface="Cambria Math"/>
                <a:cs typeface="Cambria Math"/>
                <a:sym typeface="Cambria Math"/>
              </a:rPr>
              <a:t>1</a:t>
            </a:r>
            <a:r>
              <a:rPr lang="en-US" sz="1200">
                <a:solidFill>
                  <a:srgbClr val="FF0000"/>
                </a:solidFill>
                <a:latin typeface="Times New Roman"/>
                <a:ea typeface="Times New Roman"/>
                <a:cs typeface="Times New Roman"/>
                <a:sym typeface="Times New Roman"/>
              </a:rPr>
              <a:t> </a:t>
            </a:r>
            <a:r>
              <a:rPr lang="en-US" sz="1200">
                <a:latin typeface="Times New Roman"/>
                <a:ea typeface="Times New Roman"/>
                <a:cs typeface="Times New Roman"/>
                <a:sym typeface="Times New Roman"/>
              </a:rPr>
              <a:t>and </a:t>
            </a:r>
            <a:r>
              <a:rPr i="0" lang="en-US" sz="1200">
                <a:solidFill>
                  <a:srgbClr val="FF0000"/>
                </a:solidFill>
                <a:latin typeface="Cambria Math"/>
                <a:ea typeface="Cambria Math"/>
                <a:cs typeface="Cambria Math"/>
                <a:sym typeface="Cambria Math"/>
              </a:rPr>
              <a:t>𝜇_</a:t>
            </a:r>
            <a:r>
              <a:rPr b="0" i="0" lang="en-US" sz="1200">
                <a:solidFill>
                  <a:srgbClr val="FF0000"/>
                </a:solidFill>
                <a:latin typeface="Cambria Math"/>
                <a:ea typeface="Cambria Math"/>
                <a:cs typeface="Cambria Math"/>
                <a:sym typeface="Cambria Math"/>
              </a:rPr>
              <a:t>2.</a:t>
            </a:r>
            <a:endParaRPr sz="1200">
              <a:latin typeface="Times New Roman"/>
              <a:ea typeface="Times New Roman"/>
              <a:cs typeface="Times New Roman"/>
              <a:sym typeface="Times New Roman"/>
            </a:endParaRPr>
          </a:p>
          <a:p>
            <a:pPr indent="0" lvl="0" marL="0" rtl="0" algn="ctr">
              <a:spcBef>
                <a:spcPts val="0"/>
              </a:spcBef>
              <a:spcAft>
                <a:spcPts val="0"/>
              </a:spcAft>
              <a:buNone/>
            </a:pPr>
            <a:r>
              <a:t/>
            </a:r>
            <a:endParaRPr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554" name="Google Shape;3554;p1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9" name="Shape 3639"/>
        <p:cNvGrpSpPr/>
        <p:nvPr/>
      </p:nvGrpSpPr>
      <p:grpSpPr>
        <a:xfrm>
          <a:off x="0" y="0"/>
          <a:ext cx="0" cy="0"/>
          <a:chOff x="0" y="0"/>
          <a:chExt cx="0" cy="0"/>
        </a:xfrm>
      </p:grpSpPr>
      <p:sp>
        <p:nvSpPr>
          <p:cNvPr id="3640" name="Google Shape;3640;p1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1" name="Google Shape;3641;p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When the null hypothesis (</a:t>
            </a:r>
            <a:r>
              <a:rPr i="0" lang="en-US" sz="1200">
                <a:latin typeface="Cambria Math"/>
                <a:ea typeface="Cambria Math"/>
                <a:cs typeface="Cambria Math"/>
                <a:sym typeface="Cambria Math"/>
              </a:rPr>
              <a:t>𝐻_0</a:t>
            </a:r>
            <a:r>
              <a:rPr lang="en-US"/>
              <a:t>) is rejected, you adopt the alternative hypothesis (</a:t>
            </a:r>
            <a:r>
              <a:rPr i="0" lang="en-US" sz="1200">
                <a:latin typeface="Cambria Math"/>
                <a:ea typeface="Cambria Math"/>
                <a:cs typeface="Cambria Math"/>
                <a:sym typeface="Cambria Math"/>
              </a:rPr>
              <a:t>𝐻_</a:t>
            </a:r>
            <a:r>
              <a:rPr b="0" i="0" lang="en-US" sz="1200">
                <a:latin typeface="Cambria Math"/>
                <a:ea typeface="Cambria Math"/>
                <a:cs typeface="Cambria Math"/>
                <a:sym typeface="Cambria Math"/>
              </a:rPr>
              <a:t>1</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642" name="Google Shape;3642;p1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6" name="Shape 3656"/>
        <p:cNvGrpSpPr/>
        <p:nvPr/>
      </p:nvGrpSpPr>
      <p:grpSpPr>
        <a:xfrm>
          <a:off x="0" y="0"/>
          <a:ext cx="0" cy="0"/>
          <a:chOff x="0" y="0"/>
          <a:chExt cx="0" cy="0"/>
        </a:xfrm>
      </p:grpSpPr>
      <p:sp>
        <p:nvSpPr>
          <p:cNvPr id="3657" name="Google Shape;3657;p1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8" name="Google Shape;3658;p1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 paired two sample t-test, there is one on one pairing between the sample values.</a:t>
            </a:r>
            <a:endParaRPr/>
          </a:p>
          <a:p>
            <a:pPr indent="0" lvl="0" marL="0" rtl="0" algn="just">
              <a:spcBef>
                <a:spcPts val="0"/>
              </a:spcBef>
              <a:spcAft>
                <a:spcPts val="0"/>
              </a:spcAft>
              <a:buNone/>
            </a:pPr>
            <a:r>
              <a:rPr lang="en-US"/>
              <a:t>The purpose of the paired two sample t-test is also to </a:t>
            </a:r>
            <a:r>
              <a:rPr lang="en-US" sz="1200">
                <a:latin typeface="Times New Roman"/>
                <a:ea typeface="Times New Roman"/>
                <a:cs typeface="Times New Roman"/>
                <a:sym typeface="Times New Roman"/>
              </a:rPr>
              <a:t>compare the population means </a:t>
            </a:r>
            <a:r>
              <a:rPr i="0" lang="en-US" sz="1200">
                <a:solidFill>
                  <a:srgbClr val="FF0000"/>
                </a:solidFill>
                <a:latin typeface="Cambria Math"/>
                <a:ea typeface="Cambria Math"/>
                <a:cs typeface="Cambria Math"/>
                <a:sym typeface="Cambria Math"/>
              </a:rPr>
              <a:t>𝜇_</a:t>
            </a:r>
            <a:r>
              <a:rPr b="0" i="0" lang="en-US" sz="1200">
                <a:solidFill>
                  <a:srgbClr val="FF0000"/>
                </a:solidFill>
                <a:latin typeface="Cambria Math"/>
                <a:ea typeface="Cambria Math"/>
                <a:cs typeface="Cambria Math"/>
                <a:sym typeface="Cambria Math"/>
              </a:rPr>
              <a:t>1</a:t>
            </a:r>
            <a:r>
              <a:rPr lang="en-US" sz="1200">
                <a:solidFill>
                  <a:srgbClr val="FF0000"/>
                </a:solidFill>
                <a:latin typeface="Times New Roman"/>
                <a:ea typeface="Times New Roman"/>
                <a:cs typeface="Times New Roman"/>
                <a:sym typeface="Times New Roman"/>
              </a:rPr>
              <a:t> </a:t>
            </a:r>
            <a:r>
              <a:rPr lang="en-US" sz="1200">
                <a:latin typeface="Times New Roman"/>
                <a:ea typeface="Times New Roman"/>
                <a:cs typeface="Times New Roman"/>
                <a:sym typeface="Times New Roman"/>
              </a:rPr>
              <a:t>and </a:t>
            </a:r>
            <a:r>
              <a:rPr i="0" lang="en-US" sz="1200">
                <a:solidFill>
                  <a:srgbClr val="FF0000"/>
                </a:solidFill>
                <a:latin typeface="Cambria Math"/>
                <a:ea typeface="Cambria Math"/>
                <a:cs typeface="Cambria Math"/>
                <a:sym typeface="Cambria Math"/>
              </a:rPr>
              <a:t>𝜇_(</a:t>
            </a:r>
            <a:r>
              <a:rPr b="0" i="0" lang="en-US" sz="1200">
                <a:solidFill>
                  <a:srgbClr val="FF0000"/>
                </a:solidFill>
                <a:latin typeface="Cambria Math"/>
                <a:ea typeface="Cambria Math"/>
                <a:cs typeface="Cambria Math"/>
                <a:sym typeface="Cambria Math"/>
              </a:rPr>
              <a:t>2.)</a:t>
            </a:r>
            <a:endParaRPr sz="1200">
              <a:latin typeface="Times New Roman"/>
              <a:ea typeface="Times New Roman"/>
              <a:cs typeface="Times New Roman"/>
              <a:sym typeface="Times New Roman"/>
            </a:endParaRPr>
          </a:p>
          <a:p>
            <a:pPr indent="0" lvl="0" marL="0" rtl="0" algn="just">
              <a:spcBef>
                <a:spcPts val="0"/>
              </a:spcBef>
              <a:spcAft>
                <a:spcPts val="0"/>
              </a:spcAft>
              <a:buNone/>
            </a:pPr>
            <a:r>
              <a:rPr lang="en-US" sz="1200">
                <a:latin typeface="Times New Roman"/>
                <a:ea typeface="Times New Roman"/>
                <a:cs typeface="Times New Roman"/>
                <a:sym typeface="Times New Roman"/>
              </a:rPr>
              <a:t>Compared to the independent two sample t-tests, a smaller difference in the means here could have a larger statistical significance. </a:t>
            </a:r>
            <a:endParaRPr/>
          </a:p>
        </p:txBody>
      </p:sp>
      <p:sp>
        <p:nvSpPr>
          <p:cNvPr id="3659" name="Google Shape;3659;p1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9" name="Shape 3749"/>
        <p:cNvGrpSpPr/>
        <p:nvPr/>
      </p:nvGrpSpPr>
      <p:grpSpPr>
        <a:xfrm>
          <a:off x="0" y="0"/>
          <a:ext cx="0" cy="0"/>
          <a:chOff x="0" y="0"/>
          <a:chExt cx="0" cy="0"/>
        </a:xfrm>
      </p:grpSpPr>
      <p:sp>
        <p:nvSpPr>
          <p:cNvPr id="3750" name="Google Shape;3750;p1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1" name="Google Shape;3751;p1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Khi có nhiều hơn hai nhóm (mẫu), bạn có thể áp dụng ANOVA.</a:t>
            </a:r>
            <a:endParaRPr/>
          </a:p>
          <a:p>
            <a:pPr indent="0" lvl="0" marL="0" marR="0" rtl="0" algn="l">
              <a:lnSpc>
                <a:spcPct val="100000"/>
              </a:lnSpc>
              <a:spcBef>
                <a:spcPts val="0"/>
              </a:spcBef>
              <a:spcAft>
                <a:spcPts val="0"/>
              </a:spcAft>
              <a:buClr>
                <a:schemeClr val="dk1"/>
              </a:buClr>
              <a:buSzPts val="1200"/>
              <a:buFont typeface="Malgun Gothic"/>
              <a:buNone/>
            </a:pPr>
            <a:r>
              <a:rPr lang="en-US"/>
              <a:t>Bạn có thể phát hiện ra rằng giả thuyết thay thế chỉ cho biết có ít nhất một số trung bình của nhóm khác với phần còn lại; giả thuyết </a:t>
            </a:r>
            <a:endParaRPr/>
          </a:p>
          <a:p>
            <a:pPr indent="0" lvl="0" marL="0" marR="0" rtl="0" algn="l">
              <a:lnSpc>
                <a:spcPct val="100000"/>
              </a:lnSpc>
              <a:spcBef>
                <a:spcPts val="0"/>
              </a:spcBef>
              <a:spcAft>
                <a:spcPts val="0"/>
              </a:spcAft>
              <a:buClr>
                <a:schemeClr val="dk1"/>
              </a:buClr>
              <a:buSzPts val="1200"/>
              <a:buFont typeface="Malgun Gothic"/>
              <a:buNone/>
            </a:pPr>
            <a:r>
              <a:rPr lang="en-US"/>
              <a:t>này không cho biết đó là số nào.</a:t>
            </a:r>
            <a:endParaRPr/>
          </a:p>
        </p:txBody>
      </p:sp>
      <p:sp>
        <p:nvSpPr>
          <p:cNvPr id="3752" name="Google Shape;3752;p1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9" name="Shape 3759"/>
        <p:cNvGrpSpPr/>
        <p:nvPr/>
      </p:nvGrpSpPr>
      <p:grpSpPr>
        <a:xfrm>
          <a:off x="0" y="0"/>
          <a:ext cx="0" cy="0"/>
          <a:chOff x="0" y="0"/>
          <a:chExt cx="0" cy="0"/>
        </a:xfrm>
      </p:grpSpPr>
      <p:sp>
        <p:nvSpPr>
          <p:cNvPr id="3760" name="Google Shape;3760;p1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1" name="Google Shape;3761;p1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t-test</a:t>
            </a:r>
            <a:endParaRPr/>
          </a:p>
        </p:txBody>
      </p:sp>
      <p:sp>
        <p:nvSpPr>
          <p:cNvPr id="3762" name="Google Shape;3762;p1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This rule corresponds to the situation when you want to combine the events A and B by an </a:t>
            </a:r>
            <a:r>
              <a:rPr b="1" lang="en-US"/>
              <a:t>OR</a:t>
            </a:r>
            <a:r>
              <a:rPr lang="en-US"/>
              <a:t>.</a:t>
            </a:r>
            <a:endParaRPr/>
          </a:p>
          <a:p>
            <a:pPr indent="0" lvl="0" marL="0" marR="0" rtl="0" algn="l">
              <a:lnSpc>
                <a:spcPct val="100000"/>
              </a:lnSpc>
              <a:spcBef>
                <a:spcPts val="0"/>
              </a:spcBef>
              <a:spcAft>
                <a:spcPts val="0"/>
              </a:spcAft>
              <a:buClr>
                <a:schemeClr val="dk1"/>
              </a:buClr>
              <a:buSzPts val="1200"/>
              <a:buFont typeface="Malgun Gothic"/>
              <a:buNone/>
            </a:pPr>
            <a:r>
              <a:rPr lang="en-US"/>
              <a:t>So, we are talking about the “A </a:t>
            </a:r>
            <a:r>
              <a:rPr b="1" lang="en-US"/>
              <a:t>OR</a:t>
            </a:r>
            <a:r>
              <a:rPr lang="en-US"/>
              <a:t> B” event and its probability. </a:t>
            </a:r>
            <a:endParaRPr/>
          </a:p>
          <a:p>
            <a:pPr indent="0" lvl="0" marL="0" marR="0" rtl="0" algn="l">
              <a:lnSpc>
                <a:spcPct val="100000"/>
              </a:lnSpc>
              <a:spcBef>
                <a:spcPts val="0"/>
              </a:spcBef>
              <a:spcAft>
                <a:spcPts val="0"/>
              </a:spcAft>
              <a:buClr>
                <a:schemeClr val="dk1"/>
              </a:buClr>
              <a:buSzPts val="1200"/>
              <a:buFont typeface="Malgun Gothic"/>
              <a:buNone/>
            </a:pPr>
            <a:r>
              <a:rPr lang="en-US"/>
              <a:t>In case the overlap </a:t>
            </a:r>
            <a:r>
              <a:rPr i="0" lang="en-US" sz="1200">
                <a:latin typeface="Cambria Math"/>
                <a:ea typeface="Cambria Math"/>
                <a:cs typeface="Cambria Math"/>
                <a:sym typeface="Cambria Math"/>
              </a:rPr>
              <a:t>𝐴∩𝐵</a:t>
            </a:r>
            <a:r>
              <a:rPr lang="en-US"/>
              <a:t> is not an empty set, you should subtract its probability </a:t>
            </a:r>
            <a:r>
              <a:rPr i="0" lang="en-US" sz="1200">
                <a:latin typeface="Cambria Math"/>
                <a:ea typeface="Cambria Math"/>
                <a:cs typeface="Cambria Math"/>
                <a:sym typeface="Cambria Math"/>
              </a:rPr>
              <a:t>𝑃(𝐴∩𝐵)</a:t>
            </a:r>
            <a:r>
              <a:rPr i="1" lang="en-US" sz="1200">
                <a:latin typeface="Malgun Gothic"/>
                <a:ea typeface="Malgun Gothic"/>
                <a:cs typeface="Malgun Gothic"/>
                <a:sym typeface="Malgun Gothic"/>
              </a:rPr>
              <a:t> </a:t>
            </a:r>
            <a:r>
              <a:rPr i="0" lang="en-US" sz="1200">
                <a:latin typeface="Malgun Gothic"/>
                <a:ea typeface="Malgun Gothic"/>
                <a:cs typeface="Malgun Gothic"/>
                <a:sym typeface="Malgun Gothic"/>
              </a:rPr>
              <a:t>in order to avoid double counting.</a:t>
            </a:r>
            <a:endParaRPr i="0" sz="1200">
              <a:latin typeface="Malgun Gothic"/>
              <a:ea typeface="Malgun Gothic"/>
              <a:cs typeface="Malgun Gothic"/>
              <a:sym typeface="Malgun Gothic"/>
            </a:endParaRPr>
          </a:p>
        </p:txBody>
      </p:sp>
      <p:sp>
        <p:nvSpPr>
          <p:cNvPr id="361" name="Google Shape;36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5" name="Shape 3775"/>
        <p:cNvGrpSpPr/>
        <p:nvPr/>
      </p:nvGrpSpPr>
      <p:grpSpPr>
        <a:xfrm>
          <a:off x="0" y="0"/>
          <a:ext cx="0" cy="0"/>
          <a:chOff x="0" y="0"/>
          <a:chExt cx="0" cy="0"/>
        </a:xfrm>
      </p:grpSpPr>
      <p:sp>
        <p:nvSpPr>
          <p:cNvPr id="3776" name="Google Shape;3776;p1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7" name="Google Shape;3777;p1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Hãy tiếp tục với kiểm định giả thuyết về tần suất.</a:t>
            </a:r>
            <a:endParaRPr/>
          </a:p>
          <a:p>
            <a:pPr indent="0" lvl="0" marL="0" marR="0" rtl="0" algn="l">
              <a:lnSpc>
                <a:spcPct val="100000"/>
              </a:lnSpc>
              <a:spcBef>
                <a:spcPts val="0"/>
              </a:spcBef>
              <a:spcAft>
                <a:spcPts val="0"/>
              </a:spcAft>
              <a:buClr>
                <a:schemeClr val="dk1"/>
              </a:buClr>
              <a:buSzPts val="1200"/>
              <a:buFont typeface="Malgun Gothic"/>
              <a:buNone/>
            </a:pPr>
            <a:r>
              <a:rPr lang="en-US"/>
              <a:t>Phương pháp kiểm định giả thuyết phổ biến nhất có tên là “kiểm định Chi-bình phương”.</a:t>
            </a:r>
            <a:endParaRPr/>
          </a:p>
          <a:p>
            <a:pPr indent="0" lvl="0" marL="0" marR="0" rtl="0" algn="l">
              <a:lnSpc>
                <a:spcPct val="100000"/>
              </a:lnSpc>
              <a:spcBef>
                <a:spcPts val="0"/>
              </a:spcBef>
              <a:spcAft>
                <a:spcPts val="0"/>
              </a:spcAft>
              <a:buClr>
                <a:schemeClr val="dk1"/>
              </a:buClr>
              <a:buSzPts val="1200"/>
              <a:buFont typeface="Malgun Gothic"/>
              <a:buNone/>
            </a:pPr>
            <a:r>
              <a:rPr lang="en-US"/>
              <a:t>Kiểm định này có thể áp dụng cho bảng một chiều (bảng tần suất).</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778" name="Google Shape;3778;p1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6" name="Shape 3786"/>
        <p:cNvGrpSpPr/>
        <p:nvPr/>
      </p:nvGrpSpPr>
      <p:grpSpPr>
        <a:xfrm>
          <a:off x="0" y="0"/>
          <a:ext cx="0" cy="0"/>
          <a:chOff x="0" y="0"/>
          <a:chExt cx="0" cy="0"/>
        </a:xfrm>
      </p:grpSpPr>
      <p:sp>
        <p:nvSpPr>
          <p:cNvPr id="3787" name="Google Shape;3787;p1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8" name="Google Shape;3788;p1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Bạn có thể xác định thống kê kiểm định có các thuộc tính xác xuất bằng phân phối Chi-bình phương.</a:t>
            </a:r>
            <a:endParaRPr/>
          </a:p>
        </p:txBody>
      </p:sp>
      <p:sp>
        <p:nvSpPr>
          <p:cNvPr id="3789" name="Google Shape;3789;p1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8" name="Shape 3798"/>
        <p:cNvGrpSpPr/>
        <p:nvPr/>
      </p:nvGrpSpPr>
      <p:grpSpPr>
        <a:xfrm>
          <a:off x="0" y="0"/>
          <a:ext cx="0" cy="0"/>
          <a:chOff x="0" y="0"/>
          <a:chExt cx="0" cy="0"/>
        </a:xfrm>
      </p:grpSpPr>
      <p:sp>
        <p:nvSpPr>
          <p:cNvPr id="3799" name="Google Shape;3799;p1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0" name="Google Shape;3800;p1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Kiểm định Chi-bình phương cũng có thể áp dụng cho bảng hai chiều (Bảng ngẫu nhiên).</a:t>
            </a:r>
            <a:endParaRPr/>
          </a:p>
          <a:p>
            <a:pPr indent="0" lvl="0" marL="0" marR="0" rtl="0" algn="l">
              <a:lnSpc>
                <a:spcPct val="100000"/>
              </a:lnSpc>
              <a:spcBef>
                <a:spcPts val="0"/>
              </a:spcBef>
              <a:spcAft>
                <a:spcPts val="0"/>
              </a:spcAft>
              <a:buClr>
                <a:schemeClr val="dk1"/>
              </a:buClr>
              <a:buSzPts val="1200"/>
              <a:buFont typeface="Malgun Gothic"/>
              <a:buNone/>
            </a:pPr>
            <a:r>
              <a:rPr lang="en-US"/>
              <a:t>Mục đích là để </a:t>
            </a:r>
            <a:r>
              <a:rPr lang="en-US" sz="1200">
                <a:latin typeface="Arial"/>
                <a:ea typeface="Arial"/>
                <a:cs typeface="Arial"/>
                <a:sym typeface="Arial"/>
              </a:rPr>
              <a:t>kiểm định sự tồn tại của mối quan hệ giữa các biến phân loại.</a:t>
            </a:r>
            <a:endParaRPr/>
          </a:p>
        </p:txBody>
      </p:sp>
      <p:sp>
        <p:nvSpPr>
          <p:cNvPr id="3801" name="Google Shape;3801;p1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2" name="Shape 3812"/>
        <p:cNvGrpSpPr/>
        <p:nvPr/>
      </p:nvGrpSpPr>
      <p:grpSpPr>
        <a:xfrm>
          <a:off x="0" y="0"/>
          <a:ext cx="0" cy="0"/>
          <a:chOff x="0" y="0"/>
          <a:chExt cx="0" cy="0"/>
        </a:xfrm>
      </p:grpSpPr>
      <p:sp>
        <p:nvSpPr>
          <p:cNvPr id="3813" name="Google Shape;3813;p18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4" name="Google Shape;3814;p1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Bạn có thể xác định thống kê kiểm định có các thuộc tính xác xuất bằng phân phối Chi-bình phương.</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815" name="Google Shape;3815;p1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4" name="Shape 3824"/>
        <p:cNvGrpSpPr/>
        <p:nvPr/>
      </p:nvGrpSpPr>
      <p:grpSpPr>
        <a:xfrm>
          <a:off x="0" y="0"/>
          <a:ext cx="0" cy="0"/>
          <a:chOff x="0" y="0"/>
          <a:chExt cx="0" cy="0"/>
        </a:xfrm>
      </p:grpSpPr>
      <p:sp>
        <p:nvSpPr>
          <p:cNvPr id="3825" name="Google Shape;3825;p1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6" name="Google Shape;3826;p1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br>
              <a:rPr b="1" lang="en-US" sz="1200">
                <a:latin typeface="Arial"/>
                <a:ea typeface="Arial"/>
                <a:cs typeface="Arial"/>
                <a:sym typeface="Arial"/>
              </a:rPr>
            </a:br>
            <a:r>
              <a:rPr b="1" lang="en-US" sz="1200">
                <a:latin typeface="Arial"/>
                <a:ea typeface="Arial"/>
                <a:cs typeface="Arial"/>
                <a:sym typeface="Arial"/>
              </a:rPr>
              <a:t>MỤC ĐÍCH CỦA PHẦN THỰC HÀNH NÀY</a:t>
            </a:r>
            <a:endParaRPr/>
          </a:p>
          <a:p>
            <a:pPr indent="0" lvl="0" marL="0" rtl="0" algn="l">
              <a:spcBef>
                <a:spcPts val="0"/>
              </a:spcBef>
              <a:spcAft>
                <a:spcPts val="0"/>
              </a:spcAft>
              <a:buNone/>
            </a:pPr>
            <a:r>
              <a:rPr lang="en-US" sz="1200">
                <a:solidFill>
                  <a:schemeClr val="dk1"/>
                </a:solidFill>
                <a:latin typeface="Arial"/>
                <a:ea typeface="Arial"/>
                <a:cs typeface="Arial"/>
                <a:sym typeface="Arial"/>
              </a:rPr>
              <a:t>Trong phần thực hành này, bạn sẽ trải nghiệm một vài ví dụ về kiểm định giả thuyết. Bạn sẽ được học về kiểm định t và ANOVA.</a:t>
            </a:r>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HƯỚNG DẪN THỰC HÀNH</a:t>
            </a:r>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Khởi chạy Jupyter Notebook. (Đọc lại bước 1-3 của </a:t>
            </a:r>
            <a:r>
              <a:rPr b="1" lang="en-US" sz="1200">
                <a:solidFill>
                  <a:srgbClr val="000000"/>
                </a:solidFill>
                <a:latin typeface="Arial"/>
                <a:ea typeface="Arial"/>
                <a:cs typeface="Arial"/>
                <a:sym typeface="Arial"/>
              </a:rPr>
              <a:t>Bài tập Coding số 0301</a:t>
            </a:r>
            <a:r>
              <a:rPr lang="en-US" sz="1200">
                <a:solidFill>
                  <a:srgbClr val="000000"/>
                </a:solidFill>
                <a:latin typeface="Arial"/>
                <a:ea typeface="Arial"/>
                <a:cs typeface="Arial"/>
                <a:sym typeface="Arial"/>
              </a:rPr>
              <a:t>.)</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Trong Sổ ghi chép Jupyter, nhấp vào tệp </a:t>
            </a:r>
            <a:r>
              <a:rPr b="1" lang="en-US" sz="1200">
                <a:solidFill>
                  <a:schemeClr val="dk1"/>
                </a:solidFill>
                <a:latin typeface="Arial"/>
                <a:ea typeface="Arial"/>
                <a:cs typeface="Arial"/>
                <a:sym typeface="Arial"/>
              </a:rPr>
              <a:t>ex_0308.ipynb</a:t>
            </a:r>
            <a:r>
              <a:rPr lang="en-US" sz="1200">
                <a:solidFill>
                  <a:schemeClr val="dk1"/>
                </a:solidFill>
                <a:latin typeface="Arial"/>
                <a:ea typeface="Arial"/>
                <a:cs typeface="Arial"/>
                <a:sym typeface="Arial"/>
              </a:rPr>
              <a:t> trong thư mục </a:t>
            </a:r>
            <a:r>
              <a:rPr b="1" lang="en-US" sz="1200">
                <a:solidFill>
                  <a:schemeClr val="dk1"/>
                </a:solidFill>
                <a:latin typeface="Arial"/>
                <a:ea typeface="Arial"/>
                <a:cs typeface="Arial"/>
                <a:sym typeface="Arial"/>
              </a:rPr>
              <a:t>Coding Exercise.</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Arial"/>
                <a:ea typeface="Arial"/>
                <a:cs typeface="Arial"/>
                <a:sym typeface="Arial"/>
              </a:rPr>
              <a:t>Xem lại các ví dụ về các chủ đề ở dưới đây:</a:t>
            </a:r>
            <a:br>
              <a:rPr i="0" lang="en-US" sz="1000">
                <a:solidFill>
                  <a:srgbClr val="FF0000"/>
                </a:solidFill>
                <a:latin typeface="Arial"/>
                <a:ea typeface="Arial"/>
                <a:cs typeface="Arial"/>
                <a:sym typeface="Arial"/>
              </a:rPr>
            </a:br>
            <a:br>
              <a:rPr i="0" lang="en-US" sz="1000">
                <a:solidFill>
                  <a:srgbClr val="FF0000"/>
                </a:solidFill>
                <a:latin typeface="Arial"/>
                <a:ea typeface="Arial"/>
                <a:cs typeface="Arial"/>
                <a:sym typeface="Arial"/>
              </a:rPr>
            </a:br>
            <a:r>
              <a:rPr i="1" lang="en-US" sz="1200">
                <a:solidFill>
                  <a:schemeClr val="dk1"/>
                </a:solidFill>
                <a:latin typeface="Arial"/>
                <a:ea typeface="Arial"/>
                <a:cs typeface="Arial"/>
                <a:sym typeface="Arial"/>
              </a:rPr>
              <a:t>A. Kiểm định giả thuyết về số trung bình</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 Kiểm định t cho một mẫu duy nhất</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1. Kiểm định ở cả hai đuôi</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2. Kiểm định ở đuôi phải</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3. Kiểm định ở đuôi trái</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ii. Kiểm định t cho hai mẫu độc lập</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iii. Kiểm định t cho hai mẫu ghép cặp</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iv. ANOVA</a:t>
            </a:r>
            <a:br>
              <a:rPr i="1" lang="en-US" sz="1200">
                <a:solidFill>
                  <a:schemeClr val="dk1"/>
                </a:solidFill>
                <a:latin typeface="Arial"/>
                <a:ea typeface="Arial"/>
                <a:cs typeface="Arial"/>
                <a:sym typeface="Arial"/>
              </a:rPr>
            </a:br>
            <a:endParaRPr i="1" sz="1200">
              <a:solidFill>
                <a:schemeClr val="dk1"/>
              </a:solidFill>
              <a:latin typeface="Arial"/>
              <a:ea typeface="Arial"/>
              <a:cs typeface="Arial"/>
              <a:sym typeface="Arial"/>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(Tùy chọn) Sử dụng ô trống ở dưới cùng để thực hiện các nhu cầu cá nhân của riêng bạn.</a:t>
            </a:r>
            <a:endParaRPr/>
          </a:p>
        </p:txBody>
      </p:sp>
      <p:sp>
        <p:nvSpPr>
          <p:cNvPr id="3827" name="Google Shape;3827;p1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9" name="Shape 3839"/>
        <p:cNvGrpSpPr/>
        <p:nvPr/>
      </p:nvGrpSpPr>
      <p:grpSpPr>
        <a:xfrm>
          <a:off x="0" y="0"/>
          <a:ext cx="0" cy="0"/>
          <a:chOff x="0" y="0"/>
          <a:chExt cx="0" cy="0"/>
        </a:xfrm>
      </p:grpSpPr>
      <p:sp>
        <p:nvSpPr>
          <p:cNvPr id="3840" name="Google Shape;3840;p1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1" name="Google Shape;3841;p1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br>
              <a:rPr b="1" lang="en-US" sz="1200">
                <a:latin typeface="Arial"/>
                <a:ea typeface="Arial"/>
                <a:cs typeface="Arial"/>
                <a:sym typeface="Arial"/>
              </a:rPr>
            </a:br>
            <a:r>
              <a:rPr b="1" lang="en-US" sz="1200">
                <a:latin typeface="Arial"/>
                <a:ea typeface="Arial"/>
                <a:cs typeface="Arial"/>
                <a:sym typeface="Arial"/>
              </a:rPr>
              <a:t>MỤC ĐÍCH CỦA PHẦN THỰC HÀNH NÀY</a:t>
            </a:r>
            <a:endParaRPr/>
          </a:p>
          <a:p>
            <a:pPr indent="0" lvl="0" marL="0" rtl="0" algn="l">
              <a:spcBef>
                <a:spcPts val="0"/>
              </a:spcBef>
              <a:spcAft>
                <a:spcPts val="0"/>
              </a:spcAft>
              <a:buNone/>
            </a:pPr>
            <a:r>
              <a:rPr lang="en-US" sz="1200">
                <a:solidFill>
                  <a:schemeClr val="dk1"/>
                </a:solidFill>
                <a:latin typeface="Arial"/>
                <a:ea typeface="Arial"/>
                <a:cs typeface="Arial"/>
                <a:sym typeface="Arial"/>
              </a:rPr>
              <a:t>Trong phần thực hành này, bạn sẽ được học cách tóm tắt các biến phân loại vào bảng một chiều và bảng hai chiều.</a:t>
            </a:r>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HƯỚNG DẪN THỰC HÀNH</a:t>
            </a:r>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Khởi chạy Jupyter Notebook. (Đọc lại bước 1-3 của </a:t>
            </a:r>
            <a:r>
              <a:rPr b="1" lang="en-US" sz="1200">
                <a:solidFill>
                  <a:srgbClr val="000000"/>
                </a:solidFill>
                <a:latin typeface="Arial"/>
                <a:ea typeface="Arial"/>
                <a:cs typeface="Arial"/>
                <a:sym typeface="Arial"/>
              </a:rPr>
              <a:t>Bài tập Coding số 0301</a:t>
            </a:r>
            <a:r>
              <a:rPr lang="en-US" sz="1200">
                <a:solidFill>
                  <a:srgbClr val="000000"/>
                </a:solidFill>
                <a:latin typeface="Arial"/>
                <a:ea typeface="Arial"/>
                <a:cs typeface="Arial"/>
                <a:sym typeface="Arial"/>
              </a:rPr>
              <a:t>.)</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Trong Sổ ghi chép Jupyter, nhấp vào tệp </a:t>
            </a:r>
            <a:r>
              <a:rPr b="1" lang="en-US" sz="1200">
                <a:solidFill>
                  <a:schemeClr val="dk1"/>
                </a:solidFill>
                <a:latin typeface="Arial"/>
                <a:ea typeface="Arial"/>
                <a:cs typeface="Arial"/>
                <a:sym typeface="Arial"/>
              </a:rPr>
              <a:t>ex_0309.ipynb</a:t>
            </a:r>
            <a:r>
              <a:rPr lang="en-US" sz="1200">
                <a:solidFill>
                  <a:schemeClr val="dk1"/>
                </a:solidFill>
                <a:latin typeface="Arial"/>
                <a:ea typeface="Arial"/>
                <a:cs typeface="Arial"/>
                <a:sym typeface="Arial"/>
              </a:rPr>
              <a:t> trong thư mục </a:t>
            </a:r>
            <a:r>
              <a:rPr b="1" lang="en-US" sz="1200">
                <a:solidFill>
                  <a:schemeClr val="dk1"/>
                </a:solidFill>
                <a:latin typeface="Arial"/>
                <a:ea typeface="Arial"/>
                <a:cs typeface="Arial"/>
                <a:sym typeface="Arial"/>
              </a:rPr>
              <a:t>Coding Exercise.</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Arial"/>
                <a:ea typeface="Arial"/>
                <a:cs typeface="Arial"/>
                <a:sym typeface="Arial"/>
              </a:rPr>
              <a:t>Xem lại các ví dụ về các chủ đề ở dưới đây:</a:t>
            </a:r>
            <a:br>
              <a:rPr i="0" lang="en-US" sz="1000">
                <a:solidFill>
                  <a:srgbClr val="FF0000"/>
                </a:solidFill>
                <a:latin typeface="Arial"/>
                <a:ea typeface="Arial"/>
                <a:cs typeface="Arial"/>
                <a:sym typeface="Arial"/>
              </a:rPr>
            </a:br>
            <a:br>
              <a:rPr i="0" lang="en-US" sz="1000">
                <a:solidFill>
                  <a:srgbClr val="FF0000"/>
                </a:solidFill>
                <a:latin typeface="Arial"/>
                <a:ea typeface="Arial"/>
                <a:cs typeface="Arial"/>
                <a:sym typeface="Arial"/>
              </a:rPr>
            </a:br>
            <a:r>
              <a:rPr i="1" lang="en-US" sz="1200">
                <a:solidFill>
                  <a:schemeClr val="dk1"/>
                </a:solidFill>
                <a:latin typeface="Arial"/>
                <a:ea typeface="Arial"/>
                <a:cs typeface="Arial"/>
                <a:sym typeface="Arial"/>
              </a:rPr>
              <a:t>A. Tóm tắt các biến phân loại</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 Bảng tần suất (Bảng một chiều)</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ii. Bảng ngẫu nhiên (Bảng hai chiều)</a:t>
            </a:r>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(Tùy chọn) Sử dụng ô trống ở dưới cùng để thực hiện các nhu cầu cá nhân của riêng bạn.</a:t>
            </a:r>
            <a:endParaRPr/>
          </a:p>
        </p:txBody>
      </p:sp>
      <p:sp>
        <p:nvSpPr>
          <p:cNvPr id="3842" name="Google Shape;3842;p1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4" name="Shape 3854"/>
        <p:cNvGrpSpPr/>
        <p:nvPr/>
      </p:nvGrpSpPr>
      <p:grpSpPr>
        <a:xfrm>
          <a:off x="0" y="0"/>
          <a:ext cx="0" cy="0"/>
          <a:chOff x="0" y="0"/>
          <a:chExt cx="0" cy="0"/>
        </a:xfrm>
      </p:grpSpPr>
      <p:sp>
        <p:nvSpPr>
          <p:cNvPr id="3855" name="Google Shape;3855;p1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6" name="Google Shape;3856;p1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Chi-square distribution can also be used to test variance.</a:t>
            </a:r>
            <a:endParaRPr/>
          </a:p>
          <a:p>
            <a:pPr indent="0" lvl="0" marL="0" marR="0" rtl="0" algn="l">
              <a:lnSpc>
                <a:spcPct val="100000"/>
              </a:lnSpc>
              <a:spcBef>
                <a:spcPts val="0"/>
              </a:spcBef>
              <a:spcAft>
                <a:spcPts val="0"/>
              </a:spcAft>
              <a:buClr>
                <a:schemeClr val="dk1"/>
              </a:buClr>
              <a:buSzPts val="1200"/>
              <a:buFont typeface="Malgun Gothic"/>
              <a:buNone/>
            </a:pPr>
            <a:r>
              <a:rPr lang="en-US"/>
              <a:t>In this case, the purpose is to </a:t>
            </a:r>
            <a:r>
              <a:rPr lang="en-US" sz="1200">
                <a:latin typeface="Times New Roman"/>
                <a:ea typeface="Times New Roman"/>
                <a:cs typeface="Times New Roman"/>
                <a:sym typeface="Times New Roman"/>
              </a:rPr>
              <a:t>compare the population variance with a specified number </a:t>
            </a:r>
            <a:r>
              <a:rPr i="0" lang="en-US" sz="1200">
                <a:solidFill>
                  <a:srgbClr val="FF0000"/>
                </a:solidFill>
                <a:latin typeface="Cambria Math"/>
                <a:ea typeface="Cambria Math"/>
                <a:cs typeface="Cambria Math"/>
                <a:sym typeface="Cambria Math"/>
              </a:rPr>
              <a:t>〖𝜎_0〗^2</a:t>
            </a:r>
            <a:r>
              <a:rPr lang="en-US"/>
              <a:t>.</a:t>
            </a:r>
            <a:endParaRPr/>
          </a:p>
        </p:txBody>
      </p:sp>
      <p:sp>
        <p:nvSpPr>
          <p:cNvPr id="3857" name="Google Shape;3857;p1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5" name="Shape 3905"/>
        <p:cNvGrpSpPr/>
        <p:nvPr/>
      </p:nvGrpSpPr>
      <p:grpSpPr>
        <a:xfrm>
          <a:off x="0" y="0"/>
          <a:ext cx="0" cy="0"/>
          <a:chOff x="0" y="0"/>
          <a:chExt cx="0" cy="0"/>
        </a:xfrm>
      </p:grpSpPr>
      <p:sp>
        <p:nvSpPr>
          <p:cNvPr id="3906" name="Google Shape;3906;p1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7" name="Google Shape;3907;p1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Bạn có thể xác định thống kê kiểm định có các thuộc tính xác xuất bằng phân phối Chi-bình phương.</a:t>
            </a:r>
            <a:endParaRPr/>
          </a:p>
        </p:txBody>
      </p:sp>
      <p:sp>
        <p:nvSpPr>
          <p:cNvPr id="3908" name="Google Shape;3908;p1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7" name="Shape 3917"/>
        <p:cNvGrpSpPr/>
        <p:nvPr/>
      </p:nvGrpSpPr>
      <p:grpSpPr>
        <a:xfrm>
          <a:off x="0" y="0"/>
          <a:ext cx="0" cy="0"/>
          <a:chOff x="0" y="0"/>
          <a:chExt cx="0" cy="0"/>
        </a:xfrm>
      </p:grpSpPr>
      <p:sp>
        <p:nvSpPr>
          <p:cNvPr id="3918" name="Google Shape;3918;p18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9" name="Google Shape;3919;p1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br>
              <a:rPr b="1" lang="en-US" sz="1200">
                <a:latin typeface="Arial"/>
                <a:ea typeface="Arial"/>
                <a:cs typeface="Arial"/>
                <a:sym typeface="Arial"/>
              </a:rPr>
            </a:br>
            <a:r>
              <a:rPr b="1" lang="en-US" sz="1200">
                <a:latin typeface="Arial"/>
                <a:ea typeface="Arial"/>
                <a:cs typeface="Arial"/>
                <a:sym typeface="Arial"/>
              </a:rPr>
              <a:t>MỤC ĐÍCH CỦA PHẦN THỰC HÀNH NÀY</a:t>
            </a:r>
            <a:endParaRPr/>
          </a:p>
          <a:p>
            <a:pPr indent="0" lvl="0" marL="0" rtl="0" algn="l">
              <a:spcBef>
                <a:spcPts val="0"/>
              </a:spcBef>
              <a:spcAft>
                <a:spcPts val="0"/>
              </a:spcAft>
              <a:buNone/>
            </a:pPr>
            <a:r>
              <a:rPr lang="en-US" sz="1200">
                <a:solidFill>
                  <a:schemeClr val="dk1"/>
                </a:solidFill>
                <a:latin typeface="Arial"/>
                <a:ea typeface="Arial"/>
                <a:cs typeface="Arial"/>
                <a:sym typeface="Arial"/>
              </a:rPr>
              <a:t>Trong phần thực hành này, bạn sẽ thử kiểm định Chi-bình phương. Kiểm định giả thuyết này có thể áp dụng được cho cả bảng một </a:t>
            </a:r>
            <a:endParaRPr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chiều và bảng hai chiều.</a:t>
            </a:r>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HƯỚNG DẪN THỰC HÀNH</a:t>
            </a:r>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Khởi chạy Jupyter Notebook. (Đọc lại bước 1-3 của </a:t>
            </a:r>
            <a:r>
              <a:rPr b="1" lang="en-US" sz="1200">
                <a:solidFill>
                  <a:srgbClr val="000000"/>
                </a:solidFill>
                <a:latin typeface="Arial"/>
                <a:ea typeface="Arial"/>
                <a:cs typeface="Arial"/>
                <a:sym typeface="Arial"/>
              </a:rPr>
              <a:t>Bài tập Coding số 0301</a:t>
            </a:r>
            <a:r>
              <a:rPr lang="en-US" sz="1200">
                <a:solidFill>
                  <a:srgbClr val="000000"/>
                </a:solidFill>
                <a:latin typeface="Arial"/>
                <a:ea typeface="Arial"/>
                <a:cs typeface="Arial"/>
                <a:sym typeface="Arial"/>
              </a:rPr>
              <a:t>.)</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Trong Sổ ghi chép Jupyter, nhấp vào tệp </a:t>
            </a:r>
            <a:r>
              <a:rPr b="1" lang="en-US" sz="1200">
                <a:solidFill>
                  <a:schemeClr val="dk1"/>
                </a:solidFill>
                <a:latin typeface="Arial"/>
                <a:ea typeface="Arial"/>
                <a:cs typeface="Arial"/>
                <a:sym typeface="Arial"/>
              </a:rPr>
              <a:t>ex_0310.ipynb</a:t>
            </a:r>
            <a:r>
              <a:rPr lang="en-US" sz="1200">
                <a:solidFill>
                  <a:schemeClr val="dk1"/>
                </a:solidFill>
                <a:latin typeface="Arial"/>
                <a:ea typeface="Arial"/>
                <a:cs typeface="Arial"/>
                <a:sym typeface="Arial"/>
              </a:rPr>
              <a:t> trong thư mục </a:t>
            </a:r>
            <a:r>
              <a:rPr b="1" lang="en-US" sz="1200">
                <a:solidFill>
                  <a:schemeClr val="dk1"/>
                </a:solidFill>
                <a:latin typeface="Arial"/>
                <a:ea typeface="Arial"/>
                <a:cs typeface="Arial"/>
                <a:sym typeface="Arial"/>
              </a:rPr>
              <a:t>Coding Exercise.</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Arial"/>
                <a:ea typeface="Arial"/>
                <a:cs typeface="Arial"/>
                <a:sym typeface="Arial"/>
              </a:rPr>
              <a:t>Xem lại các ví dụ về các chủ đề ở dưới đây:</a:t>
            </a:r>
            <a:br>
              <a:rPr i="0" lang="en-US" sz="1000">
                <a:solidFill>
                  <a:srgbClr val="FF0000"/>
                </a:solidFill>
                <a:latin typeface="Arial"/>
                <a:ea typeface="Arial"/>
                <a:cs typeface="Arial"/>
                <a:sym typeface="Arial"/>
              </a:rPr>
            </a:br>
            <a:br>
              <a:rPr i="0" lang="en-US" sz="1000">
                <a:solidFill>
                  <a:srgbClr val="FF0000"/>
                </a:solidFill>
                <a:latin typeface="Arial"/>
                <a:ea typeface="Arial"/>
                <a:cs typeface="Arial"/>
                <a:sym typeface="Arial"/>
              </a:rPr>
            </a:br>
            <a:r>
              <a:rPr i="1" lang="en-US" sz="1200">
                <a:solidFill>
                  <a:schemeClr val="dk1"/>
                </a:solidFill>
                <a:latin typeface="Arial"/>
                <a:ea typeface="Arial"/>
                <a:cs typeface="Arial"/>
                <a:sym typeface="Arial"/>
              </a:rPr>
              <a:t>A. Kiểm định Chi-bình phương</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 Cho bảng một chiều</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ii. Cho bảng hai chiều</a:t>
            </a:r>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(Tùy chọn) Sử dụng ô trống ở dưới cùng để thực hiện các nhu cầu cá nhân của riêng bạn.</a:t>
            </a:r>
            <a:endParaRPr/>
          </a:p>
        </p:txBody>
      </p:sp>
      <p:sp>
        <p:nvSpPr>
          <p:cNvPr id="3920" name="Google Shape;3920;p1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2" name="Shape 3932"/>
        <p:cNvGrpSpPr/>
        <p:nvPr/>
      </p:nvGrpSpPr>
      <p:grpSpPr>
        <a:xfrm>
          <a:off x="0" y="0"/>
          <a:ext cx="0" cy="0"/>
          <a:chOff x="0" y="0"/>
          <a:chExt cx="0" cy="0"/>
        </a:xfrm>
      </p:grpSpPr>
      <p:sp>
        <p:nvSpPr>
          <p:cNvPr id="3933" name="Google Shape;3933;p18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4" name="Google Shape;3934;p1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Kiểm định F có thể được áp dụng để so sánh hai phương sai của quần thể.</a:t>
            </a:r>
            <a:endParaRPr/>
          </a:p>
        </p:txBody>
      </p:sp>
      <p:sp>
        <p:nvSpPr>
          <p:cNvPr id="3935" name="Google Shape;3935;p1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Ví dụ này cho thấy cách ước lượng xác suất của biến cố “A </a:t>
            </a:r>
            <a:r>
              <a:rPr b="1" lang="en-US"/>
              <a:t>HOẶC</a:t>
            </a:r>
            <a:r>
              <a:rPr lang="en-US"/>
              <a:t> B”. </a:t>
            </a:r>
            <a:endParaRPr/>
          </a:p>
        </p:txBody>
      </p:sp>
      <p:sp>
        <p:nvSpPr>
          <p:cNvPr id="380" name="Google Shape;38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0" name="Shape 4020"/>
        <p:cNvGrpSpPr/>
        <p:nvPr/>
      </p:nvGrpSpPr>
      <p:grpSpPr>
        <a:xfrm>
          <a:off x="0" y="0"/>
          <a:ext cx="0" cy="0"/>
          <a:chOff x="0" y="0"/>
          <a:chExt cx="0" cy="0"/>
        </a:xfrm>
      </p:grpSpPr>
      <p:sp>
        <p:nvSpPr>
          <p:cNvPr id="4021" name="Google Shape;4021;p19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2" name="Google Shape;4022;p1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Bạn có thể xác định thống kê kiểm định có các thuộc tính xác xuất bằng phân phối F.</a:t>
            </a:r>
            <a:endParaRPr/>
          </a:p>
        </p:txBody>
      </p:sp>
      <p:sp>
        <p:nvSpPr>
          <p:cNvPr id="4023" name="Google Shape;4023;p1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2" name="Shape 4032"/>
        <p:cNvGrpSpPr/>
        <p:nvPr/>
      </p:nvGrpSpPr>
      <p:grpSpPr>
        <a:xfrm>
          <a:off x="0" y="0"/>
          <a:ext cx="0" cy="0"/>
          <a:chOff x="0" y="0"/>
          <a:chExt cx="0" cy="0"/>
        </a:xfrm>
      </p:grpSpPr>
      <p:sp>
        <p:nvSpPr>
          <p:cNvPr id="4033" name="Google Shape;4033;p1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4" name="Google Shape;4034;p191:notes"/>
          <p:cNvSpPr txBox="1"/>
          <p:nvPr>
            <p:ph idx="1" type="body"/>
          </p:nvPr>
        </p:nvSpPr>
        <p:spPr>
          <a:xfrm>
            <a:off x="685800" y="43243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Bảng này tóm tắt các phương pháp kiểm định giả thuyết khác nhau và các phân phối xác xuất giả định (của các thống kê kiểm định).</a:t>
            </a:r>
            <a:endParaRPr/>
          </a:p>
        </p:txBody>
      </p:sp>
      <p:sp>
        <p:nvSpPr>
          <p:cNvPr id="4035" name="Google Shape;4035;p1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3" name="Shape 4043"/>
        <p:cNvGrpSpPr/>
        <p:nvPr/>
      </p:nvGrpSpPr>
      <p:grpSpPr>
        <a:xfrm>
          <a:off x="0" y="0"/>
          <a:ext cx="0" cy="0"/>
          <a:chOff x="0" y="0"/>
          <a:chExt cx="0" cy="0"/>
        </a:xfrm>
      </p:grpSpPr>
      <p:sp>
        <p:nvSpPr>
          <p:cNvPr id="4044" name="Google Shape;4044;p1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5" name="Google Shape;4045;p1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br>
              <a:rPr b="1" lang="en-US" sz="1200">
                <a:latin typeface="Arial"/>
                <a:ea typeface="Arial"/>
                <a:cs typeface="Arial"/>
                <a:sym typeface="Arial"/>
              </a:rPr>
            </a:br>
            <a:r>
              <a:rPr b="1" lang="en-US" sz="1200">
                <a:latin typeface="Arial"/>
                <a:ea typeface="Arial"/>
                <a:cs typeface="Arial"/>
                <a:sym typeface="Arial"/>
              </a:rPr>
              <a:t>MỤC ĐÍCH CỦA PHẦN THỰC HÀNH NÀY</a:t>
            </a:r>
            <a:endParaRPr/>
          </a:p>
          <a:p>
            <a:pPr indent="0" lvl="0" marL="0" rtl="0" algn="l">
              <a:spcBef>
                <a:spcPts val="0"/>
              </a:spcBef>
              <a:spcAft>
                <a:spcPts val="0"/>
              </a:spcAft>
              <a:buNone/>
            </a:pPr>
            <a:r>
              <a:rPr lang="en-US" sz="1200">
                <a:solidFill>
                  <a:schemeClr val="dk1"/>
                </a:solidFill>
                <a:latin typeface="Arial"/>
                <a:ea typeface="Arial"/>
                <a:cs typeface="Arial"/>
                <a:sym typeface="Arial"/>
              </a:rPr>
              <a:t>Trong phần thực hành này, bạn sẽ thử kiểm định Chi-bình phương về phương sai.</a:t>
            </a:r>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HƯỚNG DẪN THỰC HÀNH</a:t>
            </a:r>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Khởi chạy Jupyter Notebook. (Đọc lại bước 1-3 của </a:t>
            </a:r>
            <a:r>
              <a:rPr b="1" lang="en-US" sz="1200">
                <a:solidFill>
                  <a:srgbClr val="000000"/>
                </a:solidFill>
                <a:latin typeface="Arial"/>
                <a:ea typeface="Arial"/>
                <a:cs typeface="Arial"/>
                <a:sym typeface="Arial"/>
              </a:rPr>
              <a:t>Bài tập Coding số 0301</a:t>
            </a:r>
            <a:r>
              <a:rPr lang="en-US" sz="1200">
                <a:solidFill>
                  <a:srgbClr val="000000"/>
                </a:solidFill>
                <a:latin typeface="Arial"/>
                <a:ea typeface="Arial"/>
                <a:cs typeface="Arial"/>
                <a:sym typeface="Arial"/>
              </a:rPr>
              <a:t>.)</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Trong Sổ ghi chép Jupyter, nhấp vào tệp </a:t>
            </a:r>
            <a:r>
              <a:rPr b="1" lang="en-US" sz="1200">
                <a:solidFill>
                  <a:schemeClr val="dk1"/>
                </a:solidFill>
                <a:latin typeface="Arial"/>
                <a:ea typeface="Arial"/>
                <a:cs typeface="Arial"/>
                <a:sym typeface="Arial"/>
              </a:rPr>
              <a:t>ex_0311.ipynb</a:t>
            </a:r>
            <a:r>
              <a:rPr lang="en-US" sz="1200">
                <a:solidFill>
                  <a:schemeClr val="dk1"/>
                </a:solidFill>
                <a:latin typeface="Arial"/>
                <a:ea typeface="Arial"/>
                <a:cs typeface="Arial"/>
                <a:sym typeface="Arial"/>
              </a:rPr>
              <a:t> trong thư mục </a:t>
            </a:r>
            <a:r>
              <a:rPr b="1" lang="en-US" sz="1200">
                <a:solidFill>
                  <a:schemeClr val="dk1"/>
                </a:solidFill>
                <a:latin typeface="Arial"/>
                <a:ea typeface="Arial"/>
                <a:cs typeface="Arial"/>
                <a:sym typeface="Arial"/>
              </a:rPr>
              <a:t>Coding Exercise.</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Arial"/>
                <a:ea typeface="Arial"/>
                <a:cs typeface="Arial"/>
                <a:sym typeface="Arial"/>
              </a:rPr>
              <a:t>Xem lại các ví dụ về các chủ đề ở dưới đây:</a:t>
            </a:r>
            <a:br>
              <a:rPr i="0" lang="en-US" sz="1000">
                <a:solidFill>
                  <a:srgbClr val="FF0000"/>
                </a:solidFill>
                <a:latin typeface="Arial"/>
                <a:ea typeface="Arial"/>
                <a:cs typeface="Arial"/>
                <a:sym typeface="Arial"/>
              </a:rPr>
            </a:br>
            <a:br>
              <a:rPr i="0" lang="en-US" sz="1000">
                <a:solidFill>
                  <a:srgbClr val="FF0000"/>
                </a:solidFill>
                <a:latin typeface="Arial"/>
                <a:ea typeface="Arial"/>
                <a:cs typeface="Arial"/>
                <a:sym typeface="Arial"/>
              </a:rPr>
            </a:br>
            <a:r>
              <a:rPr i="1" lang="en-US" sz="1200">
                <a:solidFill>
                  <a:schemeClr val="dk1"/>
                </a:solidFill>
                <a:latin typeface="Arial"/>
                <a:ea typeface="Arial"/>
                <a:cs typeface="Arial"/>
                <a:sym typeface="Arial"/>
              </a:rPr>
              <a:t>A. Kiểm định Chi-bình phương về phương sai</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 Sử dụng phạm vi chấp nhận (vùng)</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ii. Sử dụng trị số p</a:t>
            </a:r>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(Tùy chọn) Sử dụng ô trống ở dưới cùng để thực hiện các nhu cầu cá nhân của riêng bạn.</a:t>
            </a:r>
            <a:endParaRPr/>
          </a:p>
        </p:txBody>
      </p:sp>
      <p:sp>
        <p:nvSpPr>
          <p:cNvPr id="4046" name="Google Shape;4046;p1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8" name="Shape 4058"/>
        <p:cNvGrpSpPr/>
        <p:nvPr/>
      </p:nvGrpSpPr>
      <p:grpSpPr>
        <a:xfrm>
          <a:off x="0" y="0"/>
          <a:ext cx="0" cy="0"/>
          <a:chOff x="0" y="0"/>
          <a:chExt cx="0" cy="0"/>
        </a:xfrm>
      </p:grpSpPr>
      <p:sp>
        <p:nvSpPr>
          <p:cNvPr id="4059" name="Google Shape;4059;p1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0" name="Google Shape;4060;p1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br>
              <a:rPr b="1" lang="en-US" sz="1200">
                <a:latin typeface="Arial"/>
                <a:ea typeface="Arial"/>
                <a:cs typeface="Arial"/>
                <a:sym typeface="Arial"/>
              </a:rPr>
            </a:br>
            <a:r>
              <a:rPr b="1" lang="en-US" sz="1200">
                <a:latin typeface="Arial"/>
                <a:ea typeface="Arial"/>
                <a:cs typeface="Arial"/>
                <a:sym typeface="Arial"/>
              </a:rPr>
              <a:t>MỤC ĐÍCH CỦA PHẦN THỰC HÀNH NÀY</a:t>
            </a:r>
            <a:endParaRPr/>
          </a:p>
          <a:p>
            <a:pPr indent="0" lvl="0" marL="0" rtl="0" algn="l">
              <a:spcBef>
                <a:spcPts val="0"/>
              </a:spcBef>
              <a:spcAft>
                <a:spcPts val="0"/>
              </a:spcAft>
              <a:buNone/>
            </a:pPr>
            <a:r>
              <a:rPr lang="en-US" sz="1200">
                <a:solidFill>
                  <a:schemeClr val="dk1"/>
                </a:solidFill>
                <a:latin typeface="Arial"/>
                <a:ea typeface="Arial"/>
                <a:cs typeface="Arial"/>
                <a:sym typeface="Arial"/>
              </a:rPr>
              <a:t>Trong phần thực hành này, bạn sẽ thử kiểm định F về tỉ số phương sai.</a:t>
            </a:r>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HƯỚNG DẪN THỰC HÀNH</a:t>
            </a:r>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Khởi chạy Jupyter Notebook. (Đọc lại bước 1-3 của </a:t>
            </a:r>
            <a:r>
              <a:rPr b="1" lang="en-US" sz="1200">
                <a:solidFill>
                  <a:srgbClr val="000000"/>
                </a:solidFill>
                <a:latin typeface="Arial"/>
                <a:ea typeface="Arial"/>
                <a:cs typeface="Arial"/>
                <a:sym typeface="Arial"/>
              </a:rPr>
              <a:t>Bài tập Coding số 0301</a:t>
            </a:r>
            <a:r>
              <a:rPr lang="en-US" sz="1200">
                <a:solidFill>
                  <a:srgbClr val="000000"/>
                </a:solidFill>
                <a:latin typeface="Arial"/>
                <a:ea typeface="Arial"/>
                <a:cs typeface="Arial"/>
                <a:sym typeface="Arial"/>
              </a:rPr>
              <a:t>.)</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Trong Sổ ghi chép Jupyter, nhấp vào tệp </a:t>
            </a:r>
            <a:r>
              <a:rPr b="1" lang="en-US" sz="1200">
                <a:solidFill>
                  <a:schemeClr val="dk1"/>
                </a:solidFill>
                <a:latin typeface="Arial"/>
                <a:ea typeface="Arial"/>
                <a:cs typeface="Arial"/>
                <a:sym typeface="Arial"/>
              </a:rPr>
              <a:t>ex_0312.ipynb</a:t>
            </a:r>
            <a:r>
              <a:rPr lang="en-US" sz="1200">
                <a:solidFill>
                  <a:schemeClr val="dk1"/>
                </a:solidFill>
                <a:latin typeface="Arial"/>
                <a:ea typeface="Arial"/>
                <a:cs typeface="Arial"/>
                <a:sym typeface="Arial"/>
              </a:rPr>
              <a:t> trong thư mục </a:t>
            </a:r>
            <a:r>
              <a:rPr b="1" lang="en-US" sz="1200">
                <a:solidFill>
                  <a:schemeClr val="dk1"/>
                </a:solidFill>
                <a:latin typeface="Arial"/>
                <a:ea typeface="Arial"/>
                <a:cs typeface="Arial"/>
                <a:sym typeface="Arial"/>
              </a:rPr>
              <a:t>Coding Exercise.</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Arial"/>
                <a:ea typeface="Arial"/>
                <a:cs typeface="Arial"/>
                <a:sym typeface="Arial"/>
              </a:rPr>
              <a:t>Xem lại các ví dụ về các chủ đề ở dưới đây:</a:t>
            </a:r>
            <a:br>
              <a:rPr i="0" lang="en-US" sz="1000">
                <a:solidFill>
                  <a:srgbClr val="FF0000"/>
                </a:solidFill>
                <a:latin typeface="Arial"/>
                <a:ea typeface="Arial"/>
                <a:cs typeface="Arial"/>
                <a:sym typeface="Arial"/>
              </a:rPr>
            </a:br>
            <a:br>
              <a:rPr i="0" lang="en-US" sz="1000">
                <a:solidFill>
                  <a:srgbClr val="FF0000"/>
                </a:solidFill>
                <a:latin typeface="Arial"/>
                <a:ea typeface="Arial"/>
                <a:cs typeface="Arial"/>
                <a:sym typeface="Arial"/>
              </a:rPr>
            </a:br>
            <a:r>
              <a:rPr i="1" lang="en-US" sz="1200">
                <a:solidFill>
                  <a:schemeClr val="dk1"/>
                </a:solidFill>
                <a:latin typeface="Arial"/>
                <a:ea typeface="Arial"/>
                <a:cs typeface="Arial"/>
                <a:sym typeface="Arial"/>
              </a:rPr>
              <a:t>A. Kiểm định F về tỉ số phương sai</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 Sử dụng trị số p</a:t>
            </a:r>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(Tùy chọn) Sử dụng ô trống ở dưới cùng để thực hiện các nhu cầu cá nhân của riêng bạn.</a:t>
            </a:r>
            <a:endParaRPr/>
          </a:p>
        </p:txBody>
      </p:sp>
      <p:sp>
        <p:nvSpPr>
          <p:cNvPr id="4061" name="Google Shape;4061;p1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3" name="Shape 4073"/>
        <p:cNvGrpSpPr/>
        <p:nvPr/>
      </p:nvGrpSpPr>
      <p:grpSpPr>
        <a:xfrm>
          <a:off x="0" y="0"/>
          <a:ext cx="0" cy="0"/>
          <a:chOff x="0" y="0"/>
          <a:chExt cx="0" cy="0"/>
        </a:xfrm>
      </p:grpSpPr>
      <p:sp>
        <p:nvSpPr>
          <p:cNvPr id="4074" name="Google Shape;4074;p1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5" name="Google Shape;4075;p1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4" name="Shape 4084"/>
        <p:cNvGrpSpPr/>
        <p:nvPr/>
      </p:nvGrpSpPr>
      <p:grpSpPr>
        <a:xfrm>
          <a:off x="0" y="0"/>
          <a:ext cx="0" cy="0"/>
          <a:chOff x="0" y="0"/>
          <a:chExt cx="0" cy="0"/>
        </a:xfrm>
      </p:grpSpPr>
      <p:sp>
        <p:nvSpPr>
          <p:cNvPr id="4085" name="Google Shape;4085;p1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6" name="Google Shape;4086;p1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p:nvPr>
            <p:ph idx="2" type="sldImg"/>
          </p:nvPr>
        </p:nvSpPr>
        <p:spPr>
          <a:xfrm>
            <a:off x="196850" y="763588"/>
            <a:ext cx="6653213" cy="46085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3:notes"/>
          <p:cNvSpPr txBox="1"/>
          <p:nvPr>
            <p:ph idx="1" type="body"/>
          </p:nvPr>
        </p:nvSpPr>
        <p:spPr>
          <a:xfrm>
            <a:off x="679768" y="5542373"/>
            <a:ext cx="5438140" cy="363976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Please note that the overlap </a:t>
            </a:r>
            <a:r>
              <a:rPr i="0" lang="en-US" sz="1200">
                <a:latin typeface="Cambria Math"/>
                <a:ea typeface="Cambria Math"/>
                <a:cs typeface="Cambria Math"/>
                <a:sym typeface="Cambria Math"/>
              </a:rPr>
              <a:t>𝐴∩𝐵</a:t>
            </a:r>
            <a:r>
              <a:rPr lang="en-US"/>
              <a:t> is not an empty set. So, you should subtract its corresponding probability. </a:t>
            </a:r>
            <a:endParaRPr/>
          </a:p>
          <a:p>
            <a:pPr indent="0" lvl="0" marL="0" marR="0" rtl="0" algn="l">
              <a:lnSpc>
                <a:spcPct val="100000"/>
              </a:lnSpc>
              <a:spcBef>
                <a:spcPts val="0"/>
              </a:spcBef>
              <a:spcAft>
                <a:spcPts val="0"/>
              </a:spcAft>
              <a:buClr>
                <a:schemeClr val="dk1"/>
              </a:buClr>
              <a:buSzPts val="1200"/>
              <a:buFont typeface="Malgun Gothic"/>
              <a:buNone/>
            </a:pPr>
            <a:r>
              <a:rPr lang="en-US"/>
              <a:t>You could have arrived at the same result by simply considering the outcomes that are odd number </a:t>
            </a:r>
            <a:r>
              <a:rPr b="1" lang="en-US"/>
              <a:t>OR</a:t>
            </a:r>
            <a:r>
              <a:rPr lang="en-US"/>
              <a:t> larger than three.</a:t>
            </a:r>
            <a:endParaRPr/>
          </a:p>
          <a:p>
            <a:pPr indent="0" lvl="0" marL="0" marR="0" rtl="0" algn="l">
              <a:lnSpc>
                <a:spcPct val="100000"/>
              </a:lnSpc>
              <a:spcBef>
                <a:spcPts val="0"/>
              </a:spcBef>
              <a:spcAft>
                <a:spcPts val="0"/>
              </a:spcAft>
              <a:buClr>
                <a:schemeClr val="dk1"/>
              </a:buClr>
              <a:buSzPts val="1200"/>
              <a:buFont typeface="Malgun Gothic"/>
              <a:buNone/>
            </a:pPr>
            <a:r>
              <a:rPr lang="en-US"/>
              <a:t>The corresponding set would be </a:t>
            </a:r>
            <a:r>
              <a:rPr i="0" lang="en-US">
                <a:latin typeface="Cambria Math"/>
                <a:ea typeface="Cambria Math"/>
                <a:cs typeface="Cambria Math"/>
                <a:sym typeface="Cambria Math"/>
              </a:rPr>
              <a:t>{</a:t>
            </a:r>
            <a:r>
              <a:rPr b="0" i="0" lang="en-US">
                <a:latin typeface="Cambria Math"/>
                <a:ea typeface="Cambria Math"/>
                <a:cs typeface="Cambria Math"/>
                <a:sym typeface="Cambria Math"/>
              </a:rPr>
              <a:t>1, 3, 4, 5, 6}</a:t>
            </a:r>
            <a:r>
              <a:rPr lang="en-US"/>
              <a:t> which has 5 elements.</a:t>
            </a:r>
            <a:endParaRPr/>
          </a:p>
          <a:p>
            <a:pPr indent="0" lvl="0" marL="0" marR="0" rtl="0" algn="l">
              <a:lnSpc>
                <a:spcPct val="100000"/>
              </a:lnSpc>
              <a:spcBef>
                <a:spcPts val="0"/>
              </a:spcBef>
              <a:spcAft>
                <a:spcPts val="0"/>
              </a:spcAft>
              <a:buClr>
                <a:schemeClr val="dk1"/>
              </a:buClr>
              <a:buSzPts val="1200"/>
              <a:buFont typeface="Malgun Gothic"/>
              <a:buNone/>
            </a:pPr>
            <a:r>
              <a:rPr lang="en-US"/>
              <a:t>So the result is 5 out of 6, that is 5/6.</a:t>
            </a:r>
            <a:endParaRPr/>
          </a:p>
        </p:txBody>
      </p:sp>
      <p:sp>
        <p:nvSpPr>
          <p:cNvPr id="393" name="Google Shape;39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When two events have no overlap </a:t>
            </a:r>
            <a:r>
              <a:rPr i="0" lang="en-US" sz="1200">
                <a:latin typeface="Cambria Math"/>
                <a:ea typeface="Cambria Math"/>
                <a:cs typeface="Cambria Math"/>
                <a:sym typeface="Cambria Math"/>
              </a:rPr>
              <a:t>𝐴∩𝐵=𝜙</a:t>
            </a:r>
            <a:r>
              <a:rPr lang="en-US"/>
              <a:t>, we say that they are </a:t>
            </a:r>
            <a:r>
              <a:rPr b="1" lang="en-US"/>
              <a:t>mutually exclusive</a:t>
            </a:r>
            <a:r>
              <a:rPr lang="en-US"/>
              <a:t>. </a:t>
            </a:r>
            <a:endParaRPr/>
          </a:p>
          <a:p>
            <a:pPr indent="0" lvl="0" marL="0" marR="0" rtl="0" algn="l">
              <a:lnSpc>
                <a:spcPct val="100000"/>
              </a:lnSpc>
              <a:spcBef>
                <a:spcPts val="0"/>
              </a:spcBef>
              <a:spcAft>
                <a:spcPts val="0"/>
              </a:spcAft>
              <a:buClr>
                <a:schemeClr val="dk1"/>
              </a:buClr>
              <a:buSzPts val="1200"/>
              <a:buFont typeface="Malgun Gothic"/>
              <a:buNone/>
            </a:pPr>
            <a:r>
              <a:rPr lang="en-US"/>
              <a:t>When there is no overlap between the events A and B, the sum of probabilities becomes much simpler to calculate.</a:t>
            </a:r>
            <a:endParaRPr/>
          </a:p>
        </p:txBody>
      </p:sp>
      <p:sp>
        <p:nvSpPr>
          <p:cNvPr id="406" name="Google Shape;4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Các quy tắc tương tự cũng áp dụng cho trường hợp ba biến cố.</a:t>
            </a:r>
            <a:endParaRPr/>
          </a:p>
          <a:p>
            <a:pPr indent="0" lvl="0" marL="0" marR="0" rtl="0" algn="l">
              <a:lnSpc>
                <a:spcPct val="100000"/>
              </a:lnSpc>
              <a:spcBef>
                <a:spcPts val="0"/>
              </a:spcBef>
              <a:spcAft>
                <a:spcPts val="0"/>
              </a:spcAft>
              <a:buClr>
                <a:schemeClr val="dk1"/>
              </a:buClr>
              <a:buSzPts val="1200"/>
              <a:buFont typeface="Malgun Gothic"/>
              <a:buNone/>
            </a:pPr>
            <a:r>
              <a:rPr lang="en-US"/>
              <a:t>Phép cộng xác suất sẽ dễ dàng hơn khi các biến cố </a:t>
            </a:r>
            <a:r>
              <a:rPr b="1" lang="en-US" sz="1200">
                <a:solidFill>
                  <a:srgbClr val="0070C0"/>
                </a:solidFill>
                <a:latin typeface="Arial"/>
                <a:ea typeface="Arial"/>
                <a:cs typeface="Arial"/>
                <a:sym typeface="Arial"/>
              </a:rPr>
              <a:t>xung khắc </a:t>
            </a:r>
            <a:r>
              <a:rPr lang="en-US"/>
              <a:t>theo cặp.</a:t>
            </a:r>
            <a:endParaRPr/>
          </a:p>
        </p:txBody>
      </p:sp>
      <p:sp>
        <p:nvSpPr>
          <p:cNvPr id="424" name="Google Shape;42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Các nhóm máu là các biến cố </a:t>
            </a:r>
            <a:r>
              <a:rPr b="1" lang="en-US"/>
              <a:t>xung khắc </a:t>
            </a:r>
            <a:r>
              <a:rPr lang="en-US"/>
              <a:t>vì không ai có hai nhóm máu khác nhau.</a:t>
            </a:r>
            <a:endParaRPr/>
          </a:p>
          <a:p>
            <a:pPr indent="0" lvl="0" marL="0" marR="0" rtl="0" algn="l">
              <a:lnSpc>
                <a:spcPct val="100000"/>
              </a:lnSpc>
              <a:spcBef>
                <a:spcPts val="0"/>
              </a:spcBef>
              <a:spcAft>
                <a:spcPts val="0"/>
              </a:spcAft>
              <a:buClr>
                <a:schemeClr val="dk1"/>
              </a:buClr>
              <a:buSzPts val="1200"/>
              <a:buFont typeface="Malgun Gothic"/>
              <a:buNone/>
            </a:pPr>
            <a:r>
              <a:rPr lang="en-US"/>
              <a:t>Sử dụng quy tắc cộng xác suất, ta có thể dễ dàng trả lời câu hỏi này.  </a:t>
            </a:r>
            <a:endParaRPr/>
          </a:p>
        </p:txBody>
      </p:sp>
      <p:sp>
        <p:nvSpPr>
          <p:cNvPr id="445" name="Google Shape;44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Một biến cố bù có thể được ánh xạ vào tập bù.</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58" name="Google Shape;45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Sometimes, it is much easier to calculate the probability of the complementary event than that of the event itself.</a:t>
            </a:r>
            <a:endParaRPr/>
          </a:p>
          <a:p>
            <a:pPr indent="0" lvl="0" marL="0" marR="0" rtl="0" algn="l">
              <a:lnSpc>
                <a:spcPct val="100000"/>
              </a:lnSpc>
              <a:spcBef>
                <a:spcPts val="0"/>
              </a:spcBef>
              <a:spcAft>
                <a:spcPts val="0"/>
              </a:spcAft>
              <a:buClr>
                <a:schemeClr val="dk1"/>
              </a:buClr>
              <a:buSzPts val="1200"/>
              <a:buFont typeface="Malgun Gothic"/>
              <a:buNone/>
            </a:pPr>
            <a:r>
              <a:rPr lang="en-US"/>
              <a:t>So, in this example you calculate the probability of the complementary event first. </a:t>
            </a:r>
            <a:endParaRPr/>
          </a:p>
          <a:p>
            <a:pPr indent="0" lvl="0" marL="0" marR="0" rtl="0" algn="l">
              <a:lnSpc>
                <a:spcPct val="100000"/>
              </a:lnSpc>
              <a:spcBef>
                <a:spcPts val="0"/>
              </a:spcBef>
              <a:spcAft>
                <a:spcPts val="0"/>
              </a:spcAft>
              <a:buClr>
                <a:schemeClr val="dk1"/>
              </a:buClr>
              <a:buSzPts val="1200"/>
              <a:buFont typeface="Malgun Gothic"/>
              <a:buNone/>
            </a:pPr>
            <a:r>
              <a:rPr lang="en-US"/>
              <a:t>Then, using the simple relation </a:t>
            </a:r>
            <a:r>
              <a:rPr i="0" lang="en-US" sz="1200">
                <a:latin typeface="Cambria Math"/>
                <a:ea typeface="Cambria Math"/>
                <a:cs typeface="Cambria Math"/>
                <a:sym typeface="Cambria Math"/>
              </a:rPr>
              <a:t>𝑃(𝐴)=1−𝑃(𝐴^𝑐 )</a:t>
            </a:r>
            <a:r>
              <a:rPr lang="en-US"/>
              <a:t>, you obtain the probability of the event itself.</a:t>
            </a:r>
            <a:endParaRPr/>
          </a:p>
        </p:txBody>
      </p:sp>
      <p:sp>
        <p:nvSpPr>
          <p:cNvPr id="477" name="Google Shape;477;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Now you move on to the next probability rule that connects the conditional probability </a:t>
            </a:r>
            <a:r>
              <a:rPr i="0" lang="en-US" sz="1200">
                <a:latin typeface="Cambria Math"/>
                <a:ea typeface="Cambria Math"/>
                <a:cs typeface="Cambria Math"/>
                <a:sym typeface="Cambria Math"/>
              </a:rPr>
              <a:t>𝑃(𝐵|𝐴)</a:t>
            </a:r>
            <a:r>
              <a:rPr lang="en-US"/>
              <a:t> with the probability of overlap </a:t>
            </a:r>
            <a:r>
              <a:rPr i="0" lang="en-US" sz="1200">
                <a:latin typeface="Cambria Math"/>
                <a:ea typeface="Cambria Math"/>
                <a:cs typeface="Cambria Math"/>
                <a:sym typeface="Cambria Math"/>
              </a:rPr>
              <a:t>𝑃(𝐴∩𝐵)</a:t>
            </a:r>
            <a:r>
              <a:rPr lang="en-US"/>
              <a:t>.</a:t>
            </a:r>
            <a:endParaRPr/>
          </a:p>
          <a:p>
            <a:pPr indent="0" lvl="0" marL="0" marR="0" rtl="0" algn="l">
              <a:lnSpc>
                <a:spcPct val="100000"/>
              </a:lnSpc>
              <a:spcBef>
                <a:spcPts val="0"/>
              </a:spcBef>
              <a:spcAft>
                <a:spcPts val="0"/>
              </a:spcAft>
              <a:buClr>
                <a:schemeClr val="dk1"/>
              </a:buClr>
              <a:buSzPts val="1200"/>
              <a:buFont typeface="Malgun Gothic"/>
              <a:buNone/>
            </a:pPr>
            <a:r>
              <a:rPr lang="en-US"/>
              <a:t>You should be very careful here:</a:t>
            </a:r>
            <a:endParaRPr/>
          </a:p>
          <a:p>
            <a:pPr indent="0" lvl="0" marL="0" marR="0" rtl="0" algn="l">
              <a:lnSpc>
                <a:spcPct val="100000"/>
              </a:lnSpc>
              <a:spcBef>
                <a:spcPts val="0"/>
              </a:spcBef>
              <a:spcAft>
                <a:spcPts val="0"/>
              </a:spcAft>
              <a:buClr>
                <a:schemeClr val="dk1"/>
              </a:buClr>
              <a:buSzPts val="1200"/>
              <a:buFont typeface="Malgun Gothic"/>
              <a:buNone/>
            </a:pPr>
            <a:r>
              <a:rPr lang="en-US"/>
              <a:t>+Usually </a:t>
            </a:r>
            <a:r>
              <a:rPr i="0" lang="en-US" sz="1200">
                <a:latin typeface="Cambria Math"/>
                <a:ea typeface="Cambria Math"/>
                <a:cs typeface="Cambria Math"/>
                <a:sym typeface="Cambria Math"/>
              </a:rPr>
              <a:t>𝑃(𝐵|𝐴)≠𝑃(</a:t>
            </a:r>
            <a:r>
              <a:rPr b="0" i="0" lang="en-US" sz="1200">
                <a:latin typeface="Cambria Math"/>
                <a:ea typeface="Cambria Math"/>
                <a:cs typeface="Cambria Math"/>
                <a:sym typeface="Cambria Math"/>
              </a:rPr>
              <a:t>𝐴</a:t>
            </a:r>
            <a:r>
              <a:rPr i="0" lang="en-US" sz="1200">
                <a:latin typeface="Cambria Math"/>
                <a:ea typeface="Cambria Math"/>
                <a:cs typeface="Cambria Math"/>
                <a:sym typeface="Cambria Math"/>
              </a:rPr>
              <a:t>|</a:t>
            </a:r>
            <a:r>
              <a:rPr b="0" i="0" lang="en-US" sz="1200">
                <a:latin typeface="Cambria Math"/>
                <a:ea typeface="Cambria Math"/>
                <a:cs typeface="Cambria Math"/>
                <a:sym typeface="Cambria Math"/>
              </a:rPr>
              <a:t>𝐵)</a:t>
            </a:r>
            <a:r>
              <a:rPr lang="en-US"/>
              <a:t>.</a:t>
            </a:r>
            <a:endParaRPr/>
          </a:p>
          <a:p>
            <a:pPr indent="0" lvl="0" marL="0" marR="0" rtl="0" algn="l">
              <a:lnSpc>
                <a:spcPct val="100000"/>
              </a:lnSpc>
              <a:spcBef>
                <a:spcPts val="0"/>
              </a:spcBef>
              <a:spcAft>
                <a:spcPts val="0"/>
              </a:spcAft>
              <a:buClr>
                <a:schemeClr val="dk1"/>
              </a:buClr>
              <a:buSzPts val="1200"/>
              <a:buFont typeface="Malgun Gothic"/>
              <a:buNone/>
            </a:pPr>
            <a:r>
              <a:rPr lang="en-US"/>
              <a:t>+But, </a:t>
            </a:r>
            <a:r>
              <a:rPr i="0" lang="en-US" sz="1200">
                <a:latin typeface="Cambria Math"/>
                <a:ea typeface="Cambria Math"/>
                <a:cs typeface="Cambria Math"/>
                <a:sym typeface="Cambria Math"/>
              </a:rPr>
              <a:t>𝑃(𝐴∩𝐵)</a:t>
            </a:r>
            <a:r>
              <a:rPr b="0" i="0" lang="en-US" sz="1200">
                <a:latin typeface="Cambria Math"/>
                <a:ea typeface="Cambria Math"/>
                <a:cs typeface="Cambria Math"/>
                <a:sym typeface="Cambria Math"/>
              </a:rPr>
              <a:t>=</a:t>
            </a:r>
            <a:r>
              <a:rPr i="0" lang="en-US" sz="1200">
                <a:latin typeface="Cambria Math"/>
                <a:ea typeface="Cambria Math"/>
                <a:cs typeface="Cambria Math"/>
                <a:sym typeface="Cambria Math"/>
              </a:rPr>
              <a:t>𝑃(</a:t>
            </a:r>
            <a:r>
              <a:rPr b="0" i="0" lang="en-US" sz="1200">
                <a:latin typeface="Cambria Math"/>
                <a:ea typeface="Cambria Math"/>
                <a:cs typeface="Cambria Math"/>
                <a:sym typeface="Cambria Math"/>
              </a:rPr>
              <a:t>𝐵</a:t>
            </a:r>
            <a:r>
              <a:rPr i="0" lang="en-US" sz="1200">
                <a:latin typeface="Cambria Math"/>
                <a:ea typeface="Cambria Math"/>
                <a:cs typeface="Cambria Math"/>
                <a:sym typeface="Cambria Math"/>
              </a:rPr>
              <a:t>∩</a:t>
            </a:r>
            <a:r>
              <a:rPr b="0" i="0" lang="en-US" sz="1200">
                <a:latin typeface="Cambria Math"/>
                <a:ea typeface="Cambria Math"/>
                <a:cs typeface="Cambria Math"/>
                <a:sym typeface="Cambria Math"/>
              </a:rPr>
              <a:t>𝐴)</a:t>
            </a:r>
            <a:r>
              <a:rPr lang="en-US"/>
              <a:t> always!</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92" name="Google Shape;492;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Khi quả bóng đầu tiên </a:t>
            </a:r>
            <a:r>
              <a:rPr b="1" lang="en-US"/>
              <a:t>không được</a:t>
            </a:r>
            <a:r>
              <a:rPr lang="en-US"/>
              <a:t> bỏ lại vào bao tải, </a:t>
            </a:r>
            <a:endParaRPr/>
          </a:p>
          <a:p>
            <a:pPr indent="0" lvl="0" marL="0" marR="0" rtl="0" algn="l">
              <a:lnSpc>
                <a:spcPct val="100000"/>
              </a:lnSpc>
              <a:spcBef>
                <a:spcPts val="0"/>
              </a:spcBef>
              <a:spcAft>
                <a:spcPts val="0"/>
              </a:spcAft>
              <a:buClr>
                <a:schemeClr val="dk1"/>
              </a:buClr>
              <a:buSzPts val="1200"/>
              <a:buFont typeface="Malgun Gothic"/>
              <a:buNone/>
            </a:pPr>
            <a:r>
              <a:rPr lang="en-US"/>
              <a:t>việc quả bóng này có màu gì rất quan trọng khi tính toán xác suất của quả bóng thứ hai.</a:t>
            </a:r>
            <a:endParaRPr/>
          </a:p>
          <a:p>
            <a:pPr indent="0" lvl="0" marL="0" marR="0" rtl="0" algn="l">
              <a:lnSpc>
                <a:spcPct val="100000"/>
              </a:lnSpc>
              <a:spcBef>
                <a:spcPts val="0"/>
              </a:spcBef>
              <a:spcAft>
                <a:spcPts val="0"/>
              </a:spcAft>
              <a:buClr>
                <a:schemeClr val="dk1"/>
              </a:buClr>
              <a:buSzPts val="1200"/>
              <a:buFont typeface="Malgun Gothic"/>
              <a:buNone/>
            </a:pPr>
            <a:r>
              <a:rPr lang="en-US"/>
              <a:t>Quan hệ nguyên nhân kết quả này được thể hiện bằng xác suất có điều kiện.</a:t>
            </a:r>
            <a:endParaRPr/>
          </a:p>
        </p:txBody>
      </p:sp>
      <p:sp>
        <p:nvSpPr>
          <p:cNvPr id="513" name="Google Shape;513;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Khi quả bóng đầu tiên bị </a:t>
            </a:r>
            <a:r>
              <a:rPr b="1" lang="en-US"/>
              <a:t>được bỏ lại </a:t>
            </a:r>
            <a:r>
              <a:rPr lang="en-US"/>
              <a:t> vào bao tải, mối quan hệ nguyên nhân kết quả sẽ không còn nữa.</a:t>
            </a:r>
            <a:endParaRPr/>
          </a:p>
          <a:p>
            <a:pPr indent="0" lvl="0" marL="0" marR="0" rtl="0" algn="l">
              <a:lnSpc>
                <a:spcPct val="100000"/>
              </a:lnSpc>
              <a:spcBef>
                <a:spcPts val="0"/>
              </a:spcBef>
              <a:spcAft>
                <a:spcPts val="0"/>
              </a:spcAft>
              <a:buClr>
                <a:schemeClr val="dk1"/>
              </a:buClr>
              <a:buSzPts val="1200"/>
              <a:buFont typeface="Malgun Gothic"/>
              <a:buNone/>
            </a:pPr>
            <a:r>
              <a:rPr lang="en-US"/>
              <a:t>Do đó, xác suất có điều kiện không còn nữa.</a:t>
            </a:r>
            <a:endParaRPr/>
          </a:p>
          <a:p>
            <a:pPr indent="0" lvl="0" marL="0" marR="0" rtl="0" algn="l">
              <a:lnSpc>
                <a:spcPct val="100000"/>
              </a:lnSpc>
              <a:spcBef>
                <a:spcPts val="0"/>
              </a:spcBef>
              <a:spcAft>
                <a:spcPts val="0"/>
              </a:spcAft>
              <a:buClr>
                <a:schemeClr val="dk1"/>
              </a:buClr>
              <a:buSzPts val="1200"/>
              <a:buFont typeface="Malgun Gothic"/>
              <a:buNone/>
            </a:pPr>
            <a:r>
              <a:rPr lang="en-US"/>
              <a:t>Việc lấy ra quả bóng thứ nhất và lấy ra quả bóng thứ hai trở thành hai biến cố hoàn toàn độc lập.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26" name="Google Shape;526;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Bạn nên nắm rõ một số thuật ngữ.</a:t>
            </a:r>
            <a:endParaRPr/>
          </a:p>
          <a:p>
            <a:pPr indent="0" lvl="0" marL="0" marR="0" rtl="0" algn="l">
              <a:lnSpc>
                <a:spcPct val="100000"/>
              </a:lnSpc>
              <a:spcBef>
                <a:spcPts val="0"/>
              </a:spcBef>
              <a:spcAft>
                <a:spcPts val="0"/>
              </a:spcAft>
              <a:buClr>
                <a:schemeClr val="dk1"/>
              </a:buClr>
              <a:buSzPts val="1200"/>
              <a:buFont typeface="Malgun Gothic"/>
              <a:buNone/>
            </a:pPr>
            <a:r>
              <a:rPr lang="en-US"/>
              <a:t>Đừng nhầm lẫn giữa quan hệ xung khắc và độc lập. </a:t>
            </a:r>
            <a:endParaRPr/>
          </a:p>
          <a:p>
            <a:pPr indent="0" lvl="0" marL="0" marR="0" rtl="0" algn="l">
              <a:lnSpc>
                <a:spcPct val="100000"/>
              </a:lnSpc>
              <a:spcBef>
                <a:spcPts val="0"/>
              </a:spcBef>
              <a:spcAft>
                <a:spcPts val="0"/>
              </a:spcAft>
              <a:buClr>
                <a:schemeClr val="dk1"/>
              </a:buClr>
              <a:buSzPts val="1200"/>
              <a:buFont typeface="Malgun Gothic"/>
              <a:buNone/>
            </a:pPr>
            <a:r>
              <a:rPr lang="en-US"/>
              <a:t>Chúng là hai khái niệm hoàn toàn khác nhau. </a:t>
            </a:r>
            <a:endParaRPr/>
          </a:p>
        </p:txBody>
      </p:sp>
      <p:sp>
        <p:nvSpPr>
          <p:cNvPr id="539" name="Google Shape;539;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Đây là định lý Bayes.</a:t>
            </a:r>
            <a:endParaRPr/>
          </a:p>
          <a:p>
            <a:pPr indent="0" lvl="0" marL="0" marR="0" rtl="0" algn="l">
              <a:lnSpc>
                <a:spcPct val="100000"/>
              </a:lnSpc>
              <a:spcBef>
                <a:spcPts val="0"/>
              </a:spcBef>
              <a:spcAft>
                <a:spcPts val="0"/>
              </a:spcAft>
              <a:buClr>
                <a:schemeClr val="dk1"/>
              </a:buClr>
              <a:buSzPts val="1200"/>
              <a:buFont typeface="Malgun Gothic"/>
              <a:buNone/>
            </a:pPr>
            <a:r>
              <a:rPr lang="en-US"/>
              <a:t>Nhìn có vẻ đơn giản tuy nhiên định lý này lại có nhiều hiệu quả.</a:t>
            </a:r>
            <a:endParaRPr/>
          </a:p>
          <a:p>
            <a:pPr indent="0" lvl="0" marL="0" marR="0" rtl="0" algn="l">
              <a:lnSpc>
                <a:spcPct val="100000"/>
              </a:lnSpc>
              <a:spcBef>
                <a:spcPts val="0"/>
              </a:spcBef>
              <a:spcAft>
                <a:spcPts val="0"/>
              </a:spcAft>
              <a:buClr>
                <a:schemeClr val="dk1"/>
              </a:buClr>
              <a:buSzPts val="1200"/>
              <a:buFont typeface="Malgun Gothic"/>
              <a:buNone/>
            </a:pPr>
            <a:r>
              <a:rPr lang="en-US"/>
              <a:t>Có một nhánh nhỏ của thống kê gọi là “thống kê Bayes”.</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54" name="Google Shape;554;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Here we transformed the Bayes’ theorem into a more “usable” format.</a:t>
            </a:r>
            <a:endParaRPr/>
          </a:p>
          <a:p>
            <a:pPr indent="0" lvl="0" marL="0" marR="0" rtl="0" algn="l">
              <a:lnSpc>
                <a:spcPct val="100000"/>
              </a:lnSpc>
              <a:spcBef>
                <a:spcPts val="0"/>
              </a:spcBef>
              <a:spcAft>
                <a:spcPts val="0"/>
              </a:spcAft>
              <a:buClr>
                <a:schemeClr val="dk1"/>
              </a:buClr>
              <a:buSzPts val="1200"/>
              <a:buFont typeface="Malgun Gothic"/>
              <a:buNone/>
            </a:pPr>
            <a:r>
              <a:rPr lang="en-US"/>
              <a:t>Please, pay close attention to the denominator.</a:t>
            </a:r>
            <a:endParaRPr/>
          </a:p>
          <a:p>
            <a:pPr indent="0" lvl="0" marL="0" marR="0" rtl="0" algn="l">
              <a:lnSpc>
                <a:spcPct val="100000"/>
              </a:lnSpc>
              <a:spcBef>
                <a:spcPts val="0"/>
              </a:spcBef>
              <a:spcAft>
                <a:spcPts val="0"/>
              </a:spcAft>
              <a:buClr>
                <a:schemeClr val="dk1"/>
              </a:buClr>
              <a:buSzPts val="1200"/>
              <a:buFont typeface="Malgun Gothic"/>
              <a:buNone/>
            </a:pPr>
            <a:r>
              <a:rPr lang="en-US"/>
              <a:t>Why not just calculate the </a:t>
            </a:r>
            <a:r>
              <a:rPr i="0" lang="en-US">
                <a:latin typeface="Cambria Math"/>
                <a:ea typeface="Cambria Math"/>
                <a:cs typeface="Cambria Math"/>
                <a:sym typeface="Cambria Math"/>
              </a:rPr>
              <a:t>𝑃(𝐵)</a:t>
            </a:r>
            <a:r>
              <a:rPr lang="en-US"/>
              <a:t> for the denominator without going through all this trouble?</a:t>
            </a:r>
            <a:endParaRPr/>
          </a:p>
          <a:p>
            <a:pPr indent="0" lvl="0" marL="0" marR="0" rtl="0" algn="l">
              <a:lnSpc>
                <a:spcPct val="100000"/>
              </a:lnSpc>
              <a:spcBef>
                <a:spcPts val="0"/>
              </a:spcBef>
              <a:spcAft>
                <a:spcPts val="0"/>
              </a:spcAft>
              <a:buClr>
                <a:schemeClr val="dk1"/>
              </a:buClr>
              <a:buSzPts val="1200"/>
              <a:buFont typeface="Malgun Gothic"/>
              <a:buNone/>
            </a:pPr>
            <a:r>
              <a:rPr lang="en-US"/>
              <a:t>Because, you cannot! </a:t>
            </a:r>
            <a:endParaRPr/>
          </a:p>
          <a:p>
            <a:pPr indent="0" lvl="0" marL="0" marR="0" rtl="0" algn="l">
              <a:lnSpc>
                <a:spcPct val="100000"/>
              </a:lnSpc>
              <a:spcBef>
                <a:spcPts val="0"/>
              </a:spcBef>
              <a:spcAft>
                <a:spcPts val="0"/>
              </a:spcAft>
              <a:buClr>
                <a:schemeClr val="dk1"/>
              </a:buClr>
              <a:buSzPts val="1200"/>
              <a:buFont typeface="Malgun Gothic"/>
              <a:buNone/>
            </a:pPr>
            <a:r>
              <a:rPr lang="en-US"/>
              <a:t>More explanation is to follow in the next slides.</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67" name="Google Shape;567;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Here we transformed the Bayes’ theorem into a more “usable” format.</a:t>
            </a:r>
            <a:endParaRPr/>
          </a:p>
          <a:p>
            <a:pPr indent="0" lvl="0" marL="0" marR="0" rtl="0" algn="l">
              <a:lnSpc>
                <a:spcPct val="100000"/>
              </a:lnSpc>
              <a:spcBef>
                <a:spcPts val="0"/>
              </a:spcBef>
              <a:spcAft>
                <a:spcPts val="0"/>
              </a:spcAft>
              <a:buClr>
                <a:schemeClr val="dk1"/>
              </a:buClr>
              <a:buSzPts val="1200"/>
              <a:buFont typeface="Malgun Gothic"/>
              <a:buNone/>
            </a:pPr>
            <a:r>
              <a:rPr lang="en-US"/>
              <a:t>Please, pay close attention to the denominator.</a:t>
            </a:r>
            <a:endParaRPr/>
          </a:p>
          <a:p>
            <a:pPr indent="0" lvl="0" marL="0" marR="0" rtl="0" algn="l">
              <a:lnSpc>
                <a:spcPct val="100000"/>
              </a:lnSpc>
              <a:spcBef>
                <a:spcPts val="0"/>
              </a:spcBef>
              <a:spcAft>
                <a:spcPts val="0"/>
              </a:spcAft>
              <a:buClr>
                <a:schemeClr val="dk1"/>
              </a:buClr>
              <a:buSzPts val="1200"/>
              <a:buFont typeface="Malgun Gothic"/>
              <a:buNone/>
            </a:pPr>
            <a:r>
              <a:rPr lang="en-US"/>
              <a:t>Why not just calculate the </a:t>
            </a:r>
            <a:r>
              <a:rPr i="0" lang="en-US">
                <a:latin typeface="Cambria Math"/>
                <a:ea typeface="Cambria Math"/>
                <a:cs typeface="Cambria Math"/>
                <a:sym typeface="Cambria Math"/>
              </a:rPr>
              <a:t>𝑃(𝐵)</a:t>
            </a:r>
            <a:r>
              <a:rPr lang="en-US"/>
              <a:t> for the denominator without going through all this trouble?</a:t>
            </a:r>
            <a:endParaRPr/>
          </a:p>
          <a:p>
            <a:pPr indent="0" lvl="0" marL="0" marR="0" rtl="0" algn="l">
              <a:lnSpc>
                <a:spcPct val="100000"/>
              </a:lnSpc>
              <a:spcBef>
                <a:spcPts val="0"/>
              </a:spcBef>
              <a:spcAft>
                <a:spcPts val="0"/>
              </a:spcAft>
              <a:buClr>
                <a:schemeClr val="dk1"/>
              </a:buClr>
              <a:buSzPts val="1200"/>
              <a:buFont typeface="Malgun Gothic"/>
              <a:buNone/>
            </a:pPr>
            <a:r>
              <a:rPr lang="en-US"/>
              <a:t>Because, you cannot! </a:t>
            </a:r>
            <a:endParaRPr/>
          </a:p>
          <a:p>
            <a:pPr indent="0" lvl="0" marL="0" marR="0" rtl="0" algn="l">
              <a:lnSpc>
                <a:spcPct val="100000"/>
              </a:lnSpc>
              <a:spcBef>
                <a:spcPts val="0"/>
              </a:spcBef>
              <a:spcAft>
                <a:spcPts val="0"/>
              </a:spcAft>
              <a:buClr>
                <a:schemeClr val="dk1"/>
              </a:buClr>
              <a:buSzPts val="1200"/>
              <a:buFont typeface="Malgun Gothic"/>
              <a:buNone/>
            </a:pPr>
            <a:r>
              <a:rPr lang="en-US"/>
              <a:t>More explanation is to follow in the next slides.</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79" name="Google Shape;579;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Here, each piece of the denominator is explained.</a:t>
            </a:r>
            <a:endParaRPr/>
          </a:p>
          <a:p>
            <a:pPr indent="0" lvl="0" marL="0" marR="0" rtl="0" algn="l">
              <a:lnSpc>
                <a:spcPct val="100000"/>
              </a:lnSpc>
              <a:spcBef>
                <a:spcPts val="0"/>
              </a:spcBef>
              <a:spcAft>
                <a:spcPts val="0"/>
              </a:spcAft>
              <a:buClr>
                <a:schemeClr val="dk1"/>
              </a:buClr>
              <a:buSzPts val="1200"/>
              <a:buFont typeface="Malgun Gothic"/>
              <a:buNone/>
            </a:pPr>
            <a:r>
              <a:rPr lang="en-US"/>
              <a:t>The </a:t>
            </a:r>
            <a:r>
              <a:rPr i="0" lang="en-US">
                <a:latin typeface="Cambria Math"/>
                <a:ea typeface="Cambria Math"/>
                <a:cs typeface="Cambria Math"/>
                <a:sym typeface="Cambria Math"/>
              </a:rPr>
              <a:t>𝑃(𝐵)</a:t>
            </a:r>
            <a:r>
              <a:rPr lang="en-US"/>
              <a:t> cannot be calculated otherwise because the event B may </a:t>
            </a:r>
            <a:r>
              <a:rPr b="1" lang="en-US">
                <a:solidFill>
                  <a:srgbClr val="FF0000"/>
                </a:solidFill>
              </a:rPr>
              <a:t>depend</a:t>
            </a:r>
            <a:r>
              <a:rPr lang="en-US"/>
              <a:t> on the event A.</a:t>
            </a:r>
            <a:endParaRPr/>
          </a:p>
          <a:p>
            <a:pPr indent="0" lvl="0" marL="0" marR="0" rtl="0" algn="l">
              <a:lnSpc>
                <a:spcPct val="100000"/>
              </a:lnSpc>
              <a:spcBef>
                <a:spcPts val="0"/>
              </a:spcBef>
              <a:spcAft>
                <a:spcPts val="0"/>
              </a:spcAft>
              <a:buClr>
                <a:schemeClr val="dk1"/>
              </a:buClr>
              <a:buSzPts val="1200"/>
              <a:buFont typeface="Malgun Gothic"/>
              <a:buNone/>
            </a:pPr>
            <a:r>
              <a:rPr lang="en-US"/>
              <a:t>The only way to estimate </a:t>
            </a:r>
            <a:r>
              <a:rPr i="0" lang="en-US">
                <a:latin typeface="Cambria Math"/>
                <a:ea typeface="Cambria Math"/>
                <a:cs typeface="Cambria Math"/>
                <a:sym typeface="Cambria Math"/>
              </a:rPr>
              <a:t>𝑃(𝐵)</a:t>
            </a:r>
            <a:r>
              <a:rPr lang="en-US"/>
              <a:t> correctly is to consider separately the </a:t>
            </a:r>
            <a:r>
              <a:rPr b="0" i="0" lang="en-US" sz="1200">
                <a:latin typeface="Cambria Math"/>
                <a:ea typeface="Cambria Math"/>
                <a:cs typeface="Cambria Math"/>
                <a:sym typeface="Cambria Math"/>
              </a:rPr>
              <a:t>𝑃(𝐵∩𝐴)</a:t>
            </a:r>
            <a:r>
              <a:rPr lang="en-US"/>
              <a:t> and </a:t>
            </a:r>
            <a:r>
              <a:rPr b="0" i="0" lang="en-US" sz="1200">
                <a:latin typeface="Cambria Math"/>
                <a:ea typeface="Cambria Math"/>
                <a:cs typeface="Cambria Math"/>
                <a:sym typeface="Cambria Math"/>
              </a:rPr>
              <a:t>𝑃(𝐵∩𝐴^𝑐)</a:t>
            </a:r>
            <a:r>
              <a:rPr lang="en-US"/>
              <a:t>.</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89" name="Google Shape;589;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As it had been explained, the expression in the denominator is required to calculate the </a:t>
            </a:r>
            <a:r>
              <a:rPr i="0" lang="en-US">
                <a:latin typeface="Cambria Math"/>
                <a:ea typeface="Cambria Math"/>
                <a:cs typeface="Cambria Math"/>
                <a:sym typeface="Cambria Math"/>
              </a:rPr>
              <a:t>𝑃(𝐵)</a:t>
            </a:r>
            <a:r>
              <a:rPr lang="en-US"/>
              <a:t> correctly.  </a:t>
            </a:r>
            <a:endParaRPr/>
          </a:p>
        </p:txBody>
      </p:sp>
      <p:sp>
        <p:nvSpPr>
          <p:cNvPr id="623" name="Google Shape;623;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 name="Google Shape;64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Một ví dụ cho thấy cách định lý Bayes có thể được áp dụng trong các bài toán thực tế.</a:t>
            </a:r>
            <a:endParaRPr/>
          </a:p>
        </p:txBody>
      </p:sp>
      <p:sp>
        <p:nvSpPr>
          <p:cNvPr id="644" name="Google Shape;644;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 name="Google Shape;65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Hãy chú ý rằng đáp án này không phải là đáp án bạn "nhìn thấy bằng mắt thường".</a:t>
            </a:r>
            <a:endParaRPr/>
          </a:p>
          <a:p>
            <a:pPr indent="0" lvl="0" marL="0" marR="0" rtl="0" algn="l">
              <a:lnSpc>
                <a:spcPct val="100000"/>
              </a:lnSpc>
              <a:spcBef>
                <a:spcPts val="0"/>
              </a:spcBef>
              <a:spcAft>
                <a:spcPts val="0"/>
              </a:spcAft>
              <a:buClr>
                <a:schemeClr val="dk1"/>
              </a:buClr>
              <a:buSzPts val="1200"/>
              <a:buFont typeface="Malgun Gothic"/>
              <a:buNone/>
            </a:pPr>
            <a:r>
              <a:rPr lang="en-US"/>
              <a:t>Định lý Bayes “kết hợp” các thông tin trước đó là có 1 đồng xu đặc biệt trong 100 đồng xu với thông tin đó là năm lần tung đồng xu </a:t>
            </a:r>
            <a:endParaRPr/>
          </a:p>
          <a:p>
            <a:pPr indent="0" lvl="0" marL="0" marR="0" rtl="0" algn="l">
              <a:lnSpc>
                <a:spcPct val="100000"/>
              </a:lnSpc>
              <a:spcBef>
                <a:spcPts val="0"/>
              </a:spcBef>
              <a:spcAft>
                <a:spcPts val="0"/>
              </a:spcAft>
              <a:buClr>
                <a:schemeClr val="dk1"/>
              </a:buClr>
              <a:buSzPts val="1200"/>
              <a:buFont typeface="Malgun Gothic"/>
              <a:buNone/>
            </a:pPr>
            <a:r>
              <a:rPr lang="en-US"/>
              <a:t>đều thu được mặt ngửa.</a:t>
            </a:r>
            <a:endParaRPr/>
          </a:p>
        </p:txBody>
      </p:sp>
      <p:sp>
        <p:nvSpPr>
          <p:cNvPr id="656" name="Google Shape;65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8" name="Google Shape;668;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Another relevant example that shows a realistic application scenario of the Bayes’ theorem.</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“Can diagnose as positive (+) in 99% of the true cases (</a:t>
            </a:r>
            <a:r>
              <a:rPr i="0" lang="en-US" sz="1200">
                <a:latin typeface="Cambria Math"/>
                <a:ea typeface="Cambria Math"/>
                <a:cs typeface="Cambria Math"/>
                <a:sym typeface="Cambria Math"/>
              </a:rPr>
              <a:t>𝐷</a:t>
            </a:r>
            <a:r>
              <a:rPr lang="en-US" sz="1200">
                <a:latin typeface="Times New Roman"/>
                <a:ea typeface="Times New Roman"/>
                <a:cs typeface="Times New Roman"/>
                <a:sym typeface="Times New Roman"/>
              </a:rPr>
              <a:t>)” ⇒ in other words the </a:t>
            </a:r>
            <a:r>
              <a:rPr b="1" lang="en-US" sz="1200">
                <a:latin typeface="Times New Roman"/>
                <a:ea typeface="Times New Roman"/>
                <a:cs typeface="Times New Roman"/>
                <a:sym typeface="Times New Roman"/>
              </a:rPr>
              <a:t>sensitivity</a:t>
            </a:r>
            <a:r>
              <a:rPr lang="en-US" sz="1200">
                <a:latin typeface="Times New Roman"/>
                <a:ea typeface="Times New Roman"/>
                <a:cs typeface="Times New Roman"/>
                <a:sym typeface="Times New Roman"/>
              </a:rPr>
              <a:t> = 0.99</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“Can diagnose as negative (-) in 95% of the false cases (</a:t>
            </a:r>
            <a:r>
              <a:rPr b="0" i="0" lang="en-US" sz="1200">
                <a:latin typeface="Cambria Math"/>
                <a:ea typeface="Cambria Math"/>
                <a:cs typeface="Cambria Math"/>
                <a:sym typeface="Cambria Math"/>
              </a:rPr>
              <a:t>𝐷^𝑐</a:t>
            </a:r>
            <a:r>
              <a:rPr lang="en-US" sz="1200">
                <a:latin typeface="Times New Roman"/>
                <a:ea typeface="Times New Roman"/>
                <a:cs typeface="Times New Roman"/>
                <a:sym typeface="Times New Roman"/>
              </a:rPr>
              <a:t>)” ⇒ in other words the </a:t>
            </a:r>
            <a:r>
              <a:rPr b="1" lang="en-US" sz="1200">
                <a:latin typeface="Times New Roman"/>
                <a:ea typeface="Times New Roman"/>
                <a:cs typeface="Times New Roman"/>
                <a:sym typeface="Times New Roman"/>
              </a:rPr>
              <a:t>specificity</a:t>
            </a:r>
            <a:r>
              <a:rPr lang="en-US" sz="1200">
                <a:latin typeface="Times New Roman"/>
                <a:ea typeface="Times New Roman"/>
                <a:cs typeface="Times New Roman"/>
                <a:sym typeface="Times New Roman"/>
              </a:rPr>
              <a:t> = 0.95</a:t>
            </a:r>
            <a:endParaRPr/>
          </a:p>
          <a:p>
            <a:pPr indent="0" lvl="0" marL="0" marR="0" rtl="0" algn="l">
              <a:lnSpc>
                <a:spcPct val="100000"/>
              </a:lnSpc>
              <a:spcBef>
                <a:spcPts val="0"/>
              </a:spcBef>
              <a:spcAft>
                <a:spcPts val="0"/>
              </a:spcAft>
              <a:buClr>
                <a:schemeClr val="dk1"/>
              </a:buClr>
              <a:buSzPts val="1200"/>
              <a:buFont typeface="Malgun Gothic"/>
              <a:buNone/>
            </a:pPr>
            <a:r>
              <a:t/>
            </a:r>
            <a:endParaRPr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69" name="Google Shape;669;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Even when the sensitivity and specificity were “apparently” high, the probability </a:t>
            </a:r>
            <a:r>
              <a:rPr i="0" lang="en-US" sz="1200">
                <a:latin typeface="Cambria Math"/>
                <a:ea typeface="Cambria Math"/>
                <a:cs typeface="Cambria Math"/>
                <a:sym typeface="Cambria Math"/>
              </a:rPr>
              <a:t>𝑃(𝐷|+)</a:t>
            </a:r>
            <a:r>
              <a:rPr lang="en-US"/>
              <a:t> is surprisingly low!</a:t>
            </a:r>
            <a:endParaRPr/>
          </a:p>
          <a:p>
            <a:pPr indent="0" lvl="0" marL="0" marR="0" rtl="0" algn="l">
              <a:lnSpc>
                <a:spcPct val="100000"/>
              </a:lnSpc>
              <a:spcBef>
                <a:spcPts val="0"/>
              </a:spcBef>
              <a:spcAft>
                <a:spcPts val="0"/>
              </a:spcAft>
              <a:buClr>
                <a:schemeClr val="dk1"/>
              </a:buClr>
              <a:buSzPts val="1200"/>
              <a:buFont typeface="Malgun Gothic"/>
              <a:buNone/>
            </a:pPr>
            <a:r>
              <a:rPr lang="en-US"/>
              <a:t>Let us explain this a bit more “intuitively”:</a:t>
            </a:r>
            <a:endParaRPr/>
          </a:p>
          <a:p>
            <a:pPr indent="0" lvl="0" marL="0" marR="0" rtl="0" algn="l">
              <a:lnSpc>
                <a:spcPct val="100000"/>
              </a:lnSpc>
              <a:spcBef>
                <a:spcPts val="0"/>
              </a:spcBef>
              <a:spcAft>
                <a:spcPts val="0"/>
              </a:spcAft>
              <a:buClr>
                <a:schemeClr val="dk1"/>
              </a:buClr>
              <a:buSzPts val="1200"/>
              <a:buFont typeface="Malgun Gothic"/>
              <a:buNone/>
            </a:pPr>
            <a:r>
              <a:rPr lang="en-US"/>
              <a:t>The prior knowledge states that in general the probability of this disease is quite low at 0.1%.</a:t>
            </a:r>
            <a:endParaRPr/>
          </a:p>
          <a:p>
            <a:pPr indent="0" lvl="0" marL="0" marR="0" rtl="0" algn="l">
              <a:lnSpc>
                <a:spcPct val="100000"/>
              </a:lnSpc>
              <a:spcBef>
                <a:spcPts val="0"/>
              </a:spcBef>
              <a:spcAft>
                <a:spcPts val="0"/>
              </a:spcAft>
              <a:buClr>
                <a:schemeClr val="dk1"/>
              </a:buClr>
              <a:buSzPts val="1200"/>
              <a:buFont typeface="Malgun Gothic"/>
              <a:buNone/>
            </a:pPr>
            <a:r>
              <a:rPr lang="en-US"/>
              <a:t>In order to “overcome” this low occurrence rate, you may need a diagnostic method with higher sensitivity and specificity than given here.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81" name="Google Shape;681;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3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 name="Google Shape;693;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694" name="Google Shape;694;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28" name="Google Shape;12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Ở đây, biến ngẫu nhiên đã được xác định. </a:t>
            </a:r>
            <a:endParaRPr/>
          </a:p>
          <a:p>
            <a:pPr indent="0" lvl="0" marL="0" marR="0" rtl="0" algn="l">
              <a:lnSpc>
                <a:spcPct val="100000"/>
              </a:lnSpc>
              <a:spcBef>
                <a:spcPts val="0"/>
              </a:spcBef>
              <a:spcAft>
                <a:spcPts val="0"/>
              </a:spcAft>
              <a:buClr>
                <a:srgbClr val="FF0000"/>
              </a:buClr>
              <a:buSzPts val="1200"/>
              <a:buFont typeface="Arial"/>
              <a:buNone/>
            </a:pPr>
            <a:r>
              <a:rPr lang="en-US" sz="1200">
                <a:solidFill>
                  <a:srgbClr val="FF0000"/>
                </a:solidFill>
                <a:latin typeface="Arial"/>
                <a:ea typeface="Arial"/>
                <a:cs typeface="Arial"/>
                <a:sym typeface="Arial"/>
              </a:rPr>
              <a:t>Số lượng hữu hạn </a:t>
            </a:r>
            <a:r>
              <a:rPr lang="en-US" sz="1200">
                <a:latin typeface="Arial"/>
                <a:ea typeface="Arial"/>
                <a:cs typeface="Arial"/>
                <a:sym typeface="Arial"/>
              </a:rPr>
              <a:t>các kết quả có thể xảy ra = không gian mẫu hữu hạn.</a:t>
            </a:r>
            <a:endParaRPr/>
          </a:p>
          <a:p>
            <a:pPr indent="0" lvl="0" marL="0" marR="0" rtl="0" algn="l">
              <a:lnSpc>
                <a:spcPct val="100000"/>
              </a:lnSpc>
              <a:spcBef>
                <a:spcPts val="0"/>
              </a:spcBef>
              <a:spcAft>
                <a:spcPts val="0"/>
              </a:spcAft>
              <a:buClr>
                <a:srgbClr val="FF0000"/>
              </a:buClr>
              <a:buSzPts val="1200"/>
              <a:buFont typeface="Arial"/>
              <a:buNone/>
            </a:pPr>
            <a:r>
              <a:rPr lang="en-US" sz="1200">
                <a:solidFill>
                  <a:srgbClr val="FF0000"/>
                </a:solidFill>
                <a:latin typeface="Arial"/>
                <a:ea typeface="Arial"/>
                <a:cs typeface="Arial"/>
                <a:sym typeface="Arial"/>
              </a:rPr>
              <a:t>Số lượng vô hạn </a:t>
            </a:r>
            <a:r>
              <a:rPr lang="en-US" sz="1200">
                <a:latin typeface="Arial"/>
                <a:ea typeface="Arial"/>
                <a:cs typeface="Arial"/>
                <a:sym typeface="Arial"/>
              </a:rPr>
              <a:t>các kết quả có thể xảy ra = không gian mẫu vô hạn.</a:t>
            </a:r>
            <a:endParaRPr/>
          </a:p>
          <a:p>
            <a:pPr indent="0" lvl="0" marL="0" marR="0" rtl="0" algn="l">
              <a:lnSpc>
                <a:spcPct val="100000"/>
              </a:lnSpc>
              <a:spcBef>
                <a:spcPts val="0"/>
              </a:spcBef>
              <a:spcAft>
                <a:spcPts val="0"/>
              </a:spcAft>
              <a:buClr>
                <a:schemeClr val="dk1"/>
              </a:buClr>
              <a:buSzPts val="1200"/>
              <a:buFont typeface="Malgun Gothic"/>
              <a:buNone/>
            </a:pPr>
            <a:r>
              <a:rPr lang="en-US"/>
              <a:t>Bạn sẽ thấy nhiều ví dụ hơn về biến ngẫu nhiên rời rạc và liên tục.</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02" name="Google Shape;702;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1" name="Google Shape;731;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Để mô tả các tính chất xác suất của các biến ngẫu nhiên rời rạc, ta sử dụng các hàm phân phối xác suất (rời rạc) </a:t>
            </a:r>
            <a:r>
              <a:rPr i="0" lang="en-US" sz="1200">
                <a:latin typeface="Cambria Math"/>
                <a:ea typeface="Cambria Math"/>
                <a:cs typeface="Cambria Math"/>
                <a:sym typeface="Cambria Math"/>
              </a:rPr>
              <a:t>𝑃(𝑥)</a:t>
            </a:r>
            <a:r>
              <a:rPr lang="en-US"/>
              <a:t>. </a:t>
            </a:r>
            <a:endParaRPr/>
          </a:p>
          <a:p>
            <a:pPr indent="0" lvl="0" marL="0" marR="0" rtl="0" algn="l">
              <a:lnSpc>
                <a:spcPct val="100000"/>
              </a:lnSpc>
              <a:spcBef>
                <a:spcPts val="0"/>
              </a:spcBef>
              <a:spcAft>
                <a:spcPts val="0"/>
              </a:spcAft>
              <a:buClr>
                <a:schemeClr val="dk1"/>
              </a:buClr>
              <a:buSzPts val="1200"/>
              <a:buFont typeface="Malgun Gothic"/>
              <a:buNone/>
            </a:pPr>
            <a:r>
              <a:rPr lang="en-US"/>
              <a:t>Để mô tả các tính chất xác suất của các biến ngẫu nhiên liên tục, ta sử dụng các hàm phân phối xác suất (liên tục) </a:t>
            </a:r>
            <a:r>
              <a:rPr b="0" i="0" lang="en-US" sz="1200">
                <a:latin typeface="Cambria Math"/>
                <a:ea typeface="Cambria Math"/>
                <a:cs typeface="Cambria Math"/>
                <a:sym typeface="Cambria Math"/>
              </a:rPr>
              <a:t>𝑓</a:t>
            </a:r>
            <a:r>
              <a:rPr i="0" lang="en-US" sz="1200">
                <a:latin typeface="Cambria Math"/>
                <a:ea typeface="Cambria Math"/>
                <a:cs typeface="Cambria Math"/>
                <a:sym typeface="Cambria Math"/>
              </a:rPr>
              <a:t>(𝑥)</a:t>
            </a:r>
            <a:r>
              <a:rPr lang="en-US"/>
              <a:t>.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32" name="Google Shape;732;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6" name="Google Shape;74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Các tính chất này đưa ra ràng buộc về các giá trị xác suất có thể xảy ra.</a:t>
            </a:r>
            <a:endParaRPr/>
          </a:p>
        </p:txBody>
      </p:sp>
      <p:sp>
        <p:nvSpPr>
          <p:cNvPr id="747" name="Google Shape;747;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 name="Google Shape;756;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Một câu hỏi thường gặp đó là “Một quần thể nên có độ lớn là bao nhiêu?”</a:t>
            </a:r>
            <a:endParaRPr/>
          </a:p>
          <a:p>
            <a:pPr indent="0" lvl="0" marL="0" marR="0" rtl="0" algn="l">
              <a:lnSpc>
                <a:spcPct val="100000"/>
              </a:lnSpc>
              <a:spcBef>
                <a:spcPts val="0"/>
              </a:spcBef>
              <a:spcAft>
                <a:spcPts val="0"/>
              </a:spcAft>
              <a:buClr>
                <a:schemeClr val="dk1"/>
              </a:buClr>
              <a:buSzPts val="1200"/>
              <a:buFont typeface="Malgun Gothic"/>
              <a:buNone/>
            </a:pPr>
            <a:r>
              <a:rPr lang="en-US"/>
              <a:t>Hãy nhớ rằng “quần thể” và “mẫu” chủ yếu được phân biệt ở khái niệm.</a:t>
            </a:r>
            <a:endParaRPr/>
          </a:p>
          <a:p>
            <a:pPr indent="0" lvl="0" marL="0" marR="0" rtl="0" algn="l">
              <a:lnSpc>
                <a:spcPct val="100000"/>
              </a:lnSpc>
              <a:spcBef>
                <a:spcPts val="0"/>
              </a:spcBef>
              <a:spcAft>
                <a:spcPts val="0"/>
              </a:spcAft>
              <a:buClr>
                <a:schemeClr val="dk1"/>
              </a:buClr>
              <a:buSzPts val="1200"/>
              <a:buFont typeface="Malgun Gothic"/>
              <a:buNone/>
            </a:pPr>
            <a:r>
              <a:rPr lang="en-US"/>
              <a:t>Ngay cả khi một tập dữ liệu tương đối “nhỏ”, nếu tập đó thể hiện tổng số thì nó cũng được coi là một “quần thể”.</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57" name="Google Shape;757;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5" name="Google Shape;77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Tính chất thống kê của một quần thể được gọi là “tham số”. </a:t>
            </a:r>
            <a:endParaRPr/>
          </a:p>
        </p:txBody>
      </p:sp>
      <p:sp>
        <p:nvSpPr>
          <p:cNvPr id="776" name="Google Shape;776;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5" name="Google Shape;78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Số trung bình của quần thể và giá trị kỳ vọng của biến ngẫu nhiên bằng nhau.</a:t>
            </a:r>
            <a:endParaRPr/>
          </a:p>
          <a:p>
            <a:pPr indent="0" lvl="0" marL="0" marR="0" rtl="0" algn="l">
              <a:lnSpc>
                <a:spcPct val="100000"/>
              </a:lnSpc>
              <a:spcBef>
                <a:spcPts val="0"/>
              </a:spcBef>
              <a:spcAft>
                <a:spcPts val="0"/>
              </a:spcAft>
              <a:buClr>
                <a:schemeClr val="dk1"/>
              </a:buClr>
              <a:buSzPts val="1200"/>
              <a:buFont typeface="Malgun Gothic"/>
              <a:buNone/>
            </a:pPr>
            <a:r>
              <a:rPr lang="en-US"/>
              <a:t>Đối với trường hợp rời rạc, nó là một trọng số trung bình sử dụng xác suất như “trọng số”.</a:t>
            </a:r>
            <a:endParaRPr/>
          </a:p>
          <a:p>
            <a:pPr indent="0" lvl="0" marL="0" marR="0" rtl="0" algn="l">
              <a:lnSpc>
                <a:spcPct val="100000"/>
              </a:lnSpc>
              <a:spcBef>
                <a:spcPts val="0"/>
              </a:spcBef>
              <a:spcAft>
                <a:spcPts val="0"/>
              </a:spcAft>
              <a:buClr>
                <a:schemeClr val="dk1"/>
              </a:buClr>
              <a:buSzPts val="1200"/>
              <a:buFont typeface="Malgun Gothic"/>
              <a:buNone/>
            </a:pPr>
            <a:r>
              <a:rPr lang="en-US"/>
              <a:t>Đối với trường hợp liên tục, ta cần tích phân thay vì tính tổng. </a:t>
            </a:r>
            <a:endParaRPr/>
          </a:p>
        </p:txBody>
      </p:sp>
      <p:sp>
        <p:nvSpPr>
          <p:cNvPr id="786" name="Google Shape;78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Here, </a:t>
            </a:r>
            <a:r>
              <a:rPr i="0" lang="en-US">
                <a:latin typeface="Cambria Math"/>
                <a:ea typeface="Cambria Math"/>
                <a:cs typeface="Cambria Math"/>
                <a:sym typeface="Cambria Math"/>
              </a:rPr>
              <a:t>𝑐</a:t>
            </a:r>
            <a:r>
              <a:rPr lang="en-US"/>
              <a:t> stands for an arbitrary constant. </a:t>
            </a:r>
            <a:endParaRPr/>
          </a:p>
          <a:p>
            <a:pPr indent="0" lvl="0" marL="0" marR="0" rtl="0" algn="l">
              <a:lnSpc>
                <a:spcPct val="100000"/>
              </a:lnSpc>
              <a:spcBef>
                <a:spcPts val="0"/>
              </a:spcBef>
              <a:spcAft>
                <a:spcPts val="0"/>
              </a:spcAft>
              <a:buClr>
                <a:schemeClr val="dk1"/>
              </a:buClr>
              <a:buSzPts val="1200"/>
              <a:buFont typeface="Malgun Gothic"/>
              <a:buNone/>
            </a:pPr>
            <a:r>
              <a:rPr lang="en-US"/>
              <a:t>These relations are useful in simplifying the calculations.</a:t>
            </a:r>
            <a:endParaRPr/>
          </a:p>
        </p:txBody>
      </p:sp>
      <p:sp>
        <p:nvSpPr>
          <p:cNvPr id="801" name="Google Shape;801;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1" name="Google Shape;811;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Ở đây, bạn có thể xác định phương sai của quần thể.</a:t>
            </a:r>
            <a:endParaRPr/>
          </a:p>
          <a:p>
            <a:pPr indent="0" lvl="0" marL="0" marR="0" rtl="0" algn="l">
              <a:lnSpc>
                <a:spcPct val="100000"/>
              </a:lnSpc>
              <a:spcBef>
                <a:spcPts val="0"/>
              </a:spcBef>
              <a:spcAft>
                <a:spcPts val="0"/>
              </a:spcAft>
              <a:buClr>
                <a:schemeClr val="dk1"/>
              </a:buClr>
              <a:buSzPts val="1200"/>
              <a:buFont typeface="Malgun Gothic"/>
              <a:buNone/>
            </a:pPr>
            <a:r>
              <a:rPr lang="en-US"/>
              <a:t>Đối với trường hợp rời rạc, bạn thực hiện phép cộng.</a:t>
            </a:r>
            <a:endParaRPr/>
          </a:p>
          <a:p>
            <a:pPr indent="0" lvl="0" marL="0" marR="0" rtl="0" algn="l">
              <a:lnSpc>
                <a:spcPct val="100000"/>
              </a:lnSpc>
              <a:spcBef>
                <a:spcPts val="0"/>
              </a:spcBef>
              <a:spcAft>
                <a:spcPts val="0"/>
              </a:spcAft>
              <a:buClr>
                <a:schemeClr val="dk1"/>
              </a:buClr>
              <a:buSzPts val="1200"/>
              <a:buFont typeface="Malgun Gothic"/>
              <a:buNone/>
            </a:pPr>
            <a:r>
              <a:rPr lang="en-US"/>
              <a:t>Đối với trường hợp liên tục, bạn thực hiện tích phân.</a:t>
            </a:r>
            <a:endParaRPr/>
          </a:p>
        </p:txBody>
      </p:sp>
      <p:sp>
        <p:nvSpPr>
          <p:cNvPr id="812" name="Google Shape;812;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Các mối quan hệ này rất hữu ích để giúp bạn tính toán đơn giản hơn.</a:t>
            </a:r>
            <a:endParaRPr/>
          </a:p>
          <a:p>
            <a:pPr indent="0" lvl="0" marL="0" marR="0" rtl="0" algn="l">
              <a:lnSpc>
                <a:spcPct val="100000"/>
              </a:lnSpc>
              <a:spcBef>
                <a:spcPts val="0"/>
              </a:spcBef>
              <a:spcAft>
                <a:spcPts val="0"/>
              </a:spcAft>
              <a:buClr>
                <a:schemeClr val="dk1"/>
              </a:buClr>
              <a:buSzPts val="1200"/>
              <a:buFont typeface="Malgun Gothic"/>
              <a:buNone/>
            </a:pPr>
            <a:r>
              <a:rPr lang="en-US"/>
              <a:t>Ở đây, </a:t>
            </a:r>
            <a:r>
              <a:rPr i="0" lang="en-US">
                <a:latin typeface="Cambria Math"/>
                <a:ea typeface="Cambria Math"/>
                <a:cs typeface="Cambria Math"/>
                <a:sym typeface="Cambria Math"/>
              </a:rPr>
              <a:t>𝑐</a:t>
            </a:r>
            <a:r>
              <a:rPr lang="en-US"/>
              <a:t> đại diện cho hằng số bất kỳ. </a:t>
            </a:r>
            <a:endParaRPr/>
          </a:p>
          <a:p>
            <a:pPr indent="0" lvl="0" marL="0" marR="0" rtl="0" algn="l">
              <a:lnSpc>
                <a:spcPct val="100000"/>
              </a:lnSpc>
              <a:spcBef>
                <a:spcPts val="0"/>
              </a:spcBef>
              <a:spcAft>
                <a:spcPts val="0"/>
              </a:spcAft>
              <a:buClr>
                <a:schemeClr val="dk1"/>
              </a:buClr>
              <a:buSzPts val="1200"/>
              <a:buFont typeface="Malgun Gothic"/>
              <a:buNone/>
            </a:pPr>
            <a:r>
              <a:rPr lang="en-US"/>
              <a:t>Khi </a:t>
            </a:r>
            <a:r>
              <a:rPr i="0" lang="en-US">
                <a:latin typeface="Cambria Math"/>
                <a:ea typeface="Cambria Math"/>
                <a:cs typeface="Cambria Math"/>
                <a:sym typeface="Cambria Math"/>
              </a:rPr>
              <a:t>𝑐</a:t>
            </a:r>
            <a:r>
              <a:rPr lang="en-US"/>
              <a:t> được cộng vào một biến ngẫu nhiên, phương sai không bị ảnh hưởng.</a:t>
            </a:r>
            <a:endParaRPr/>
          </a:p>
          <a:p>
            <a:pPr indent="0" lvl="0" marL="0" marR="0" rtl="0" algn="l">
              <a:lnSpc>
                <a:spcPct val="100000"/>
              </a:lnSpc>
              <a:spcBef>
                <a:spcPts val="0"/>
              </a:spcBef>
              <a:spcAft>
                <a:spcPts val="0"/>
              </a:spcAft>
              <a:buClr>
                <a:schemeClr val="dk1"/>
              </a:buClr>
              <a:buSzPts val="1200"/>
              <a:buFont typeface="Malgun Gothic"/>
              <a:buNone/>
            </a:pPr>
            <a:r>
              <a:rPr lang="en-US"/>
              <a:t>Khi nhân một biến ngẫu nhiên với </a:t>
            </a:r>
            <a:r>
              <a:rPr i="0" lang="en-US">
                <a:latin typeface="Cambria Math"/>
                <a:ea typeface="Cambria Math"/>
                <a:cs typeface="Cambria Math"/>
                <a:sym typeface="Cambria Math"/>
              </a:rPr>
              <a:t>𝑐</a:t>
            </a:r>
            <a:r>
              <a:rPr lang="en-US"/>
              <a:t>, phương sai sẽ được nhân với </a:t>
            </a:r>
            <a:r>
              <a:rPr i="0" lang="en-US" sz="1200">
                <a:solidFill>
                  <a:srgbClr val="0070C0"/>
                </a:solidFill>
                <a:latin typeface="Cambria Math"/>
                <a:ea typeface="Cambria Math"/>
                <a:cs typeface="Cambria Math"/>
                <a:sym typeface="Cambria Math"/>
              </a:rPr>
              <a:t>𝑐^</a:t>
            </a:r>
            <a:r>
              <a:rPr b="1" i="0" lang="en-US" sz="1200">
                <a:solidFill>
                  <a:srgbClr val="FF0000"/>
                </a:solidFill>
                <a:latin typeface="Cambria Math"/>
                <a:ea typeface="Cambria Math"/>
                <a:cs typeface="Cambria Math"/>
                <a:sym typeface="Cambria Math"/>
              </a:rPr>
              <a:t>𝟐 </a:t>
            </a:r>
            <a:r>
              <a:rPr i="0" lang="en-US" sz="1200">
                <a:latin typeface="Cambria Math"/>
                <a:ea typeface="Cambria Math"/>
                <a:cs typeface="Cambria Math"/>
                <a:sym typeface="Cambria Math"/>
              </a:rPr>
              <a:t> </a:t>
            </a:r>
            <a:r>
              <a:rPr lang="en-US"/>
              <a:t>.</a:t>
            </a:r>
            <a:endParaRPr/>
          </a:p>
          <a:p>
            <a:pPr indent="0" lvl="0" marL="0" marR="0" rtl="0" algn="l">
              <a:lnSpc>
                <a:spcPct val="100000"/>
              </a:lnSpc>
              <a:spcBef>
                <a:spcPts val="0"/>
              </a:spcBef>
              <a:spcAft>
                <a:spcPts val="0"/>
              </a:spcAft>
              <a:buClr>
                <a:schemeClr val="dk1"/>
              </a:buClr>
              <a:buSzPts val="1200"/>
              <a:buFont typeface="Malgun Gothic"/>
              <a:buNone/>
            </a:pPr>
            <a:r>
              <a:rPr lang="en-US"/>
              <a:t>Đối với phương sai của tổng hai biến ngẫu nhiên, bạn nên phân biệt xem các biến ngẫu nhiên này có độc lập hay không. </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27" name="Google Shape;827;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4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7" name="Google Shape;837;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838" name="Google Shape;838;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Một số ví dụ về thí nghiệm ngẫu nhiên là:</a:t>
            </a:r>
            <a:endParaRPr/>
          </a:p>
          <a:p>
            <a:pPr indent="0" lvl="0" marL="0" marR="0" rtl="0" algn="l">
              <a:lnSpc>
                <a:spcPct val="100000"/>
              </a:lnSpc>
              <a:spcBef>
                <a:spcPts val="0"/>
              </a:spcBef>
              <a:spcAft>
                <a:spcPts val="0"/>
              </a:spcAft>
              <a:buClr>
                <a:schemeClr val="dk1"/>
              </a:buClr>
              <a:buSzPts val="1200"/>
              <a:buFont typeface="Malgun Gothic"/>
              <a:buNone/>
            </a:pPr>
            <a:r>
              <a:rPr lang="en-US"/>
              <a:t>+ Tung đồng xu.</a:t>
            </a:r>
            <a:endParaRPr/>
          </a:p>
          <a:p>
            <a:pPr indent="0" lvl="0" marL="0" marR="0" rtl="0" algn="l">
              <a:lnSpc>
                <a:spcPct val="100000"/>
              </a:lnSpc>
              <a:spcBef>
                <a:spcPts val="0"/>
              </a:spcBef>
              <a:spcAft>
                <a:spcPts val="0"/>
              </a:spcAft>
              <a:buClr>
                <a:schemeClr val="dk1"/>
              </a:buClr>
              <a:buSzPts val="1200"/>
              <a:buFont typeface="Malgun Gothic"/>
              <a:buNone/>
            </a:pPr>
            <a:r>
              <a:rPr lang="en-US"/>
              <a:t>+ Tung xúc xắc.</a:t>
            </a:r>
            <a:endParaRPr/>
          </a:p>
          <a:p>
            <a:pPr indent="0" lvl="0" marL="0" marR="0" rtl="0" algn="l">
              <a:lnSpc>
                <a:spcPct val="100000"/>
              </a:lnSpc>
              <a:spcBef>
                <a:spcPts val="0"/>
              </a:spcBef>
              <a:spcAft>
                <a:spcPts val="0"/>
              </a:spcAft>
              <a:buClr>
                <a:schemeClr val="dk1"/>
              </a:buClr>
              <a:buSzPts val="1200"/>
              <a:buFont typeface="Malgun Gothic"/>
              <a:buNone/>
            </a:pPr>
            <a:r>
              <a:rPr lang="en-US"/>
              <a:t>Bạn sẽ bắt đầu với những ví dụ đơn giản này và xây dựng cơ sở xác suất.</a:t>
            </a:r>
            <a:endParaRPr/>
          </a:p>
        </p:txBody>
      </p:sp>
      <p:sp>
        <p:nvSpPr>
          <p:cNvPr id="136" name="Google Shape;13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Google Shape;845;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Tung </a:t>
            </a:r>
            <a:r>
              <a:rPr b="1" lang="en-US"/>
              <a:t>một</a:t>
            </a:r>
            <a:r>
              <a:rPr lang="en-US"/>
              <a:t> đồng xu là ví dụ về biến ngẫu nhiên Bernoulli. </a:t>
            </a:r>
            <a:endParaRPr/>
          </a:p>
        </p:txBody>
      </p:sp>
      <p:sp>
        <p:nvSpPr>
          <p:cNvPr id="846" name="Google Shape;846;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Đối với ví dụ tung đồng xu, xác suất của mặt sấp và mặt ngửa là như nhau (50%).</a:t>
            </a:r>
            <a:endParaRPr/>
          </a:p>
        </p:txBody>
      </p:sp>
      <p:sp>
        <p:nvSpPr>
          <p:cNvPr id="857" name="Google Shape;857;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4" name="Google Shape;884;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Lưu ý:</a:t>
            </a:r>
            <a:endParaRPr/>
          </a:p>
          <a:p>
            <a:pPr indent="0" lvl="0" marL="0" rtl="0" algn="l">
              <a:spcBef>
                <a:spcPts val="0"/>
              </a:spcBef>
              <a:spcAft>
                <a:spcPts val="0"/>
              </a:spcAft>
              <a:buNone/>
            </a:pPr>
            <a:r>
              <a:rPr lang="en-US"/>
              <a:t>Tuy nhiên, biến ngẫu nhiên Bernoulli có thể được áp dụng cho bất kỳ trường hợp kết quả nhị phân nào.</a:t>
            </a:r>
            <a:endParaRPr/>
          </a:p>
          <a:p>
            <a:pPr indent="0" lvl="0" marL="0" rtl="0" algn="l">
              <a:spcBef>
                <a:spcPts val="0"/>
              </a:spcBef>
              <a:spcAft>
                <a:spcPts val="0"/>
              </a:spcAft>
              <a:buNone/>
            </a:pPr>
            <a:r>
              <a:rPr lang="en-US"/>
              <a:t>Tổng xác suất của các kết quả là 1 vì bạn có thể dễ dàng kiểm tra: </a:t>
            </a:r>
            <a:r>
              <a:rPr i="0" lang="en-US" sz="1200">
                <a:latin typeface="Cambria Math"/>
                <a:ea typeface="Cambria Math"/>
                <a:cs typeface="Cambria Math"/>
                <a:sym typeface="Cambria Math"/>
              </a:rPr>
              <a:t>(1−𝑝)</a:t>
            </a:r>
            <a:r>
              <a:rPr b="0" i="0" lang="en-US" sz="1200">
                <a:latin typeface="Cambria Math"/>
                <a:ea typeface="Cambria Math"/>
                <a:cs typeface="Cambria Math"/>
                <a:sym typeface="Cambria Math"/>
              </a:rPr>
              <a:t>+𝑝=1</a:t>
            </a:r>
            <a:r>
              <a:rPr i="1" lang="en-US" sz="1200">
                <a:latin typeface="Arial"/>
                <a:ea typeface="Arial"/>
                <a:cs typeface="Arial"/>
                <a:sym typeface="Arial"/>
              </a:rPr>
              <a:t>.</a:t>
            </a:r>
            <a:endParaRPr/>
          </a:p>
          <a:p>
            <a:pPr indent="0" lvl="0" marL="0" rtl="0" algn="l">
              <a:spcBef>
                <a:spcPts val="0"/>
              </a:spcBef>
              <a:spcAft>
                <a:spcPts val="0"/>
              </a:spcAft>
              <a:buNone/>
            </a:pPr>
            <a:r>
              <a:t/>
            </a:r>
            <a:endParaRPr/>
          </a:p>
        </p:txBody>
      </p:sp>
      <p:sp>
        <p:nvSpPr>
          <p:cNvPr id="885" name="Google Shape;885;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4" name="Google Shape;914;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a:t>
            </a:r>
            <a:endParaRPr/>
          </a:p>
          <a:p>
            <a:pPr indent="0" lvl="0" marL="0" rtl="0" algn="l">
              <a:spcBef>
                <a:spcPts val="0"/>
              </a:spcBef>
              <a:spcAft>
                <a:spcPts val="0"/>
              </a:spcAft>
              <a:buNone/>
            </a:pPr>
            <a:r>
              <a:rPr lang="en-US"/>
              <a:t>In the probability distribution function </a:t>
            </a:r>
            <a:r>
              <a:rPr i="0" lang="en-US" sz="1200">
                <a:solidFill>
                  <a:schemeClr val="dk1"/>
                </a:solidFill>
                <a:latin typeface="Cambria Math"/>
                <a:ea typeface="Cambria Math"/>
                <a:cs typeface="Cambria Math"/>
                <a:sym typeface="Cambria Math"/>
              </a:rPr>
              <a:t>𝑃(𝑥)=𝑝^𝑥 (1−𝑝)"</a:t>
            </a:r>
            <a:r>
              <a:rPr i="0" lang="en-US" sz="1200">
                <a:solidFill>
                  <a:schemeClr val="dk1"/>
                </a:solidFill>
                <a:latin typeface="Times New Roman"/>
                <a:ea typeface="Times New Roman"/>
                <a:cs typeface="Times New Roman"/>
                <a:sym typeface="Times New Roman"/>
              </a:rPr>
              <a:t> </a:t>
            </a:r>
            <a:r>
              <a:rPr i="0" lang="en-US" sz="1200">
                <a:solidFill>
                  <a:schemeClr val="dk1"/>
                </a:solidFill>
                <a:latin typeface="Cambria Math"/>
                <a:ea typeface="Cambria Math"/>
                <a:cs typeface="Cambria Math"/>
                <a:sym typeface="Cambria Math"/>
              </a:rPr>
              <a:t>" ^(1−𝑥)</a:t>
            </a:r>
            <a:r>
              <a:rPr lang="en-US"/>
              <a:t>, </a:t>
            </a:r>
            <a:r>
              <a:rPr i="0" lang="en-US">
                <a:latin typeface="Cambria Math"/>
                <a:ea typeface="Cambria Math"/>
                <a:cs typeface="Cambria Math"/>
                <a:sym typeface="Cambria Math"/>
              </a:rPr>
              <a:t>𝑥</a:t>
            </a:r>
            <a:r>
              <a:rPr lang="en-US"/>
              <a:t> can be either 0 or 1. </a:t>
            </a:r>
            <a:endParaRPr/>
          </a:p>
          <a:p>
            <a:pPr indent="0" lvl="0" marL="0" rtl="0" algn="l">
              <a:spcBef>
                <a:spcPts val="0"/>
              </a:spcBef>
              <a:spcAft>
                <a:spcPts val="0"/>
              </a:spcAft>
              <a:buNone/>
            </a:pPr>
            <a:r>
              <a:rPr lang="en-US"/>
              <a:t>When </a:t>
            </a:r>
            <a:r>
              <a:rPr i="0" lang="en-US">
                <a:latin typeface="Cambria Math"/>
                <a:ea typeface="Cambria Math"/>
                <a:cs typeface="Cambria Math"/>
                <a:sym typeface="Cambria Math"/>
              </a:rPr>
              <a:t>𝑥=0</a:t>
            </a:r>
            <a:r>
              <a:rPr lang="en-US"/>
              <a:t>, you can see that </a:t>
            </a:r>
            <a:r>
              <a:rPr i="0" lang="en-US" sz="1200">
                <a:solidFill>
                  <a:schemeClr val="dk1"/>
                </a:solidFill>
                <a:latin typeface="Cambria Math"/>
                <a:ea typeface="Cambria Math"/>
                <a:cs typeface="Cambria Math"/>
                <a:sym typeface="Cambria Math"/>
              </a:rPr>
              <a:t>𝑃(</a:t>
            </a:r>
            <a:r>
              <a:rPr b="0" i="0" lang="en-US" sz="1200">
                <a:solidFill>
                  <a:schemeClr val="dk1"/>
                </a:solidFill>
                <a:latin typeface="Cambria Math"/>
                <a:ea typeface="Cambria Math"/>
                <a:cs typeface="Cambria Math"/>
                <a:sym typeface="Cambria Math"/>
              </a:rPr>
              <a:t>0)</a:t>
            </a:r>
            <a:r>
              <a:rPr i="0" lang="en-US" sz="1200">
                <a:solidFill>
                  <a:schemeClr val="dk1"/>
                </a:solidFill>
                <a:latin typeface="Cambria Math"/>
                <a:ea typeface="Cambria Math"/>
                <a:cs typeface="Cambria Math"/>
                <a:sym typeface="Cambria Math"/>
              </a:rPr>
              <a:t>=𝑝^</a:t>
            </a:r>
            <a:r>
              <a:rPr b="0" i="0" lang="en-US" sz="1200">
                <a:solidFill>
                  <a:schemeClr val="dk1"/>
                </a:solidFill>
                <a:latin typeface="Cambria Math"/>
                <a:ea typeface="Cambria Math"/>
                <a:cs typeface="Cambria Math"/>
                <a:sym typeface="Cambria Math"/>
              </a:rPr>
              <a:t>0 </a:t>
            </a:r>
            <a:r>
              <a:rPr i="0" lang="en-US" sz="1200">
                <a:solidFill>
                  <a:schemeClr val="dk1"/>
                </a:solidFill>
                <a:latin typeface="Cambria Math"/>
                <a:ea typeface="Cambria Math"/>
                <a:cs typeface="Cambria Math"/>
                <a:sym typeface="Cambria Math"/>
              </a:rPr>
              <a:t>(1−𝑝)"</a:t>
            </a:r>
            <a:r>
              <a:rPr i="0" lang="en-US" sz="1200">
                <a:solidFill>
                  <a:schemeClr val="dk1"/>
                </a:solidFill>
                <a:latin typeface="Times New Roman"/>
                <a:ea typeface="Times New Roman"/>
                <a:cs typeface="Times New Roman"/>
                <a:sym typeface="Times New Roman"/>
              </a:rPr>
              <a:t> </a:t>
            </a:r>
            <a:r>
              <a:rPr i="0" lang="en-US" sz="1200">
                <a:solidFill>
                  <a:schemeClr val="dk1"/>
                </a:solidFill>
                <a:latin typeface="Cambria Math"/>
                <a:ea typeface="Cambria Math"/>
                <a:cs typeface="Cambria Math"/>
                <a:sym typeface="Cambria Math"/>
              </a:rPr>
              <a:t>" ^(1−</a:t>
            </a:r>
            <a:r>
              <a:rPr b="0" i="0" lang="en-US" sz="1200">
                <a:solidFill>
                  <a:schemeClr val="dk1"/>
                </a:solidFill>
                <a:latin typeface="Cambria Math"/>
                <a:ea typeface="Cambria Math"/>
                <a:cs typeface="Cambria Math"/>
                <a:sym typeface="Cambria Math"/>
              </a:rPr>
              <a:t>0)=(1−𝑝)</a:t>
            </a:r>
            <a:r>
              <a:rPr lang="en-US"/>
              <a:t>.</a:t>
            </a:r>
            <a:endParaRPr/>
          </a:p>
          <a:p>
            <a:pPr indent="0" lvl="0" marL="0" marR="0" rtl="0" algn="l">
              <a:lnSpc>
                <a:spcPct val="100000"/>
              </a:lnSpc>
              <a:spcBef>
                <a:spcPts val="0"/>
              </a:spcBef>
              <a:spcAft>
                <a:spcPts val="0"/>
              </a:spcAft>
              <a:buClr>
                <a:schemeClr val="dk1"/>
              </a:buClr>
              <a:buSzPts val="1200"/>
              <a:buFont typeface="Malgun Gothic"/>
              <a:buNone/>
            </a:pPr>
            <a:r>
              <a:rPr lang="en-US"/>
              <a:t>When </a:t>
            </a:r>
            <a:r>
              <a:rPr i="0" lang="en-US">
                <a:latin typeface="Cambria Math"/>
                <a:ea typeface="Cambria Math"/>
                <a:cs typeface="Cambria Math"/>
                <a:sym typeface="Cambria Math"/>
              </a:rPr>
              <a:t>𝑥=1</a:t>
            </a:r>
            <a:r>
              <a:rPr lang="en-US"/>
              <a:t>, you can see that </a:t>
            </a:r>
            <a:r>
              <a:rPr i="0" lang="en-US" sz="1200">
                <a:solidFill>
                  <a:schemeClr val="dk1"/>
                </a:solidFill>
                <a:latin typeface="Cambria Math"/>
                <a:ea typeface="Cambria Math"/>
                <a:cs typeface="Cambria Math"/>
                <a:sym typeface="Cambria Math"/>
              </a:rPr>
              <a:t>𝑃(</a:t>
            </a:r>
            <a:r>
              <a:rPr b="0" i="0" lang="en-US" sz="1200">
                <a:solidFill>
                  <a:schemeClr val="dk1"/>
                </a:solidFill>
                <a:latin typeface="Cambria Math"/>
                <a:ea typeface="Cambria Math"/>
                <a:cs typeface="Cambria Math"/>
                <a:sym typeface="Cambria Math"/>
              </a:rPr>
              <a:t>1)</a:t>
            </a:r>
            <a:r>
              <a:rPr i="0" lang="en-US" sz="1200">
                <a:solidFill>
                  <a:schemeClr val="dk1"/>
                </a:solidFill>
                <a:latin typeface="Cambria Math"/>
                <a:ea typeface="Cambria Math"/>
                <a:cs typeface="Cambria Math"/>
                <a:sym typeface="Cambria Math"/>
              </a:rPr>
              <a:t>=𝑝^</a:t>
            </a:r>
            <a:r>
              <a:rPr b="0" i="0" lang="en-US" sz="1200">
                <a:solidFill>
                  <a:schemeClr val="dk1"/>
                </a:solidFill>
                <a:latin typeface="Cambria Math"/>
                <a:ea typeface="Cambria Math"/>
                <a:cs typeface="Cambria Math"/>
                <a:sym typeface="Cambria Math"/>
              </a:rPr>
              <a:t>1 </a:t>
            </a:r>
            <a:r>
              <a:rPr i="0" lang="en-US" sz="1200">
                <a:solidFill>
                  <a:schemeClr val="dk1"/>
                </a:solidFill>
                <a:latin typeface="Cambria Math"/>
                <a:ea typeface="Cambria Math"/>
                <a:cs typeface="Cambria Math"/>
                <a:sym typeface="Cambria Math"/>
              </a:rPr>
              <a:t>(1−𝑝)"</a:t>
            </a:r>
            <a:r>
              <a:rPr i="0" lang="en-US" sz="1200">
                <a:solidFill>
                  <a:schemeClr val="dk1"/>
                </a:solidFill>
                <a:latin typeface="Times New Roman"/>
                <a:ea typeface="Times New Roman"/>
                <a:cs typeface="Times New Roman"/>
                <a:sym typeface="Times New Roman"/>
              </a:rPr>
              <a:t> </a:t>
            </a:r>
            <a:r>
              <a:rPr i="0" lang="en-US" sz="1200">
                <a:solidFill>
                  <a:schemeClr val="dk1"/>
                </a:solidFill>
                <a:latin typeface="Cambria Math"/>
                <a:ea typeface="Cambria Math"/>
                <a:cs typeface="Cambria Math"/>
                <a:sym typeface="Cambria Math"/>
              </a:rPr>
              <a:t>" ^(1−</a:t>
            </a:r>
            <a:r>
              <a:rPr b="0" i="0" lang="en-US" sz="1200">
                <a:solidFill>
                  <a:schemeClr val="dk1"/>
                </a:solidFill>
                <a:latin typeface="Cambria Math"/>
                <a:ea typeface="Cambria Math"/>
                <a:cs typeface="Cambria Math"/>
                <a:sym typeface="Cambria Math"/>
              </a:rPr>
              <a:t>1)=𝑝</a:t>
            </a:r>
            <a:r>
              <a:rPr lang="en-US"/>
              <a:t>.</a:t>
            </a:r>
            <a:endParaRPr/>
          </a:p>
          <a:p>
            <a:pPr indent="0" lvl="0" marL="0" rtl="0" algn="l">
              <a:spcBef>
                <a:spcPts val="0"/>
              </a:spcBef>
              <a:spcAft>
                <a:spcPts val="0"/>
              </a:spcAft>
              <a:buNone/>
            </a:pPr>
            <a:r>
              <a:t/>
            </a:r>
            <a:endParaRPr/>
          </a:p>
        </p:txBody>
      </p:sp>
      <p:sp>
        <p:nvSpPr>
          <p:cNvPr id="915" name="Google Shape;915;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4" name="Google Shape;924;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Tung </a:t>
            </a:r>
            <a:r>
              <a:rPr b="1" lang="en-US"/>
              <a:t>một vài</a:t>
            </a:r>
            <a:r>
              <a:rPr lang="en-US"/>
              <a:t> đồng xu là ví dụ về biến ngẫu nhiên nhị thức. </a:t>
            </a:r>
            <a:endParaRPr/>
          </a:p>
          <a:p>
            <a:pPr indent="0" lvl="0" marL="0" rtl="0" algn="l">
              <a:spcBef>
                <a:spcPts val="0"/>
              </a:spcBef>
              <a:spcAft>
                <a:spcPts val="0"/>
              </a:spcAft>
              <a:buNone/>
            </a:pPr>
            <a:r>
              <a:t/>
            </a:r>
            <a:endParaRPr/>
          </a:p>
        </p:txBody>
      </p:sp>
      <p:sp>
        <p:nvSpPr>
          <p:cNvPr id="925" name="Google Shape;925;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3" name="Google Shape;943;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Chính thức hơn, một biến ngẫu nhiên nhị thức là tổng của </a:t>
            </a:r>
            <a:r>
              <a:rPr i="0" lang="en-US">
                <a:latin typeface="Cambria Math"/>
                <a:ea typeface="Cambria Math"/>
                <a:cs typeface="Cambria Math"/>
                <a:sym typeface="Cambria Math"/>
              </a:rPr>
              <a:t>𝑛</a:t>
            </a:r>
            <a:r>
              <a:rPr lang="en-US"/>
              <a:t> biến ngẫu nhiên Bernoulli độc lập.</a:t>
            </a:r>
            <a:endParaRPr/>
          </a:p>
          <a:p>
            <a:pPr indent="0" lvl="0" marL="0" rtl="0" algn="l">
              <a:spcBef>
                <a:spcPts val="0"/>
              </a:spcBef>
              <a:spcAft>
                <a:spcPts val="0"/>
              </a:spcAft>
              <a:buNone/>
            </a:pPr>
            <a:r>
              <a:rPr lang="en-US"/>
              <a:t>Số trung bình và phương sai bằng số trung bình và phương sai Bernoulli nhân với </a:t>
            </a:r>
            <a:r>
              <a:rPr i="0" lang="en-US">
                <a:latin typeface="Cambria Math"/>
                <a:ea typeface="Cambria Math"/>
                <a:cs typeface="Cambria Math"/>
                <a:sym typeface="Cambria Math"/>
              </a:rPr>
              <a:t>𝑛</a:t>
            </a:r>
            <a:r>
              <a:rPr lang="en-US"/>
              <a:t>. </a:t>
            </a:r>
            <a:endParaRPr/>
          </a:p>
        </p:txBody>
      </p:sp>
      <p:sp>
        <p:nvSpPr>
          <p:cNvPr id="944" name="Google Shape;944;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3" name="Google Shape;953;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a:t>
            </a:r>
            <a:endParaRPr/>
          </a:p>
          <a:p>
            <a:pPr indent="0" lvl="0" marL="0" rtl="0" algn="l">
              <a:spcBef>
                <a:spcPts val="0"/>
              </a:spcBef>
              <a:spcAft>
                <a:spcPts val="0"/>
              </a:spcAft>
              <a:buNone/>
            </a:pPr>
            <a:r>
              <a:rPr lang="en-US"/>
              <a:t>You have this shape for the Binomial probability distribution when </a:t>
            </a:r>
            <a:r>
              <a:rPr i="0" lang="en-US">
                <a:latin typeface="Cambria Math"/>
                <a:ea typeface="Cambria Math"/>
                <a:cs typeface="Cambria Math"/>
                <a:sym typeface="Cambria Math"/>
              </a:rPr>
              <a:t>𝑛 = 10 </a:t>
            </a:r>
            <a:r>
              <a:rPr lang="en-US"/>
              <a:t>and </a:t>
            </a:r>
            <a:r>
              <a:rPr i="0" lang="en-US">
                <a:latin typeface="Cambria Math"/>
                <a:ea typeface="Cambria Math"/>
                <a:cs typeface="Cambria Math"/>
                <a:sym typeface="Cambria Math"/>
              </a:rPr>
              <a:t>𝑝 =0.5</a:t>
            </a:r>
            <a:r>
              <a:rPr lang="en-US"/>
              <a:t>.</a:t>
            </a:r>
            <a:endParaRPr/>
          </a:p>
          <a:p>
            <a:pPr indent="0" lvl="0" marL="0" rtl="0" algn="l">
              <a:spcBef>
                <a:spcPts val="0"/>
              </a:spcBef>
              <a:spcAft>
                <a:spcPts val="0"/>
              </a:spcAft>
              <a:buNone/>
            </a:pPr>
            <a:r>
              <a:rPr lang="en-US"/>
              <a:t>Please note that the mean is </a:t>
            </a:r>
            <a:r>
              <a:rPr b="0" i="0" lang="en-US">
                <a:latin typeface="Cambria Math"/>
                <a:ea typeface="Cambria Math"/>
                <a:cs typeface="Cambria Math"/>
                <a:sym typeface="Cambria Math"/>
              </a:rPr>
              <a:t>𝑛×𝑝=5</a:t>
            </a:r>
            <a:r>
              <a:rPr lang="en-US"/>
              <a:t> </a:t>
            </a:r>
            <a:r>
              <a:rPr b="1" lang="en-US"/>
              <a:t>coincident</a:t>
            </a:r>
            <a:r>
              <a:rPr lang="en-US"/>
              <a:t> with the peak (the mode).</a:t>
            </a:r>
            <a:endParaRPr/>
          </a:p>
        </p:txBody>
      </p:sp>
      <p:sp>
        <p:nvSpPr>
          <p:cNvPr id="954" name="Google Shape;954;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1" name="Google Shape;1001;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rtl="0" algn="l">
              <a:spcBef>
                <a:spcPts val="0"/>
              </a:spcBef>
              <a:spcAft>
                <a:spcPts val="0"/>
              </a:spcAft>
              <a:buNone/>
            </a:pPr>
            <a:r>
              <a:rPr lang="en-US"/>
              <a:t>You have this shape for the Binomial probability distribution when </a:t>
            </a:r>
            <a:r>
              <a:rPr i="0" lang="en-US">
                <a:latin typeface="Cambria Math"/>
                <a:ea typeface="Cambria Math"/>
                <a:cs typeface="Cambria Math"/>
                <a:sym typeface="Cambria Math"/>
              </a:rPr>
              <a:t>𝑛 = 10 </a:t>
            </a:r>
            <a:r>
              <a:rPr lang="en-US"/>
              <a:t>and </a:t>
            </a:r>
            <a:r>
              <a:rPr i="0" lang="en-US">
                <a:latin typeface="Cambria Math"/>
                <a:ea typeface="Cambria Math"/>
                <a:cs typeface="Cambria Math"/>
                <a:sym typeface="Cambria Math"/>
              </a:rPr>
              <a:t>𝑝 =0.3</a:t>
            </a:r>
            <a:r>
              <a:rPr lang="en-US"/>
              <a:t>.</a:t>
            </a:r>
            <a:endParaRPr/>
          </a:p>
          <a:p>
            <a:pPr indent="0" lvl="0" marL="0" rtl="0" algn="l">
              <a:spcBef>
                <a:spcPts val="0"/>
              </a:spcBef>
              <a:spcAft>
                <a:spcPts val="0"/>
              </a:spcAft>
              <a:buNone/>
            </a:pPr>
            <a:r>
              <a:rPr lang="en-US"/>
              <a:t>Please note that the mean is </a:t>
            </a:r>
            <a:r>
              <a:rPr b="0" i="0" lang="en-US">
                <a:latin typeface="Cambria Math"/>
                <a:ea typeface="Cambria Math"/>
                <a:cs typeface="Cambria Math"/>
                <a:sym typeface="Cambria Math"/>
              </a:rPr>
              <a:t>𝑛×𝑝=3</a:t>
            </a:r>
            <a:r>
              <a:rPr lang="en-US"/>
              <a:t> </a:t>
            </a:r>
            <a:r>
              <a:rPr b="1" lang="en-US"/>
              <a:t>coincident</a:t>
            </a:r>
            <a:r>
              <a:rPr lang="en-US"/>
              <a:t> with the peak (the mode).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002" name="Google Shape;1002;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9" name="Google Shape;1049;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a:t>
            </a:r>
            <a:endParaRPr/>
          </a:p>
          <a:p>
            <a:pPr indent="0" lvl="0" marL="0" rtl="0" algn="l">
              <a:spcBef>
                <a:spcPts val="0"/>
              </a:spcBef>
              <a:spcAft>
                <a:spcPts val="0"/>
              </a:spcAft>
              <a:buNone/>
            </a:pPr>
            <a:r>
              <a:rPr lang="en-US"/>
              <a:t>You have this shape for the Binomial probability distribution when </a:t>
            </a:r>
            <a:r>
              <a:rPr i="0" lang="en-US">
                <a:latin typeface="Cambria Math"/>
                <a:ea typeface="Cambria Math"/>
                <a:cs typeface="Cambria Math"/>
                <a:sym typeface="Cambria Math"/>
              </a:rPr>
              <a:t>𝑛 = 10 </a:t>
            </a:r>
            <a:r>
              <a:rPr lang="en-US"/>
              <a:t>and </a:t>
            </a:r>
            <a:r>
              <a:rPr i="0" lang="en-US">
                <a:latin typeface="Cambria Math"/>
                <a:ea typeface="Cambria Math"/>
                <a:cs typeface="Cambria Math"/>
                <a:sym typeface="Cambria Math"/>
              </a:rPr>
              <a:t>𝑝 =0.7</a:t>
            </a:r>
            <a:r>
              <a:rPr lang="en-US"/>
              <a:t>.</a:t>
            </a:r>
            <a:endParaRPr/>
          </a:p>
          <a:p>
            <a:pPr indent="0" lvl="0" marL="0" rtl="0" algn="l">
              <a:spcBef>
                <a:spcPts val="0"/>
              </a:spcBef>
              <a:spcAft>
                <a:spcPts val="0"/>
              </a:spcAft>
              <a:buNone/>
            </a:pPr>
            <a:r>
              <a:rPr lang="en-US"/>
              <a:t>Please note that the mean is </a:t>
            </a:r>
            <a:r>
              <a:rPr b="0" i="0" lang="en-US">
                <a:latin typeface="Cambria Math"/>
                <a:ea typeface="Cambria Math"/>
                <a:cs typeface="Cambria Math"/>
                <a:sym typeface="Cambria Math"/>
              </a:rPr>
              <a:t>𝑛×𝑝=7</a:t>
            </a:r>
            <a:r>
              <a:rPr lang="en-US"/>
              <a:t> </a:t>
            </a:r>
            <a:r>
              <a:rPr b="1" lang="en-US"/>
              <a:t>coincident</a:t>
            </a:r>
            <a:r>
              <a:rPr lang="en-US"/>
              <a:t> with the peak (the mode).  </a:t>
            </a:r>
            <a:endParaRPr/>
          </a:p>
          <a:p>
            <a:pPr indent="0" lvl="0" marL="0" rtl="0" algn="l">
              <a:spcBef>
                <a:spcPts val="0"/>
              </a:spcBef>
              <a:spcAft>
                <a:spcPts val="0"/>
              </a:spcAft>
              <a:buNone/>
            </a:pPr>
            <a:r>
              <a:t/>
            </a:r>
            <a:endParaRPr/>
          </a:p>
        </p:txBody>
      </p:sp>
      <p:sp>
        <p:nvSpPr>
          <p:cNvPr id="1050" name="Google Shape;1050;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7" name="Google Shape;1097;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Bạn có thể lập mô hình với biến ngẫu nhiên nhị thức khi kết quả là tổng của các kết quả nhị phân. </a:t>
            </a:r>
            <a:endParaRPr/>
          </a:p>
        </p:txBody>
      </p:sp>
      <p:sp>
        <p:nvSpPr>
          <p:cNvPr id="1098" name="Google Shape;1098;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bạn có thể định nghĩa một không gian mẫu là một khái niệm quan trọng.</a:t>
            </a:r>
            <a:endParaRPr/>
          </a:p>
          <a:p>
            <a:pPr indent="0" lvl="0" marL="0" marR="0" rtl="0" algn="l">
              <a:lnSpc>
                <a:spcPct val="100000"/>
              </a:lnSpc>
              <a:spcBef>
                <a:spcPts val="0"/>
              </a:spcBef>
              <a:spcAft>
                <a:spcPts val="0"/>
              </a:spcAft>
              <a:buClr>
                <a:schemeClr val="dk1"/>
              </a:buClr>
              <a:buSzPts val="1200"/>
              <a:buFont typeface="Malgun Gothic"/>
              <a:buNone/>
            </a:pPr>
            <a:r>
              <a:rPr lang="en-US"/>
              <a:t>Các ví dụ hiển thị ở đây tương ứng với các không gian mẫu hữu hạn.</a:t>
            </a:r>
            <a:endParaRPr/>
          </a:p>
          <a:p>
            <a:pPr indent="0" lvl="0" marL="0" marR="0" rtl="0" algn="l">
              <a:lnSpc>
                <a:spcPct val="100000"/>
              </a:lnSpc>
              <a:spcBef>
                <a:spcPts val="0"/>
              </a:spcBef>
              <a:spcAft>
                <a:spcPts val="0"/>
              </a:spcAft>
              <a:buClr>
                <a:schemeClr val="dk1"/>
              </a:buClr>
              <a:buSzPts val="1200"/>
              <a:buFont typeface="Malgun Gothic"/>
              <a:buNone/>
            </a:pPr>
            <a:r>
              <a:rPr lang="en-US"/>
              <a:t>Tuy nhiên, cũng có thể có những không gian mẫu vô hạn như bạn sẽ thấy.</a:t>
            </a:r>
            <a:endParaRPr/>
          </a:p>
        </p:txBody>
      </p:sp>
      <p:sp>
        <p:nvSpPr>
          <p:cNvPr id="151" name="Google Shape;15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0" name="Google Shape;1110;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Bạn có thể lập mô hình với biến ngẫu nhiên nhị thức khi kết quả là tổng của các kết quả nhị phân. </a:t>
            </a:r>
            <a:endParaRPr/>
          </a:p>
          <a:p>
            <a:pPr indent="0" lvl="0" marL="0" rtl="0" algn="l">
              <a:spcBef>
                <a:spcPts val="0"/>
              </a:spcBef>
              <a:spcAft>
                <a:spcPts val="0"/>
              </a:spcAft>
              <a:buNone/>
            </a:pPr>
            <a:r>
              <a:t/>
            </a:r>
            <a:endParaRPr/>
          </a:p>
        </p:txBody>
      </p:sp>
      <p:sp>
        <p:nvSpPr>
          <p:cNvPr id="1111" name="Google Shape;1111;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3" name="Google Shape;1123;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a:t>
            </a:r>
            <a:endParaRPr/>
          </a:p>
          <a:p>
            <a:pPr indent="0" lvl="0" marL="0" rtl="0" algn="l">
              <a:spcBef>
                <a:spcPts val="0"/>
              </a:spcBef>
              <a:spcAft>
                <a:spcPts val="0"/>
              </a:spcAft>
              <a:buNone/>
            </a:pPr>
            <a:r>
              <a:rPr lang="en-US"/>
              <a:t>Not only can you calculate the probabilities for a given </a:t>
            </a:r>
            <a:r>
              <a:rPr i="0" lang="en-US">
                <a:latin typeface="Cambria Math"/>
                <a:ea typeface="Cambria Math"/>
                <a:cs typeface="Cambria Math"/>
                <a:sym typeface="Cambria Math"/>
              </a:rPr>
              <a:t>𝑥</a:t>
            </a:r>
            <a:r>
              <a:rPr lang="en-US"/>
              <a:t>, you can also calculate the probability of intervals: in this case </a:t>
            </a:r>
            <a:r>
              <a:rPr i="0" lang="en-US" sz="1200">
                <a:latin typeface="Cambria Math"/>
                <a:ea typeface="Cambria Math"/>
                <a:cs typeface="Cambria Math"/>
                <a:sym typeface="Cambria Math"/>
              </a:rPr>
              <a:t>𝑃(𝑋≤</a:t>
            </a:r>
            <a:r>
              <a:rPr b="0" i="0" lang="en-US" sz="1200">
                <a:latin typeface="Cambria Math"/>
                <a:ea typeface="Cambria Math"/>
                <a:cs typeface="Cambria Math"/>
                <a:sym typeface="Cambria Math"/>
              </a:rPr>
              <a:t>2)</a:t>
            </a:r>
            <a:r>
              <a:rPr lang="en-US"/>
              <a:t>.</a:t>
            </a:r>
            <a:endParaRPr/>
          </a:p>
        </p:txBody>
      </p:sp>
      <p:sp>
        <p:nvSpPr>
          <p:cNvPr id="1124" name="Google Shape;1124;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6" name="Google Shape;1136;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Biến ngẫu nhiên Poisson là ví dụ khác của biến ngẫu nhiên rời rạc. </a:t>
            </a:r>
            <a:endParaRPr/>
          </a:p>
        </p:txBody>
      </p:sp>
      <p:sp>
        <p:nvSpPr>
          <p:cNvPr id="1137" name="Google Shape;1137;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6" name="Google Shape;1156;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a:t>
            </a:r>
            <a:endParaRPr/>
          </a:p>
          <a:p>
            <a:pPr indent="0" lvl="0" marL="0" rtl="0" algn="l">
              <a:spcBef>
                <a:spcPts val="0"/>
              </a:spcBef>
              <a:spcAft>
                <a:spcPts val="0"/>
              </a:spcAft>
              <a:buNone/>
            </a:pPr>
            <a:r>
              <a:rPr lang="en-US"/>
              <a:t>Between the Binomial and the Poisson, there are similarities and differences.</a:t>
            </a:r>
            <a:endParaRPr/>
          </a:p>
          <a:p>
            <a:pPr indent="0" lvl="0" marL="0" rtl="0" algn="l">
              <a:spcBef>
                <a:spcPts val="0"/>
              </a:spcBef>
              <a:spcAft>
                <a:spcPts val="0"/>
              </a:spcAft>
              <a:buNone/>
            </a:pPr>
            <a:r>
              <a:rPr lang="en-US"/>
              <a:t>a) Similarities: </a:t>
            </a:r>
            <a:endParaRPr/>
          </a:p>
          <a:p>
            <a:pPr indent="0" lvl="0" marL="0" rtl="0" algn="l">
              <a:spcBef>
                <a:spcPts val="0"/>
              </a:spcBef>
              <a:spcAft>
                <a:spcPts val="0"/>
              </a:spcAft>
              <a:buNone/>
            </a:pPr>
            <a:r>
              <a:rPr lang="en-US"/>
              <a:t>    +Both model the frequencies or counts.</a:t>
            </a:r>
            <a:endParaRPr/>
          </a:p>
          <a:p>
            <a:pPr indent="0" lvl="0" marL="0" rtl="0" algn="l">
              <a:spcBef>
                <a:spcPts val="0"/>
              </a:spcBef>
              <a:spcAft>
                <a:spcPts val="0"/>
              </a:spcAft>
              <a:buNone/>
            </a:pPr>
            <a:r>
              <a:rPr lang="en-US"/>
              <a:t>    +Both gives the probabilities for a given frequency </a:t>
            </a:r>
            <a:r>
              <a:rPr i="0" lang="en-US">
                <a:latin typeface="Cambria Math"/>
                <a:ea typeface="Cambria Math"/>
                <a:cs typeface="Cambria Math"/>
                <a:sym typeface="Cambria Math"/>
              </a:rPr>
              <a:t>𝑥</a:t>
            </a:r>
            <a:r>
              <a:rPr lang="en-US"/>
              <a:t>.</a:t>
            </a:r>
            <a:endParaRPr/>
          </a:p>
          <a:p>
            <a:pPr indent="0" lvl="0" marL="0" rtl="0" algn="l">
              <a:spcBef>
                <a:spcPts val="0"/>
              </a:spcBef>
              <a:spcAft>
                <a:spcPts val="0"/>
              </a:spcAft>
              <a:buNone/>
            </a:pPr>
            <a:r>
              <a:rPr lang="en-US"/>
              <a:t>b) Differences:</a:t>
            </a:r>
            <a:endParaRPr/>
          </a:p>
          <a:p>
            <a:pPr indent="0" lvl="0" marL="0" rtl="0" algn="l">
              <a:spcBef>
                <a:spcPts val="0"/>
              </a:spcBef>
              <a:spcAft>
                <a:spcPts val="0"/>
              </a:spcAft>
              <a:buNone/>
            </a:pPr>
            <a:r>
              <a:rPr lang="en-US"/>
              <a:t>    +For the Binomial, there is an upper bound to the frequency:  </a:t>
            </a:r>
            <a:r>
              <a:rPr i="0" lang="en-US" sz="1200">
                <a:latin typeface="Cambria Math"/>
                <a:ea typeface="Cambria Math"/>
                <a:cs typeface="Cambria Math"/>
                <a:sym typeface="Cambria Math"/>
              </a:rPr>
              <a:t>0≤</a:t>
            </a:r>
            <a:r>
              <a:rPr i="0" lang="en-US" sz="1200">
                <a:solidFill>
                  <a:srgbClr val="FF0000"/>
                </a:solidFill>
                <a:latin typeface="Cambria Math"/>
                <a:ea typeface="Cambria Math"/>
                <a:cs typeface="Cambria Math"/>
                <a:sym typeface="Cambria Math"/>
              </a:rPr>
              <a:t>𝑥</a:t>
            </a:r>
            <a:r>
              <a:rPr i="0" lang="en-US" sz="1200">
                <a:latin typeface="Cambria Math"/>
                <a:ea typeface="Cambria Math"/>
                <a:cs typeface="Cambria Math"/>
                <a:sym typeface="Cambria Math"/>
              </a:rPr>
              <a:t>≤</a:t>
            </a:r>
            <a:r>
              <a:rPr i="0" lang="en-US" sz="1200">
                <a:solidFill>
                  <a:srgbClr val="0070C0"/>
                </a:solidFill>
                <a:latin typeface="Cambria Math"/>
                <a:ea typeface="Cambria Math"/>
                <a:cs typeface="Cambria Math"/>
                <a:sym typeface="Cambria Math"/>
              </a:rPr>
              <a:t>𝑛</a:t>
            </a:r>
            <a:r>
              <a:rPr lang="en-US" sz="1200">
                <a:latin typeface="Malgun Gothic"/>
                <a:ea typeface="Malgun Gothic"/>
                <a:cs typeface="Malgun Gothic"/>
                <a:sym typeface="Malgun Gothic"/>
              </a:rPr>
              <a:t> </a:t>
            </a:r>
            <a:endParaRPr/>
          </a:p>
          <a:p>
            <a:pPr indent="0" lvl="0" marL="0" rtl="0" algn="l">
              <a:spcBef>
                <a:spcPts val="0"/>
              </a:spcBef>
              <a:spcAft>
                <a:spcPts val="0"/>
              </a:spcAft>
              <a:buNone/>
            </a:pPr>
            <a:r>
              <a:rPr lang="en-US"/>
              <a:t>    +For the Poisson, there is no upper bound to the frequency:  </a:t>
            </a:r>
            <a:r>
              <a:rPr i="0" lang="en-US" sz="1200">
                <a:latin typeface="Cambria Math"/>
                <a:ea typeface="Cambria Math"/>
                <a:cs typeface="Cambria Math"/>
                <a:sym typeface="Cambria Math"/>
              </a:rPr>
              <a:t>0≤</a:t>
            </a:r>
            <a:r>
              <a:rPr i="0" lang="en-US" sz="1200">
                <a:solidFill>
                  <a:srgbClr val="FF0000"/>
                </a:solidFill>
                <a:latin typeface="Cambria Math"/>
                <a:ea typeface="Cambria Math"/>
                <a:cs typeface="Cambria Math"/>
                <a:sym typeface="Cambria Math"/>
              </a:rPr>
              <a:t>𝑥</a:t>
            </a:r>
            <a:r>
              <a:rPr lang="en-US" sz="1200">
                <a:latin typeface="Malgun Gothic"/>
                <a:ea typeface="Malgun Gothic"/>
                <a:cs typeface="Malgun Gothic"/>
                <a:sym typeface="Malgun Gothic"/>
              </a:rPr>
              <a:t>    </a:t>
            </a:r>
            <a:endParaRPr/>
          </a:p>
          <a:p>
            <a:pPr indent="0" lvl="0" marL="0" rtl="0" algn="l">
              <a:spcBef>
                <a:spcPts val="0"/>
              </a:spcBef>
              <a:spcAft>
                <a:spcPts val="0"/>
              </a:spcAft>
              <a:buNone/>
            </a:pPr>
            <a:r>
              <a:rPr lang="en-US" sz="1200">
                <a:latin typeface="Malgun Gothic"/>
                <a:ea typeface="Malgun Gothic"/>
                <a:cs typeface="Malgun Gothic"/>
                <a:sym typeface="Malgun Gothic"/>
              </a:rPr>
              <a:t>When </a:t>
            </a:r>
            <a:r>
              <a:rPr i="0" lang="en-US" sz="1200">
                <a:latin typeface="Cambria Math"/>
                <a:ea typeface="Cambria Math"/>
                <a:cs typeface="Cambria Math"/>
                <a:sym typeface="Cambria Math"/>
              </a:rPr>
              <a:t>𝑛</a:t>
            </a:r>
            <a:r>
              <a:rPr lang="en-US" sz="1200">
                <a:latin typeface="Malgun Gothic"/>
                <a:ea typeface="Malgun Gothic"/>
                <a:cs typeface="Malgun Gothic"/>
                <a:sym typeface="Malgun Gothic"/>
              </a:rPr>
              <a:t> becomes big while keeping </a:t>
            </a:r>
            <a:r>
              <a:rPr i="0" lang="en-US" sz="1200">
                <a:solidFill>
                  <a:srgbClr val="0070C0"/>
                </a:solidFill>
                <a:latin typeface="Cambria Math"/>
                <a:ea typeface="Cambria Math"/>
                <a:cs typeface="Cambria Math"/>
                <a:sym typeface="Cambria Math"/>
              </a:rPr>
              <a:t>𝑝</a:t>
            </a:r>
            <a:r>
              <a:rPr lang="en-US" sz="1200">
                <a:latin typeface="Malgun Gothic"/>
                <a:ea typeface="Malgun Gothic"/>
                <a:cs typeface="Malgun Gothic"/>
                <a:sym typeface="Malgun Gothic"/>
              </a:rPr>
              <a:t> small so that the upper bound becomes “irrelevant” then the Binomial “converges” to the Poisson.</a:t>
            </a:r>
            <a:endParaRPr/>
          </a:p>
          <a:p>
            <a:pPr indent="0" lvl="0" marL="0" rtl="0" algn="l">
              <a:spcBef>
                <a:spcPts val="0"/>
              </a:spcBef>
              <a:spcAft>
                <a:spcPts val="0"/>
              </a:spcAft>
              <a:buNone/>
            </a:pPr>
            <a:r>
              <a:t/>
            </a:r>
            <a:endParaRPr/>
          </a:p>
        </p:txBody>
      </p:sp>
      <p:sp>
        <p:nvSpPr>
          <p:cNvPr id="1157" name="Google Shape;1157;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6" name="Google Shape;1166;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a:t>
            </a:r>
            <a:endParaRPr/>
          </a:p>
          <a:p>
            <a:pPr indent="0" lvl="0" marL="0" rtl="0" algn="l">
              <a:spcBef>
                <a:spcPts val="0"/>
              </a:spcBef>
              <a:spcAft>
                <a:spcPts val="0"/>
              </a:spcAft>
              <a:buNone/>
            </a:pPr>
            <a:r>
              <a:rPr lang="en-US"/>
              <a:t>You have this shape for the Poisson probability distribution when </a:t>
            </a:r>
            <a:r>
              <a:rPr i="0" lang="en-US">
                <a:latin typeface="Cambria Math"/>
                <a:ea typeface="Cambria Math"/>
                <a:cs typeface="Cambria Math"/>
                <a:sym typeface="Cambria Math"/>
              </a:rPr>
              <a:t>λ=</a:t>
            </a:r>
            <a:r>
              <a:rPr b="0" i="0" lang="en-US">
                <a:latin typeface="Cambria Math"/>
                <a:ea typeface="Cambria Math"/>
                <a:cs typeface="Cambria Math"/>
                <a:sym typeface="Cambria Math"/>
              </a:rPr>
              <a:t>2</a:t>
            </a:r>
            <a:r>
              <a:rPr lang="en-US"/>
              <a:t>.</a:t>
            </a:r>
            <a:endParaRPr/>
          </a:p>
          <a:p>
            <a:pPr indent="0" lvl="0" marL="0" rtl="0" algn="l">
              <a:spcBef>
                <a:spcPts val="0"/>
              </a:spcBef>
              <a:spcAft>
                <a:spcPts val="0"/>
              </a:spcAft>
              <a:buNone/>
            </a:pPr>
            <a:r>
              <a:rPr lang="en-US"/>
              <a:t>Please note that the mean is given by </a:t>
            </a:r>
            <a:r>
              <a:rPr i="0" lang="en-US">
                <a:latin typeface="Cambria Math"/>
                <a:ea typeface="Cambria Math"/>
                <a:cs typeface="Cambria Math"/>
                <a:sym typeface="Cambria Math"/>
              </a:rPr>
              <a:t>λ</a:t>
            </a:r>
            <a:r>
              <a:rPr b="0" i="0" lang="en-US">
                <a:latin typeface="Cambria Math"/>
                <a:ea typeface="Cambria Math"/>
                <a:cs typeface="Cambria Math"/>
                <a:sym typeface="Cambria Math"/>
              </a:rPr>
              <a:t>=2</a:t>
            </a:r>
            <a:r>
              <a:rPr lang="en-US"/>
              <a:t> </a:t>
            </a:r>
            <a:r>
              <a:rPr b="1" lang="en-US"/>
              <a:t>close</a:t>
            </a:r>
            <a:r>
              <a:rPr lang="en-US"/>
              <a:t> to the peak (the mode). </a:t>
            </a:r>
            <a:endParaRPr/>
          </a:p>
          <a:p>
            <a:pPr indent="0" lvl="0" marL="0" rtl="0" algn="l">
              <a:spcBef>
                <a:spcPts val="0"/>
              </a:spcBef>
              <a:spcAft>
                <a:spcPts val="0"/>
              </a:spcAft>
              <a:buNone/>
            </a:pPr>
            <a:r>
              <a:t/>
            </a:r>
            <a:endParaRPr/>
          </a:p>
        </p:txBody>
      </p:sp>
      <p:sp>
        <p:nvSpPr>
          <p:cNvPr id="1167" name="Google Shape;1167;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4" name="Google Shape;1214;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a:t>
            </a:r>
            <a:endParaRPr/>
          </a:p>
          <a:p>
            <a:pPr indent="0" lvl="0" marL="0" rtl="0" algn="l">
              <a:spcBef>
                <a:spcPts val="0"/>
              </a:spcBef>
              <a:spcAft>
                <a:spcPts val="0"/>
              </a:spcAft>
              <a:buNone/>
            </a:pPr>
            <a:r>
              <a:rPr lang="en-US"/>
              <a:t>You have this shape for the Poisson probability distribution when </a:t>
            </a:r>
            <a:r>
              <a:rPr i="0" lang="en-US">
                <a:latin typeface="Cambria Math"/>
                <a:ea typeface="Cambria Math"/>
                <a:cs typeface="Cambria Math"/>
                <a:sym typeface="Cambria Math"/>
              </a:rPr>
              <a:t>λ=</a:t>
            </a:r>
            <a:r>
              <a:rPr b="0" i="0" lang="en-US">
                <a:latin typeface="Cambria Math"/>
                <a:ea typeface="Cambria Math"/>
                <a:cs typeface="Cambria Math"/>
                <a:sym typeface="Cambria Math"/>
              </a:rPr>
              <a:t>4</a:t>
            </a:r>
            <a:r>
              <a:rPr lang="en-US"/>
              <a:t>.</a:t>
            </a:r>
            <a:endParaRPr/>
          </a:p>
          <a:p>
            <a:pPr indent="0" lvl="0" marL="0" rtl="0" algn="l">
              <a:spcBef>
                <a:spcPts val="0"/>
              </a:spcBef>
              <a:spcAft>
                <a:spcPts val="0"/>
              </a:spcAft>
              <a:buNone/>
            </a:pPr>
            <a:r>
              <a:rPr lang="en-US"/>
              <a:t>Please note that the mean is given by </a:t>
            </a:r>
            <a:r>
              <a:rPr i="0" lang="en-US">
                <a:latin typeface="Cambria Math"/>
                <a:ea typeface="Cambria Math"/>
                <a:cs typeface="Cambria Math"/>
                <a:sym typeface="Cambria Math"/>
              </a:rPr>
              <a:t>λ</a:t>
            </a:r>
            <a:r>
              <a:rPr b="0" i="0" lang="en-US">
                <a:latin typeface="Cambria Math"/>
                <a:ea typeface="Cambria Math"/>
                <a:cs typeface="Cambria Math"/>
                <a:sym typeface="Cambria Math"/>
              </a:rPr>
              <a:t>=4</a:t>
            </a:r>
            <a:r>
              <a:rPr lang="en-US"/>
              <a:t> </a:t>
            </a:r>
            <a:r>
              <a:rPr b="1" lang="en-US"/>
              <a:t>close</a:t>
            </a:r>
            <a:r>
              <a:rPr lang="en-US"/>
              <a:t> to the peak (the mode).  </a:t>
            </a:r>
            <a:endParaRPr/>
          </a:p>
          <a:p>
            <a:pPr indent="0" lvl="0" marL="0" rtl="0" algn="l">
              <a:spcBef>
                <a:spcPts val="0"/>
              </a:spcBef>
              <a:spcAft>
                <a:spcPts val="0"/>
              </a:spcAft>
              <a:buNone/>
            </a:pPr>
            <a:r>
              <a:t/>
            </a:r>
            <a:endParaRPr/>
          </a:p>
        </p:txBody>
      </p:sp>
      <p:sp>
        <p:nvSpPr>
          <p:cNvPr id="1215" name="Google Shape;1215;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p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2" name="Google Shape;1262;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a:t>
            </a:r>
            <a:endParaRPr/>
          </a:p>
          <a:p>
            <a:pPr indent="0" lvl="0" marL="0" rtl="0" algn="l">
              <a:spcBef>
                <a:spcPts val="0"/>
              </a:spcBef>
              <a:spcAft>
                <a:spcPts val="0"/>
              </a:spcAft>
              <a:buNone/>
            </a:pPr>
            <a:r>
              <a:rPr lang="en-US"/>
              <a:t>You have this shape for the Poisson probability distribution when </a:t>
            </a:r>
            <a:r>
              <a:rPr i="0" lang="en-US">
                <a:latin typeface="Cambria Math"/>
                <a:ea typeface="Cambria Math"/>
                <a:cs typeface="Cambria Math"/>
                <a:sym typeface="Cambria Math"/>
              </a:rPr>
              <a:t>λ=</a:t>
            </a:r>
            <a:r>
              <a:rPr b="0" i="0" lang="en-US">
                <a:latin typeface="Cambria Math"/>
                <a:ea typeface="Cambria Math"/>
                <a:cs typeface="Cambria Math"/>
                <a:sym typeface="Cambria Math"/>
              </a:rPr>
              <a:t>6</a:t>
            </a:r>
            <a:r>
              <a:rPr lang="en-US"/>
              <a:t>.</a:t>
            </a:r>
            <a:endParaRPr/>
          </a:p>
          <a:p>
            <a:pPr indent="0" lvl="0" marL="0" rtl="0" algn="l">
              <a:spcBef>
                <a:spcPts val="0"/>
              </a:spcBef>
              <a:spcAft>
                <a:spcPts val="0"/>
              </a:spcAft>
              <a:buNone/>
            </a:pPr>
            <a:r>
              <a:rPr lang="en-US"/>
              <a:t>Please note that the mean is given by </a:t>
            </a:r>
            <a:r>
              <a:rPr i="0" lang="en-US">
                <a:latin typeface="Cambria Math"/>
                <a:ea typeface="Cambria Math"/>
                <a:cs typeface="Cambria Math"/>
                <a:sym typeface="Cambria Math"/>
              </a:rPr>
              <a:t>λ</a:t>
            </a:r>
            <a:r>
              <a:rPr b="0" i="0" lang="en-US">
                <a:latin typeface="Cambria Math"/>
                <a:ea typeface="Cambria Math"/>
                <a:cs typeface="Cambria Math"/>
                <a:sym typeface="Cambria Math"/>
              </a:rPr>
              <a:t>=6</a:t>
            </a:r>
            <a:r>
              <a:rPr lang="en-US"/>
              <a:t> </a:t>
            </a:r>
            <a:r>
              <a:rPr b="1" lang="en-US"/>
              <a:t>close</a:t>
            </a:r>
            <a:r>
              <a:rPr lang="en-US"/>
              <a:t> to the peak (the mode).  </a:t>
            </a:r>
            <a:endParaRPr/>
          </a:p>
          <a:p>
            <a:pPr indent="0" lvl="0" marL="0" rtl="0" algn="l">
              <a:spcBef>
                <a:spcPts val="0"/>
              </a:spcBef>
              <a:spcAft>
                <a:spcPts val="0"/>
              </a:spcAft>
              <a:buNone/>
            </a:pPr>
            <a:r>
              <a:t/>
            </a:r>
            <a:endParaRPr/>
          </a:p>
        </p:txBody>
      </p:sp>
      <p:sp>
        <p:nvSpPr>
          <p:cNvPr id="1263" name="Google Shape;1263;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0" name="Google Shape;1310;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Arial"/>
                <a:ea typeface="Arial"/>
                <a:cs typeface="Arial"/>
                <a:sym typeface="Arial"/>
              </a:rPr>
              <a:t>Biến ngẫu nhiên Poisson rất hữu ích để lập mô hình tần suất của các biến cố trong một khoảng thời gian cho trước. </a:t>
            </a:r>
            <a:endParaRPr/>
          </a:p>
        </p:txBody>
      </p:sp>
      <p:sp>
        <p:nvSpPr>
          <p:cNvPr id="1311" name="Google Shape;1311;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p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3" name="Google Shape;1323;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Lưu ý:</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Biến ngẫu nhiên Poisson rất hữu ích để lập mô hình tần suất của các biến cố trong một khoảng thời gian cho trước.</a:t>
            </a:r>
            <a:endParaRPr/>
          </a:p>
          <a:p>
            <a:pPr indent="0" lvl="0" marL="0" rtl="0" algn="l">
              <a:spcBef>
                <a:spcPts val="0"/>
              </a:spcBef>
              <a:spcAft>
                <a:spcPts val="0"/>
              </a:spcAft>
              <a:buNone/>
            </a:pPr>
            <a:r>
              <a:rPr lang="en-US"/>
              <a:t>Ở đây, thay vì tính trực tiếp xác suất của biến cố (rất khó tính), </a:t>
            </a:r>
            <a:endParaRPr/>
          </a:p>
          <a:p>
            <a:pPr indent="0" lvl="0" marL="0" rtl="0" algn="l">
              <a:spcBef>
                <a:spcPts val="0"/>
              </a:spcBef>
              <a:spcAft>
                <a:spcPts val="0"/>
              </a:spcAft>
              <a:buNone/>
            </a:pPr>
            <a:r>
              <a:rPr lang="en-US"/>
              <a:t>đầu tiên bạn sẽ tính xác suất của biến cố bù và lấy 1 trừ đi xác suất đó.</a:t>
            </a:r>
            <a:endParaRPr/>
          </a:p>
        </p:txBody>
      </p:sp>
      <p:sp>
        <p:nvSpPr>
          <p:cNvPr id="1324" name="Google Shape;1324;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5" name="Google Shape;1335;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Arial"/>
              <a:buNone/>
            </a:pPr>
            <a:r>
              <a:rPr b="1" lang="en-US" sz="1200">
                <a:latin typeface="Arial"/>
                <a:ea typeface="Arial"/>
                <a:cs typeface="Arial"/>
                <a:sym typeface="Arial"/>
              </a:rPr>
              <a:t>MỤC ĐÍCH CỦA PHẦN THỰC HÀNH NÀY</a:t>
            </a:r>
            <a:endParaRPr/>
          </a:p>
          <a:p>
            <a:pPr indent="0" lvl="0" marL="0" rtl="0" algn="l">
              <a:spcBef>
                <a:spcPts val="0"/>
              </a:spcBef>
              <a:spcAft>
                <a:spcPts val="0"/>
              </a:spcAft>
              <a:buNone/>
            </a:pPr>
            <a:r>
              <a:rPr lang="en-US" sz="1200">
                <a:solidFill>
                  <a:schemeClr val="dk1"/>
                </a:solidFill>
                <a:latin typeface="Arial"/>
                <a:ea typeface="Arial"/>
                <a:cs typeface="Arial"/>
                <a:sym typeface="Arial"/>
              </a:rPr>
              <a:t>Trong phần thực hành này, bạn sẽ sử dụng thử một vài chức năng của thư viện SciPy liên quan đến xác suất rời rạc. </a:t>
            </a:r>
            <a:endParaRPr/>
          </a:p>
          <a:p>
            <a:pPr indent="0" lvl="0" marL="0" rtl="0" algn="l">
              <a:spcBef>
                <a:spcPts val="0"/>
              </a:spcBef>
              <a:spcAft>
                <a:spcPts val="0"/>
              </a:spcAft>
              <a:buNone/>
            </a:pPr>
            <a:r>
              <a:rPr lang="en-US" sz="1200">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HƯỚNG DẪN THỰC HÀNH</a:t>
            </a:r>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Nhấp vào nút </a:t>
            </a:r>
            <a:r>
              <a:rPr b="1" lang="en-US" sz="1200">
                <a:solidFill>
                  <a:srgbClr val="000000"/>
                </a:solidFill>
                <a:latin typeface="Arial"/>
                <a:ea typeface="Arial"/>
                <a:cs typeface="Arial"/>
                <a:sym typeface="Arial"/>
              </a:rPr>
              <a:t>Window</a:t>
            </a:r>
            <a:r>
              <a:rPr lang="en-US" sz="1200">
                <a:solidFill>
                  <a:srgbClr val="000000"/>
                </a:solidFill>
                <a:latin typeface="Arial"/>
                <a:ea typeface="Arial"/>
                <a:cs typeface="Arial"/>
                <a:sym typeface="Arial"/>
              </a:rPr>
              <a:t>. </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Tìm kiếm “</a:t>
            </a:r>
            <a:r>
              <a:rPr b="1" lang="en-US" sz="1200">
                <a:solidFill>
                  <a:srgbClr val="000000"/>
                </a:solidFill>
                <a:latin typeface="Arial"/>
                <a:ea typeface="Arial"/>
                <a:cs typeface="Arial"/>
                <a:sym typeface="Arial"/>
              </a:rPr>
              <a:t>anaconda prompt</a:t>
            </a:r>
            <a:r>
              <a:rPr lang="en-US" sz="1200">
                <a:solidFill>
                  <a:srgbClr val="000000"/>
                </a:solidFill>
                <a:latin typeface="Arial"/>
                <a:ea typeface="Arial"/>
                <a:cs typeface="Arial"/>
                <a:sym typeface="Arial"/>
              </a:rPr>
              <a:t>” và chạy.</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Gõ lệnh "</a:t>
            </a:r>
            <a:r>
              <a:rPr b="1" lang="en-US" sz="1200">
                <a:solidFill>
                  <a:srgbClr val="000000"/>
                </a:solidFill>
                <a:latin typeface="Arial"/>
                <a:ea typeface="Arial"/>
                <a:cs typeface="Arial"/>
                <a:sym typeface="Arial"/>
              </a:rPr>
              <a:t>jupyter notebook</a:t>
            </a:r>
            <a:r>
              <a:rPr lang="en-US" sz="1200">
                <a:solidFill>
                  <a:srgbClr val="000000"/>
                </a:solidFill>
                <a:latin typeface="Arial"/>
                <a:ea typeface="Arial"/>
                <a:cs typeface="Arial"/>
                <a:sym typeface="Arial"/>
              </a:rPr>
              <a:t>" và ấn Enter. </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Trong Jupyter Notebook, tới thư mục chứa các tệp thực hành.</a:t>
            </a:r>
            <a:r>
              <a:rPr lang="en-US" sz="1000">
                <a:latin typeface="Arial"/>
                <a:ea typeface="Arial"/>
                <a:cs typeface="Arial"/>
                <a:sym typeface="Arial"/>
              </a:rPr>
              <a:t> </a:t>
            </a:r>
            <a:r>
              <a:rPr lang="en-US" sz="1200">
                <a:solidFill>
                  <a:srgbClr val="000000"/>
                </a:solidFill>
                <a:latin typeface="Arial"/>
                <a:ea typeface="Arial"/>
                <a:cs typeface="Arial"/>
                <a:sym typeface="Arial"/>
              </a:rPr>
              <a:t>(Nếu bạn chưa có tệp thực hành, hãy hỏi giáo viên hướng dẫn)</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Nhấp vào thư mục </a:t>
            </a:r>
            <a:r>
              <a:rPr b="1" lang="en-US" sz="1200">
                <a:solidFill>
                  <a:srgbClr val="000000"/>
                </a:solidFill>
                <a:latin typeface="Arial"/>
                <a:ea typeface="Arial"/>
                <a:cs typeface="Arial"/>
                <a:sym typeface="Arial"/>
              </a:rPr>
              <a:t>Coding Exercise</a:t>
            </a:r>
            <a:r>
              <a:rPr lang="en-US" sz="1200">
                <a:solidFill>
                  <a:srgbClr val="000000"/>
                </a:solidFill>
                <a:latin typeface="Arial"/>
                <a:ea typeface="Arial"/>
                <a:cs typeface="Arial"/>
                <a:sym typeface="Arial"/>
              </a:rPr>
              <a:t>.</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Nhấp vào tệp</a:t>
            </a:r>
            <a:r>
              <a:rPr b="1" lang="en-US" sz="1200">
                <a:solidFill>
                  <a:srgbClr val="000000"/>
                </a:solidFill>
                <a:latin typeface="Arial"/>
                <a:ea typeface="Arial"/>
                <a:cs typeface="Arial"/>
                <a:sym typeface="Arial"/>
              </a:rPr>
              <a:t> ex_0301.ipynb</a:t>
            </a:r>
            <a:r>
              <a:rPr lang="en-US" sz="1200">
                <a:solidFill>
                  <a:srgbClr val="000000"/>
                </a:solidFill>
                <a:latin typeface="Arial"/>
                <a:ea typeface="Arial"/>
                <a:cs typeface="Arial"/>
                <a:sym typeface="Arial"/>
              </a:rPr>
              <a:t>.</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Arial"/>
                <a:ea typeface="Arial"/>
                <a:cs typeface="Arial"/>
                <a:sym typeface="Arial"/>
              </a:rPr>
              <a:t>Xem lại các ví dụ về các chủ đề ở dưới đây:</a:t>
            </a:r>
            <a:br>
              <a:rPr i="0" lang="en-US" sz="1000">
                <a:solidFill>
                  <a:srgbClr val="FF0000"/>
                </a:solidFill>
                <a:latin typeface="Arial"/>
                <a:ea typeface="Arial"/>
                <a:cs typeface="Arial"/>
                <a:sym typeface="Arial"/>
              </a:rPr>
            </a:br>
            <a:br>
              <a:rPr i="0" lang="en-US" sz="1000">
                <a:solidFill>
                  <a:srgbClr val="FF0000"/>
                </a:solidFill>
                <a:latin typeface="Arial"/>
                <a:ea typeface="Arial"/>
                <a:cs typeface="Arial"/>
                <a:sym typeface="Arial"/>
              </a:rPr>
            </a:br>
            <a:r>
              <a:rPr i="1" lang="en-US" sz="1200">
                <a:solidFill>
                  <a:schemeClr val="dk1"/>
                </a:solidFill>
                <a:latin typeface="Arial"/>
                <a:ea typeface="Arial"/>
                <a:cs typeface="Arial"/>
                <a:sym typeface="Arial"/>
              </a:rPr>
              <a:t>A. Phân phối xác suất rời rạc</a:t>
            </a:r>
            <a:br>
              <a:rPr i="1" lang="en-US" sz="1000">
                <a:solidFill>
                  <a:schemeClr val="dk1"/>
                </a:solidFill>
                <a:latin typeface="Arial"/>
                <a:ea typeface="Arial"/>
                <a:cs typeface="Arial"/>
                <a:sym typeface="Arial"/>
              </a:rPr>
            </a:br>
            <a:r>
              <a:rPr i="1" lang="en-US" sz="1000">
                <a:solidFill>
                  <a:schemeClr val="dk1"/>
                </a:solidFill>
                <a:latin typeface="Arial"/>
                <a:ea typeface="Arial"/>
                <a:cs typeface="Arial"/>
                <a:sym typeface="Arial"/>
              </a:rPr>
              <a:t>	</a:t>
            </a:r>
            <a:r>
              <a:rPr i="1" lang="en-US" sz="1200">
                <a:solidFill>
                  <a:schemeClr val="dk1"/>
                </a:solidFill>
                <a:latin typeface="Arial"/>
                <a:ea typeface="Arial"/>
                <a:cs typeface="Arial"/>
                <a:sym typeface="Arial"/>
              </a:rPr>
              <a:t>i. Nhị thức</a:t>
            </a:r>
            <a:br>
              <a:rPr i="1" lang="en-US" sz="10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ii. Poisson</a:t>
            </a:r>
            <a:br>
              <a:rPr i="1" lang="en-US" sz="1200">
                <a:solidFill>
                  <a:schemeClr val="dk1"/>
                </a:solidFill>
                <a:latin typeface="Arial"/>
                <a:ea typeface="Arial"/>
                <a:cs typeface="Arial"/>
                <a:sym typeface="Arial"/>
              </a:rPr>
            </a:br>
            <a:endParaRPr i="1" sz="1200">
              <a:solidFill>
                <a:schemeClr val="dk1"/>
              </a:solidFill>
              <a:latin typeface="Arial"/>
              <a:ea typeface="Arial"/>
              <a:cs typeface="Arial"/>
              <a:sym typeface="Arial"/>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(Không bắt buộc) Sử dụng ô trống ở dưới để tùy ý thực hành riêng.</a:t>
            </a:r>
            <a:endParaRPr/>
          </a:p>
        </p:txBody>
      </p:sp>
      <p:sp>
        <p:nvSpPr>
          <p:cNvPr id="1336" name="Google Shape;1336;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Bạn có thể tiếp tục với ký hiệu tập hợp để xác định các sự kiện.</a:t>
            </a:r>
            <a:endParaRPr/>
          </a:p>
          <a:p>
            <a:pPr indent="0" lvl="0" marL="0" marR="0" rtl="0" algn="l">
              <a:lnSpc>
                <a:spcPct val="100000"/>
              </a:lnSpc>
              <a:spcBef>
                <a:spcPts val="0"/>
              </a:spcBef>
              <a:spcAft>
                <a:spcPts val="0"/>
              </a:spcAft>
              <a:buClr>
                <a:schemeClr val="dk1"/>
              </a:buClr>
              <a:buSzPts val="1200"/>
              <a:buFont typeface="Malgun Gothic"/>
              <a:buNone/>
            </a:pPr>
            <a:r>
              <a:rPr lang="en-US"/>
              <a:t>Biến cố là tập con của không gian mẫu.</a:t>
            </a:r>
            <a:endParaRPr/>
          </a:p>
          <a:p>
            <a:pPr indent="0" lvl="0" marL="0" marR="0" rtl="0" algn="l">
              <a:lnSpc>
                <a:spcPct val="100000"/>
              </a:lnSpc>
              <a:spcBef>
                <a:spcPts val="0"/>
              </a:spcBef>
              <a:spcAft>
                <a:spcPts val="0"/>
              </a:spcAft>
              <a:buClr>
                <a:schemeClr val="dk1"/>
              </a:buClr>
              <a:buSzPts val="1200"/>
              <a:buFont typeface="Malgun Gothic"/>
              <a:buNone/>
            </a:pPr>
            <a:r>
              <a:rPr lang="en-US"/>
              <a:t>Bạn có thể kết hợp các phần tử riêng lẻ của không gian mẫu để biểu diễn các sự kiện mới.</a:t>
            </a:r>
            <a:endParaRPr/>
          </a:p>
        </p:txBody>
      </p:sp>
      <p:sp>
        <p:nvSpPr>
          <p:cNvPr id="169" name="Google Shape;16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7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0" name="Google Shape;1350;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351" name="Google Shape;1351;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p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8" name="Google Shape;1358;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Lưu ý:</a:t>
            </a:r>
            <a:endParaRPr/>
          </a:p>
          <a:p>
            <a:pPr indent="0" lvl="0" marL="0" rtl="0" algn="l">
              <a:spcBef>
                <a:spcPts val="0"/>
              </a:spcBef>
              <a:spcAft>
                <a:spcPts val="0"/>
              </a:spcAft>
              <a:buNone/>
            </a:pPr>
            <a:r>
              <a:rPr lang="en-US"/>
              <a:t>Không như phân phối xác suất (rời rạc), mật độ xác suất (liên tục) </a:t>
            </a:r>
            <a:r>
              <a:rPr b="1" lang="en-US"/>
              <a:t>không </a:t>
            </a:r>
            <a:r>
              <a:rPr lang="en-US"/>
              <a:t>phải là xác suất. </a:t>
            </a:r>
            <a:endParaRPr/>
          </a:p>
          <a:p>
            <a:pPr indent="0" lvl="0" marL="0" rtl="0" algn="l">
              <a:spcBef>
                <a:spcPts val="0"/>
              </a:spcBef>
              <a:spcAft>
                <a:spcPts val="0"/>
              </a:spcAft>
              <a:buNone/>
            </a:pPr>
            <a:r>
              <a:rPr lang="en-US"/>
              <a:t>Bạn chỉ có thể nói về xác suất của các khoảng khi đang xử lý biến ngẫu nhiên liên tục.</a:t>
            </a:r>
            <a:endParaRPr/>
          </a:p>
          <a:p>
            <a:pPr indent="0" lvl="0" marL="0" rtl="0" algn="l">
              <a:spcBef>
                <a:spcPts val="0"/>
              </a:spcBef>
              <a:spcAft>
                <a:spcPts val="0"/>
              </a:spcAft>
              <a:buNone/>
            </a:pPr>
            <a:r>
              <a:rPr lang="en-US"/>
              <a:t>Khi giới hạn dưới của khoảng tiến dần đến </a:t>
            </a:r>
            <a:r>
              <a:rPr i="0" lang="en-US" sz="1200">
                <a:latin typeface="Cambria Math"/>
                <a:ea typeface="Cambria Math"/>
                <a:cs typeface="Cambria Math"/>
                <a:sym typeface="Cambria Math"/>
              </a:rPr>
              <a:t>−∞</a:t>
            </a:r>
            <a:r>
              <a:rPr lang="en-US"/>
              <a:t> thì bạn có xác suất tích lũy hoặc “hàm phân phối tích lũy (CFD)”.</a:t>
            </a:r>
            <a:endParaRPr/>
          </a:p>
          <a:p>
            <a:pPr indent="0" lvl="0" marL="0" rtl="0" algn="l">
              <a:spcBef>
                <a:spcPts val="0"/>
              </a:spcBef>
              <a:spcAft>
                <a:spcPts val="0"/>
              </a:spcAft>
              <a:buNone/>
            </a:pPr>
            <a:r>
              <a:rPr lang="en-US"/>
              <a:t>Với hàm CFD, bạn có thể dễ dàng tính được xác suất của khoảng: </a:t>
            </a:r>
            <a:r>
              <a:rPr i="0" lang="en-US" sz="1200">
                <a:latin typeface="Cambria Math"/>
                <a:ea typeface="Cambria Math"/>
                <a:cs typeface="Cambria Math"/>
                <a:sym typeface="Cambria Math"/>
              </a:rPr>
              <a:t>𝑃(𝑥_1</a:t>
            </a:r>
            <a:r>
              <a:rPr b="1" i="0" lang="en-US" sz="1200">
                <a:solidFill>
                  <a:srgbClr val="0070C0"/>
                </a:solidFill>
                <a:latin typeface="Cambria Math"/>
                <a:ea typeface="Cambria Math"/>
                <a:cs typeface="Cambria Math"/>
                <a:sym typeface="Cambria Math"/>
              </a:rPr>
              <a:t>≤</a:t>
            </a:r>
            <a:r>
              <a:rPr i="0" lang="en-US" sz="1200">
                <a:latin typeface="Cambria Math"/>
                <a:ea typeface="Cambria Math"/>
                <a:cs typeface="Cambria Math"/>
                <a:sym typeface="Cambria Math"/>
              </a:rPr>
              <a:t>𝑋</a:t>
            </a:r>
            <a:r>
              <a:rPr i="0" lang="en-US" sz="1200">
                <a:solidFill>
                  <a:srgbClr val="0070C0"/>
                </a:solidFill>
                <a:latin typeface="Cambria Math"/>
                <a:ea typeface="Cambria Math"/>
                <a:cs typeface="Cambria Math"/>
                <a:sym typeface="Cambria Math"/>
              </a:rPr>
              <a:t>≤</a:t>
            </a:r>
            <a:r>
              <a:rPr i="0" lang="en-US" sz="1200">
                <a:latin typeface="Cambria Math"/>
                <a:ea typeface="Cambria Math"/>
                <a:cs typeface="Cambria Math"/>
                <a:sym typeface="Cambria Math"/>
              </a:rPr>
              <a:t>𝑥_2 )</a:t>
            </a:r>
            <a:r>
              <a:rPr b="0" i="0" lang="en-US" sz="1200">
                <a:latin typeface="Cambria Math"/>
                <a:ea typeface="Cambria Math"/>
                <a:cs typeface="Cambria Math"/>
                <a:sym typeface="Cambria Math"/>
              </a:rPr>
              <a:t>=𝐶𝐷𝐹(</a:t>
            </a:r>
            <a:r>
              <a:rPr i="0" lang="en-US" sz="1200">
                <a:latin typeface="Cambria Math"/>
                <a:ea typeface="Cambria Math"/>
                <a:cs typeface="Cambria Math"/>
                <a:sym typeface="Cambria Math"/>
              </a:rPr>
              <a:t>𝑥_</a:t>
            </a:r>
            <a:r>
              <a:rPr b="0" i="0" lang="en-US" sz="1200">
                <a:latin typeface="Cambria Math"/>
                <a:ea typeface="Cambria Math"/>
                <a:cs typeface="Cambria Math"/>
                <a:sym typeface="Cambria Math"/>
              </a:rPr>
              <a:t>2 )−𝐶𝐷𝐹(</a:t>
            </a:r>
            <a:r>
              <a:rPr i="0" lang="en-US" sz="1200">
                <a:latin typeface="Cambria Math"/>
                <a:ea typeface="Cambria Math"/>
                <a:cs typeface="Cambria Math"/>
                <a:sym typeface="Cambria Math"/>
              </a:rPr>
              <a:t>𝑥_1</a:t>
            </a:r>
            <a:r>
              <a:rPr b="0" i="0" lang="en-US" sz="1200">
                <a:latin typeface="Cambria Math"/>
                <a:ea typeface="Cambria Math"/>
                <a:cs typeface="Cambria Math"/>
                <a:sym typeface="Cambria Math"/>
              </a:rPr>
              <a:t>)</a:t>
            </a:r>
            <a:endParaRPr/>
          </a:p>
          <a:p>
            <a:pPr indent="0" lvl="0" marL="0" rtl="0" algn="l">
              <a:spcBef>
                <a:spcPts val="0"/>
              </a:spcBef>
              <a:spcAft>
                <a:spcPts val="0"/>
              </a:spcAft>
              <a:buNone/>
            </a:pPr>
            <a:r>
              <a:t/>
            </a:r>
            <a:endParaRPr/>
          </a:p>
        </p:txBody>
      </p:sp>
      <p:sp>
        <p:nvSpPr>
          <p:cNvPr id="1359" name="Google Shape;1359;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9" name="Google Shape;1369;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Lưu ý:</a:t>
            </a:r>
            <a:endParaRPr/>
          </a:p>
          <a:p>
            <a:pPr indent="0" lvl="0" marL="0" rtl="0" algn="l">
              <a:spcBef>
                <a:spcPts val="0"/>
              </a:spcBef>
              <a:spcAft>
                <a:spcPts val="0"/>
              </a:spcAft>
              <a:buNone/>
            </a:pPr>
            <a:r>
              <a:rPr lang="en-US"/>
              <a:t>Các tính chất này tương tự như các tính chất của phân phối xác suất rời rạc.</a:t>
            </a:r>
            <a:endParaRPr/>
          </a:p>
          <a:p>
            <a:pPr indent="0" lvl="0" marL="0" marR="0" rtl="0" algn="l">
              <a:lnSpc>
                <a:spcPct val="100000"/>
              </a:lnSpc>
              <a:spcBef>
                <a:spcPts val="0"/>
              </a:spcBef>
              <a:spcAft>
                <a:spcPts val="0"/>
              </a:spcAft>
              <a:buClr>
                <a:schemeClr val="dk1"/>
              </a:buClr>
              <a:buSzPts val="1200"/>
              <a:buFont typeface="Malgun Gothic"/>
              <a:buNone/>
            </a:pPr>
            <a:r>
              <a:rPr lang="en-US"/>
              <a:t>Tuy nhiên có một điểm khác biệt lớn: </a:t>
            </a:r>
            <a:r>
              <a:rPr b="0" i="0" lang="en-US" sz="1200">
                <a:latin typeface="Cambria Math"/>
                <a:ea typeface="Cambria Math"/>
                <a:cs typeface="Cambria Math"/>
                <a:sym typeface="Cambria Math"/>
              </a:rPr>
              <a:t>𝑓</a:t>
            </a:r>
            <a:r>
              <a:rPr i="0" lang="en-US" sz="1200">
                <a:latin typeface="Cambria Math"/>
                <a:ea typeface="Cambria Math"/>
                <a:cs typeface="Cambria Math"/>
                <a:sym typeface="Cambria Math"/>
              </a:rPr>
              <a:t>(𝑥)</a:t>
            </a:r>
            <a:r>
              <a:rPr lang="en-US" sz="1200">
                <a:latin typeface="Arial"/>
                <a:ea typeface="Arial"/>
                <a:cs typeface="Arial"/>
                <a:sym typeface="Arial"/>
              </a:rPr>
              <a:t> không có giới hạn trên.</a:t>
            </a:r>
            <a:endParaRPr/>
          </a:p>
          <a:p>
            <a:pPr indent="0" lvl="0" marL="0" marR="0" rtl="0" algn="just">
              <a:lnSpc>
                <a:spcPct val="100000"/>
              </a:lnSpc>
              <a:spcBef>
                <a:spcPts val="0"/>
              </a:spcBef>
              <a:spcAft>
                <a:spcPts val="0"/>
              </a:spcAft>
              <a:buClr>
                <a:schemeClr val="dk1"/>
              </a:buClr>
              <a:buSzPts val="1200"/>
              <a:buFont typeface="Cambria Math"/>
              <a:buNone/>
            </a:pPr>
            <a:r>
              <a:rPr b="0" i="0" lang="en-US" sz="1200">
                <a:latin typeface="Cambria Math"/>
                <a:ea typeface="Cambria Math"/>
                <a:cs typeface="Cambria Math"/>
                <a:sym typeface="Cambria Math"/>
              </a:rPr>
              <a:t>𝑓</a:t>
            </a:r>
            <a:r>
              <a:rPr i="0" lang="en-US" sz="1200">
                <a:latin typeface="Cambria Math"/>
                <a:ea typeface="Cambria Math"/>
                <a:cs typeface="Cambria Math"/>
                <a:sym typeface="Cambria Math"/>
              </a:rPr>
              <a:t>(𝑥)</a:t>
            </a:r>
            <a:r>
              <a:rPr lang="en-US" sz="1200">
                <a:latin typeface="Arial"/>
                <a:ea typeface="Arial"/>
                <a:cs typeface="Arial"/>
                <a:sym typeface="Arial"/>
              </a:rPr>
              <a:t> có thể có “đỉnh” lớn hơn 1 miễn là tích phân vẫn bằng 1. </a:t>
            </a:r>
            <a:endParaRPr/>
          </a:p>
        </p:txBody>
      </p:sp>
      <p:sp>
        <p:nvSpPr>
          <p:cNvPr id="1370" name="Google Shape;1370;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7" name="Google Shape;1387;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88" name="Google Shape;1388;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p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7" name="Google Shape;1397;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Here, you can see the case when </a:t>
            </a:r>
            <a:r>
              <a:rPr i="0" lang="en-US" sz="1200">
                <a:latin typeface="Cambria Math"/>
                <a:ea typeface="Cambria Math"/>
                <a:cs typeface="Cambria Math"/>
                <a:sym typeface="Cambria Math"/>
              </a:rPr>
              <a:t>𝑎=−1</a:t>
            </a:r>
            <a:r>
              <a:rPr lang="en-US" sz="1200">
                <a:latin typeface="Times New Roman"/>
                <a:ea typeface="Times New Roman"/>
                <a:cs typeface="Times New Roman"/>
                <a:sym typeface="Times New Roman"/>
              </a:rPr>
              <a:t>, </a:t>
            </a:r>
            <a:r>
              <a:rPr i="0" lang="en-US" sz="1200">
                <a:latin typeface="Cambria Math"/>
                <a:ea typeface="Cambria Math"/>
                <a:cs typeface="Cambria Math"/>
                <a:sym typeface="Cambria Math"/>
              </a:rPr>
              <a:t>𝑏=+1</a:t>
            </a:r>
            <a:r>
              <a:rPr lang="en-US" sz="1200">
                <a:latin typeface="Times New Roman"/>
                <a:ea typeface="Times New Roman"/>
                <a:cs typeface="Times New Roman"/>
                <a:sym typeface="Times New Roman"/>
              </a:rPr>
              <a:t>.</a:t>
            </a:r>
            <a:endParaRPr/>
          </a:p>
          <a:p>
            <a:pPr indent="0" lvl="0" marL="0" rtl="0" algn="l">
              <a:spcBef>
                <a:spcPts val="0"/>
              </a:spcBef>
              <a:spcAft>
                <a:spcPts val="0"/>
              </a:spcAft>
              <a:buNone/>
            </a:pPr>
            <a:r>
              <a:rPr lang="en-US"/>
              <a:t>Also the CDF is shown. As </a:t>
            </a:r>
            <a:r>
              <a:rPr i="0" lang="en-US">
                <a:latin typeface="Cambria Math"/>
                <a:ea typeface="Cambria Math"/>
                <a:cs typeface="Cambria Math"/>
                <a:sym typeface="Cambria Math"/>
              </a:rPr>
              <a:t>𝑥</a:t>
            </a:r>
            <a:r>
              <a:rPr lang="en-US"/>
              <a:t> increases, the CDF converges to 1. </a:t>
            </a:r>
            <a:endParaRPr/>
          </a:p>
        </p:txBody>
      </p:sp>
      <p:sp>
        <p:nvSpPr>
          <p:cNvPr id="1398" name="Google Shape;1398;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p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8" name="Google Shape;1428;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Bạn có thể tính xác suất của một khoảng bằng mật độ xác suất đồng nhất. </a:t>
            </a:r>
            <a:endParaRPr/>
          </a:p>
          <a:p>
            <a:pPr indent="0" lvl="0" marL="0" rtl="0" algn="l">
              <a:spcBef>
                <a:spcPts val="0"/>
              </a:spcBef>
              <a:spcAft>
                <a:spcPts val="0"/>
              </a:spcAft>
              <a:buNone/>
            </a:pPr>
            <a:r>
              <a:t/>
            </a:r>
            <a:endParaRPr/>
          </a:p>
        </p:txBody>
      </p:sp>
      <p:sp>
        <p:nvSpPr>
          <p:cNvPr id="1429" name="Google Shape;1429;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1" name="Google Shape;1441;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Bạn có thể tính xác suất của một khoảng bằng mật độ xác suất đồng nhất. </a:t>
            </a:r>
            <a:endParaRPr/>
          </a:p>
          <a:p>
            <a:pPr indent="0" lvl="0" marL="0" rtl="0" algn="l">
              <a:spcBef>
                <a:spcPts val="0"/>
              </a:spcBef>
              <a:spcAft>
                <a:spcPts val="0"/>
              </a:spcAft>
              <a:buNone/>
            </a:pPr>
            <a:r>
              <a:t/>
            </a:r>
            <a:endParaRPr/>
          </a:p>
        </p:txBody>
      </p:sp>
      <p:sp>
        <p:nvSpPr>
          <p:cNvPr id="1442" name="Google Shape;1442;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4" name="Google Shape;1454;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a:t>
            </a:r>
            <a:endParaRPr/>
          </a:p>
          <a:p>
            <a:pPr indent="0" lvl="0" marL="0" rtl="0" algn="l">
              <a:spcBef>
                <a:spcPts val="0"/>
              </a:spcBef>
              <a:spcAft>
                <a:spcPts val="0"/>
              </a:spcAft>
              <a:buNone/>
            </a:pPr>
            <a:r>
              <a:rPr lang="en-US"/>
              <a:t>The Normal probability density is perhaps the most “recognized” one in statistics.  </a:t>
            </a:r>
            <a:endParaRPr/>
          </a:p>
          <a:p>
            <a:pPr indent="0" lvl="0" marL="0" marR="0" rtl="0" algn="l">
              <a:lnSpc>
                <a:spcPct val="100000"/>
              </a:lnSpc>
              <a:spcBef>
                <a:spcPts val="0"/>
              </a:spcBef>
              <a:spcAft>
                <a:spcPts val="0"/>
              </a:spcAft>
              <a:buClr>
                <a:schemeClr val="dk1"/>
              </a:buClr>
              <a:buSzPts val="1200"/>
              <a:buFont typeface="Malgun Gothic"/>
              <a:buNone/>
            </a:pPr>
            <a:r>
              <a:rPr lang="en-US"/>
              <a:t>It is defined in the interval </a:t>
            </a:r>
            <a:r>
              <a:rPr i="0" lang="en-US" sz="1200">
                <a:latin typeface="Cambria Math"/>
                <a:ea typeface="Cambria Math"/>
                <a:cs typeface="Cambria Math"/>
                <a:sym typeface="Cambria Math"/>
              </a:rPr>
              <a:t>(−∞,+∞)</a:t>
            </a:r>
            <a:r>
              <a:rPr lang="en-US" sz="1200">
                <a:solidFill>
                  <a:schemeClr val="dk1"/>
                </a:solidFill>
                <a:latin typeface="Times New Roman"/>
                <a:ea typeface="Times New Roman"/>
                <a:cs typeface="Times New Roman"/>
                <a:sym typeface="Times New Roman"/>
              </a:rPr>
              <a:t>.</a:t>
            </a:r>
            <a:endParaRPr/>
          </a:p>
        </p:txBody>
      </p:sp>
      <p:sp>
        <p:nvSpPr>
          <p:cNvPr id="1455" name="Google Shape;1455;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p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4" name="Google Shape;1464;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sz="1200"/>
              <a:t>For the Normal probability density, </a:t>
            </a:r>
            <a:r>
              <a:rPr i="0" lang="en-US" sz="1200">
                <a:latin typeface="Cambria Math"/>
                <a:ea typeface="Cambria Math"/>
                <a:cs typeface="Cambria Math"/>
                <a:sym typeface="Cambria Math"/>
              </a:rPr>
              <a:t>𝜇</a:t>
            </a:r>
            <a:r>
              <a:rPr lang="en-US" sz="1200">
                <a:latin typeface="Times New Roman"/>
                <a:ea typeface="Times New Roman"/>
                <a:cs typeface="Times New Roman"/>
                <a:sym typeface="Times New Roman"/>
              </a:rPr>
              <a:t> is the so-called “</a:t>
            </a:r>
            <a:r>
              <a:rPr lang="en-US" sz="1200">
                <a:solidFill>
                  <a:srgbClr val="0070C0"/>
                </a:solidFill>
                <a:latin typeface="Times New Roman"/>
                <a:ea typeface="Times New Roman"/>
                <a:cs typeface="Times New Roman"/>
                <a:sym typeface="Times New Roman"/>
              </a:rPr>
              <a:t>location</a:t>
            </a:r>
            <a:r>
              <a:rPr lang="en-US" sz="1200">
                <a:latin typeface="Times New Roman"/>
                <a:ea typeface="Times New Roman"/>
                <a:cs typeface="Times New Roman"/>
                <a:sym typeface="Times New Roman"/>
              </a:rPr>
              <a:t>” parameter.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With </a:t>
            </a:r>
            <a:r>
              <a:rPr i="0" lang="en-US" sz="1200">
                <a:latin typeface="Cambria Math"/>
                <a:ea typeface="Cambria Math"/>
                <a:cs typeface="Cambria Math"/>
                <a:sym typeface="Cambria Math"/>
              </a:rPr>
              <a:t>𝜇</a:t>
            </a:r>
            <a:r>
              <a:rPr lang="en-US" sz="1200">
                <a:latin typeface="Times New Roman"/>
                <a:ea typeface="Times New Roman"/>
                <a:cs typeface="Times New Roman"/>
                <a:sym typeface="Times New Roman"/>
              </a:rPr>
              <a:t>, you can control the position of the center (mean, median, peak, mode).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465" name="Google Shape;1465;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p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6" name="Google Shape;1496;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sz="1200"/>
              <a:t>For the Normal probability density, </a:t>
            </a:r>
            <a:r>
              <a:rPr i="0" lang="en-US" sz="1200">
                <a:latin typeface="Cambria Math"/>
                <a:ea typeface="Cambria Math"/>
                <a:cs typeface="Cambria Math"/>
                <a:sym typeface="Cambria Math"/>
              </a:rPr>
              <a:t>𝜎</a:t>
            </a:r>
            <a:r>
              <a:rPr lang="en-US" sz="1200">
                <a:latin typeface="Times New Roman"/>
                <a:ea typeface="Times New Roman"/>
                <a:cs typeface="Times New Roman"/>
                <a:sym typeface="Times New Roman"/>
              </a:rPr>
              <a:t> is the so-called “</a:t>
            </a:r>
            <a:r>
              <a:rPr lang="en-US" sz="1200">
                <a:solidFill>
                  <a:srgbClr val="0070C0"/>
                </a:solidFill>
                <a:latin typeface="Times New Roman"/>
                <a:ea typeface="Times New Roman"/>
                <a:cs typeface="Times New Roman"/>
                <a:sym typeface="Times New Roman"/>
              </a:rPr>
              <a:t>shape</a:t>
            </a:r>
            <a:r>
              <a:rPr lang="en-US" sz="1200">
                <a:latin typeface="Times New Roman"/>
                <a:ea typeface="Times New Roman"/>
                <a:cs typeface="Times New Roman"/>
                <a:sym typeface="Times New Roman"/>
              </a:rPr>
              <a:t>” parameter.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With </a:t>
            </a:r>
            <a:r>
              <a:rPr i="0" lang="en-US" sz="1200">
                <a:latin typeface="Cambria Math"/>
                <a:ea typeface="Cambria Math"/>
                <a:cs typeface="Cambria Math"/>
                <a:sym typeface="Cambria Math"/>
              </a:rPr>
              <a:t>𝜎</a:t>
            </a:r>
            <a:r>
              <a:rPr lang="en-US" sz="1200">
                <a:latin typeface="Times New Roman"/>
                <a:ea typeface="Times New Roman"/>
                <a:cs typeface="Times New Roman"/>
                <a:sym typeface="Times New Roman"/>
              </a:rPr>
              <a:t>, you can control how spread out the shape is (standard deviation). </a:t>
            </a:r>
            <a:endParaRPr/>
          </a:p>
        </p:txBody>
      </p:sp>
      <p:sp>
        <p:nvSpPr>
          <p:cNvPr id="1497" name="Google Shape;1497;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Ở đây, bạn có thể thấy các ví dụ khác về các biến cố từ phép thử ngẫu nhiên “gieo xúc xắc”. </a:t>
            </a:r>
            <a:endParaRPr/>
          </a:p>
          <a:p>
            <a:pPr indent="0" lvl="0" marL="0" marR="0" rtl="0" algn="l">
              <a:lnSpc>
                <a:spcPct val="100000"/>
              </a:lnSpc>
              <a:spcBef>
                <a:spcPts val="0"/>
              </a:spcBef>
              <a:spcAft>
                <a:spcPts val="0"/>
              </a:spcAft>
              <a:buClr>
                <a:schemeClr val="dk1"/>
              </a:buClr>
              <a:buSzPts val="1200"/>
              <a:buFont typeface="Malgun Gothic"/>
              <a:buNone/>
            </a:pPr>
            <a:r>
              <a:rPr lang="en-US"/>
              <a:t>Phép giao được sử dụng khi bạn kết hợp nhiều biến cố bằng </a:t>
            </a:r>
            <a:r>
              <a:rPr b="1" lang="en-US"/>
              <a:t>VÀ</a:t>
            </a:r>
            <a:r>
              <a:rPr lang="en-US"/>
              <a:t>.</a:t>
            </a:r>
            <a:endParaRPr/>
          </a:p>
          <a:p>
            <a:pPr indent="0" lvl="0" marL="0" marR="0" rtl="0" algn="l">
              <a:lnSpc>
                <a:spcPct val="100000"/>
              </a:lnSpc>
              <a:spcBef>
                <a:spcPts val="0"/>
              </a:spcBef>
              <a:spcAft>
                <a:spcPts val="0"/>
              </a:spcAft>
              <a:buClr>
                <a:schemeClr val="dk1"/>
              </a:buClr>
              <a:buSzPts val="1200"/>
              <a:buFont typeface="Malgun Gothic"/>
              <a:buNone/>
            </a:pPr>
            <a:r>
              <a:rPr lang="en-US"/>
              <a:t>Phép hợp được sử dụng khi bạn kết hợp nhiều biến cố với nhau bằng </a:t>
            </a:r>
            <a:r>
              <a:rPr b="1" lang="en-US"/>
              <a:t>HOẶC</a:t>
            </a:r>
            <a:r>
              <a:rPr lang="en-US"/>
              <a:t>.</a:t>
            </a:r>
            <a:endParaRPr/>
          </a:p>
        </p:txBody>
      </p:sp>
      <p:sp>
        <p:nvSpPr>
          <p:cNvPr id="191" name="Google Shape;19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8" name="Google Shape;1528;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a:t>
            </a:r>
            <a:endParaRPr/>
          </a:p>
          <a:p>
            <a:pPr indent="0" lvl="0" marL="0" rtl="0" algn="l">
              <a:spcBef>
                <a:spcPts val="0"/>
              </a:spcBef>
              <a:spcAft>
                <a:spcPts val="0"/>
              </a:spcAft>
              <a:buNone/>
            </a:pPr>
            <a:r>
              <a:rPr lang="en-US"/>
              <a:t>A special case of the Normal probability density is that of the Standard Normal probability density.</a:t>
            </a:r>
            <a:endParaRPr/>
          </a:p>
          <a:p>
            <a:pPr indent="0" lvl="0" marL="0" rtl="0" algn="l">
              <a:spcBef>
                <a:spcPts val="0"/>
              </a:spcBef>
              <a:spcAft>
                <a:spcPts val="0"/>
              </a:spcAft>
              <a:buNone/>
            </a:pPr>
            <a:r>
              <a:rPr lang="en-US"/>
              <a:t>In this case, you have </a:t>
            </a:r>
            <a:r>
              <a:rPr i="0" lang="en-US" sz="1200">
                <a:latin typeface="Cambria Math"/>
                <a:ea typeface="Cambria Math"/>
                <a:cs typeface="Cambria Math"/>
                <a:sym typeface="Cambria Math"/>
              </a:rPr>
              <a:t>𝜇</a:t>
            </a:r>
            <a:r>
              <a:rPr b="0" i="0" lang="en-US" sz="1200">
                <a:latin typeface="Cambria Math"/>
                <a:ea typeface="Cambria Math"/>
                <a:cs typeface="Cambria Math"/>
                <a:sym typeface="Cambria Math"/>
              </a:rPr>
              <a:t>=0</a:t>
            </a:r>
            <a:r>
              <a:rPr lang="en-US"/>
              <a:t> and </a:t>
            </a:r>
            <a:r>
              <a:rPr i="0" lang="en-US">
                <a:latin typeface="Cambria Math"/>
                <a:ea typeface="Cambria Math"/>
                <a:cs typeface="Cambria Math"/>
                <a:sym typeface="Cambria Math"/>
              </a:rPr>
              <a:t>𝜎</a:t>
            </a:r>
            <a:r>
              <a:rPr b="0" i="0" lang="en-US">
                <a:latin typeface="Cambria Math"/>
                <a:ea typeface="Cambria Math"/>
                <a:cs typeface="Cambria Math"/>
                <a:sym typeface="Cambria Math"/>
              </a:rPr>
              <a:t>=1</a:t>
            </a:r>
            <a:r>
              <a:rPr lang="en-US"/>
              <a:t>.</a:t>
            </a:r>
            <a:endParaRPr/>
          </a:p>
          <a:p>
            <a:pPr indent="0" lvl="0" marL="0" rtl="0" algn="l">
              <a:spcBef>
                <a:spcPts val="0"/>
              </a:spcBef>
              <a:spcAft>
                <a:spcPts val="0"/>
              </a:spcAft>
              <a:buNone/>
            </a:pPr>
            <a:r>
              <a:t/>
            </a:r>
            <a:endParaRPr/>
          </a:p>
        </p:txBody>
      </p:sp>
      <p:sp>
        <p:nvSpPr>
          <p:cNvPr id="1529" name="Google Shape;1529;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p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8" name="Google Shape;1538;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Lưu ý:</a:t>
            </a:r>
            <a:endParaRPr/>
          </a:p>
          <a:p>
            <a:pPr indent="0" lvl="0" marL="0" rtl="0" algn="l">
              <a:spcBef>
                <a:spcPts val="0"/>
              </a:spcBef>
              <a:spcAft>
                <a:spcPts val="0"/>
              </a:spcAft>
              <a:buNone/>
            </a:pPr>
            <a:r>
              <a:rPr lang="en-US"/>
              <a:t>Khi các biến ngẫu nhiên chuẩn 𝑋 và 𝑌 </a:t>
            </a:r>
            <a:r>
              <a:rPr b="1" lang="en-US"/>
              <a:t>độc lập </a:t>
            </a:r>
            <a:r>
              <a:rPr lang="en-US"/>
              <a:t>với nhau, bạn có thể áp dụng các quy tắc phép cộng và phép trừ này.</a:t>
            </a:r>
            <a:endParaRPr/>
          </a:p>
          <a:p>
            <a:pPr indent="0" lvl="0" marL="0" rtl="0" algn="l">
              <a:spcBef>
                <a:spcPts val="0"/>
              </a:spcBef>
              <a:spcAft>
                <a:spcPts val="0"/>
              </a:spcAft>
              <a:buNone/>
            </a:pPr>
            <a:r>
              <a:rPr lang="en-US"/>
              <a:t>Lưu ý rằng, theo kết quả của phép cộng (hoặc phép trừ), bạn sẽ có một biến ngẫu nhiên Chuẩn khác</a:t>
            </a:r>
            <a:r>
              <a:rPr lang="en-US" sz="1200">
                <a:latin typeface="Arial"/>
                <a:ea typeface="Arial"/>
                <a:cs typeface="Arial"/>
                <a:sym typeface="Arial"/>
              </a:rPr>
              <a:t>.</a:t>
            </a:r>
            <a:endParaRPr/>
          </a:p>
        </p:txBody>
      </p:sp>
      <p:sp>
        <p:nvSpPr>
          <p:cNvPr id="1539" name="Google Shape;1539;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p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9" name="Google Shape;1549;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Here, you can see the Normal probability density as well as the corresponding CDF.</a:t>
            </a:r>
            <a:endParaRPr/>
          </a:p>
          <a:p>
            <a:pPr indent="0" lvl="0" marL="0" rtl="0" algn="l">
              <a:spcBef>
                <a:spcPts val="0"/>
              </a:spcBef>
              <a:spcAft>
                <a:spcPts val="0"/>
              </a:spcAft>
              <a:buNone/>
            </a:pPr>
            <a:r>
              <a:rPr lang="en-US"/>
              <a:t>As </a:t>
            </a:r>
            <a:r>
              <a:rPr i="0" lang="en-US">
                <a:latin typeface="Cambria Math"/>
                <a:ea typeface="Cambria Math"/>
                <a:cs typeface="Cambria Math"/>
                <a:sym typeface="Cambria Math"/>
              </a:rPr>
              <a:t>𝑥</a:t>
            </a:r>
            <a:r>
              <a:rPr lang="en-US"/>
              <a:t> increases, the </a:t>
            </a:r>
            <a:r>
              <a:rPr i="0" lang="en-US">
                <a:latin typeface="Cambria Math"/>
                <a:ea typeface="Cambria Math"/>
                <a:cs typeface="Cambria Math"/>
                <a:sym typeface="Cambria Math"/>
              </a:rPr>
              <a:t>𝐶𝐷𝐹(𝑥)</a:t>
            </a:r>
            <a:r>
              <a:rPr lang="en-US"/>
              <a:t> converges to 1. </a:t>
            </a:r>
            <a:endParaRPr/>
          </a:p>
          <a:p>
            <a:pPr indent="0" lvl="0" marL="0" rtl="0" algn="l">
              <a:spcBef>
                <a:spcPts val="0"/>
              </a:spcBef>
              <a:spcAft>
                <a:spcPts val="0"/>
              </a:spcAft>
              <a:buNone/>
            </a:pPr>
            <a:r>
              <a:rPr lang="en-US"/>
              <a:t>This convergence is smoother than that of the Uniform case.  </a:t>
            </a:r>
            <a:endParaRPr/>
          </a:p>
          <a:p>
            <a:pPr indent="0" lvl="0" marL="0" rtl="0" algn="l">
              <a:spcBef>
                <a:spcPts val="0"/>
              </a:spcBef>
              <a:spcAft>
                <a:spcPts val="0"/>
              </a:spcAft>
              <a:buNone/>
            </a:pPr>
            <a:r>
              <a:t/>
            </a:r>
            <a:endParaRPr/>
          </a:p>
        </p:txBody>
      </p:sp>
      <p:sp>
        <p:nvSpPr>
          <p:cNvPr id="1550" name="Google Shape;1550;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p8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6" name="Google Shape;1576;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Lưu ý:</a:t>
            </a:r>
            <a:endParaRPr/>
          </a:p>
          <a:p>
            <a:pPr indent="0" lvl="0" marL="0" rtl="0" algn="l">
              <a:spcBef>
                <a:spcPts val="0"/>
              </a:spcBef>
              <a:spcAft>
                <a:spcPts val="0"/>
              </a:spcAft>
              <a:buNone/>
            </a:pPr>
            <a:r>
              <a:rPr lang="en-US"/>
              <a:t>Bạn có thể chuyển đổi một biến ngẫu nhiên chuẩn sang biến ngẫu nhiên chuẩn tắc bằng quy trình “chuẩn hóa”.</a:t>
            </a:r>
            <a:endParaRPr/>
          </a:p>
          <a:p>
            <a:pPr indent="0" lvl="0" marL="0" rtl="0" algn="l">
              <a:spcBef>
                <a:spcPts val="0"/>
              </a:spcBef>
              <a:spcAft>
                <a:spcPts val="0"/>
              </a:spcAft>
              <a:buNone/>
            </a:pPr>
            <a:r>
              <a:rPr lang="en-US"/>
              <a:t>Ta cũng có thể thực hiện quy trình ngược lại.</a:t>
            </a:r>
            <a:endParaRPr/>
          </a:p>
        </p:txBody>
      </p:sp>
      <p:sp>
        <p:nvSpPr>
          <p:cNvPr id="1577" name="Google Shape;1577;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p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0" name="Google Shape;1590;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Ví dụ này là về quy trình chuẩn hóa và sử dụng bảng CFD để ước lượng xác suất của khoảng.</a:t>
            </a:r>
            <a:endParaRPr/>
          </a:p>
          <a:p>
            <a:pPr indent="0" lvl="0" marL="0" rtl="0" algn="l">
              <a:spcBef>
                <a:spcPts val="0"/>
              </a:spcBef>
              <a:spcAft>
                <a:spcPts val="0"/>
              </a:spcAft>
              <a:buNone/>
            </a:pPr>
            <a:r>
              <a:t/>
            </a:r>
            <a:endParaRPr/>
          </a:p>
        </p:txBody>
      </p:sp>
      <p:sp>
        <p:nvSpPr>
          <p:cNvPr id="1591" name="Google Shape;1591;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p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4" name="Google Shape;1604;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Ví dụ này là về quy trình chuẩn hóa và sử dụng bảng CFD để ước lượng xác suất của khoảng.</a:t>
            </a:r>
            <a:endParaRPr/>
          </a:p>
          <a:p>
            <a:pPr indent="0" lvl="0" marL="0" rtl="0" algn="l">
              <a:spcBef>
                <a:spcPts val="0"/>
              </a:spcBef>
              <a:spcAft>
                <a:spcPts val="0"/>
              </a:spcAft>
              <a:buNone/>
            </a:pPr>
            <a:r>
              <a:t/>
            </a:r>
            <a:endParaRPr/>
          </a:p>
        </p:txBody>
      </p:sp>
      <p:sp>
        <p:nvSpPr>
          <p:cNvPr id="1605" name="Google Shape;1605;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p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8" name="Google Shape;1618;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Lưu ý:</a:t>
            </a:r>
            <a:endParaRPr/>
          </a:p>
          <a:p>
            <a:pPr indent="0" lvl="0" marL="0" rtl="0" algn="l">
              <a:spcBef>
                <a:spcPts val="0"/>
              </a:spcBef>
              <a:spcAft>
                <a:spcPts val="0"/>
              </a:spcAft>
              <a:buNone/>
            </a:pPr>
            <a:r>
              <a:rPr lang="en-US"/>
              <a:t>Giờ. ta sẽ tìm hiểu biến ngẫu nhiên và mật độ xác suất Chi-bình phương.</a:t>
            </a:r>
            <a:endParaRPr/>
          </a:p>
          <a:p>
            <a:pPr indent="0" lvl="0" marL="0" rtl="0" algn="l">
              <a:spcBef>
                <a:spcPts val="0"/>
              </a:spcBef>
              <a:spcAft>
                <a:spcPts val="0"/>
              </a:spcAft>
              <a:buNone/>
            </a:pPr>
            <a:r>
              <a:rPr lang="en-US" sz="1200">
                <a:latin typeface="Arial"/>
                <a:ea typeface="Arial"/>
                <a:cs typeface="Arial"/>
                <a:sym typeface="Arial"/>
              </a:rPr>
              <a:t>Biến ngẫu nhiên Chi-bình phương được xác định bằng các biến ngẫu nhiên chuẩn tắc độc lập.</a:t>
            </a:r>
            <a:endParaRPr/>
          </a:p>
          <a:p>
            <a:pPr indent="0" lvl="0" marL="0" rtl="0" algn="l">
              <a:spcBef>
                <a:spcPts val="0"/>
              </a:spcBef>
              <a:spcAft>
                <a:spcPts val="0"/>
              </a:spcAft>
              <a:buNone/>
            </a:pPr>
            <a:r>
              <a:rPr lang="en-US" sz="1200">
                <a:latin typeface="Arial"/>
                <a:ea typeface="Arial"/>
                <a:cs typeface="Arial"/>
                <a:sym typeface="Arial"/>
              </a:rPr>
              <a:t>Tham số quan trọng nhất của một biến ngẫu nhiên Chi-bình phương là số bậc tự do. </a:t>
            </a:r>
            <a:endParaRPr/>
          </a:p>
          <a:p>
            <a:pPr indent="0" lvl="0" marL="0" rtl="0" algn="l">
              <a:spcBef>
                <a:spcPts val="0"/>
              </a:spcBef>
              <a:spcAft>
                <a:spcPts val="0"/>
              </a:spcAft>
              <a:buNone/>
            </a:pPr>
            <a:r>
              <a:rPr lang="en-US" sz="1200">
                <a:latin typeface="Arial"/>
                <a:ea typeface="Arial"/>
                <a:cs typeface="Arial"/>
                <a:sym typeface="Arial"/>
              </a:rPr>
              <a:t>Hãy lưu ý rằng mật độ xác suất Chi-bình phương chỉ được xác định đối với các giá trị dương của </a:t>
            </a:r>
            <a:r>
              <a:rPr i="0" lang="en-US" sz="1200">
                <a:latin typeface="Cambria Math"/>
                <a:ea typeface="Cambria Math"/>
                <a:cs typeface="Cambria Math"/>
                <a:sym typeface="Cambria Math"/>
              </a:rPr>
              <a:t>𝑥</a:t>
            </a:r>
            <a:r>
              <a:rPr lang="en-US" sz="1200">
                <a:latin typeface="Arial"/>
                <a:ea typeface="Arial"/>
                <a:cs typeface="Arial"/>
                <a:sym typeface="Arial"/>
              </a:rPr>
              <a:t>. </a:t>
            </a:r>
            <a:endParaRPr/>
          </a:p>
        </p:txBody>
      </p:sp>
      <p:sp>
        <p:nvSpPr>
          <p:cNvPr id="1619" name="Google Shape;1619;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p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8" name="Google Shape;1628;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Ở đây, đồ thị này minh họa mật độ xác suất Chi-bình phương tại các bậc tự do khác nhau.</a:t>
            </a:r>
            <a:endParaRPr/>
          </a:p>
        </p:txBody>
      </p:sp>
      <p:sp>
        <p:nvSpPr>
          <p:cNvPr id="1629" name="Google Shape;1629;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p8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6" name="Google Shape;1666;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Lưu ý:</a:t>
            </a:r>
            <a:endParaRPr/>
          </a:p>
          <a:p>
            <a:pPr indent="0" lvl="0" marL="0" rtl="0" algn="l">
              <a:spcBef>
                <a:spcPts val="0"/>
              </a:spcBef>
              <a:spcAft>
                <a:spcPts val="0"/>
              </a:spcAft>
              <a:buNone/>
            </a:pPr>
            <a:r>
              <a:rPr lang="en-US"/>
              <a:t>Tổng của hai biến ngẫu nhiên Chi-bình phương độc lập là một biến ngẫu nhiên Chi-bình phương khác.</a:t>
            </a:r>
            <a:endParaRPr/>
          </a:p>
          <a:p>
            <a:pPr indent="0" lvl="0" marL="0" rtl="0" algn="l">
              <a:spcBef>
                <a:spcPts val="0"/>
              </a:spcBef>
              <a:spcAft>
                <a:spcPts val="0"/>
              </a:spcAft>
              <a:buNone/>
            </a:pPr>
            <a:r>
              <a:rPr lang="en-US"/>
              <a:t>Phép chứng minh này khá đơn giản.</a:t>
            </a:r>
            <a:endParaRPr/>
          </a:p>
        </p:txBody>
      </p:sp>
      <p:sp>
        <p:nvSpPr>
          <p:cNvPr id="1667" name="Google Shape;1667;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p8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9" name="Google Shape;1679;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Lưu ý:</a:t>
            </a:r>
            <a:endParaRPr/>
          </a:p>
          <a:p>
            <a:pPr indent="0" lvl="0" marL="0" rtl="0" algn="l">
              <a:spcBef>
                <a:spcPts val="0"/>
              </a:spcBef>
              <a:spcAft>
                <a:spcPts val="0"/>
              </a:spcAft>
              <a:buNone/>
            </a:pPr>
            <a:r>
              <a:rPr lang="en-US"/>
              <a:t>Ở đây, ta có một biến ngẫu nhiên liên tục mới: Student-t.</a:t>
            </a:r>
            <a:endParaRPr/>
          </a:p>
          <a:p>
            <a:pPr indent="0" lvl="0" marL="0" rtl="0" algn="l">
              <a:spcBef>
                <a:spcPts val="0"/>
              </a:spcBef>
              <a:spcAft>
                <a:spcPts val="0"/>
              </a:spcAft>
              <a:buNone/>
            </a:pPr>
            <a:r>
              <a:rPr lang="en-US"/>
              <a:t>Tương tự như biến ngẫu nhiên Chi-bình phương, biến ngẫu nhiên Student-t cũng có tham số bậc tự do.</a:t>
            </a:r>
            <a:endParaRPr/>
          </a:p>
          <a:p>
            <a:pPr indent="0" lvl="0" marL="0" rtl="0" algn="l">
              <a:spcBef>
                <a:spcPts val="0"/>
              </a:spcBef>
              <a:spcAft>
                <a:spcPts val="0"/>
              </a:spcAft>
              <a:buNone/>
            </a:pPr>
            <a:r>
              <a:rPr lang="en-US"/>
              <a:t> </a:t>
            </a:r>
            <a:endParaRPr/>
          </a:p>
        </p:txBody>
      </p:sp>
      <p:sp>
        <p:nvSpPr>
          <p:cNvPr id="1680" name="Google Shape;1680;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Đôi khi bạn nên xét đến các biến cố bù.</a:t>
            </a:r>
            <a:endParaRPr/>
          </a:p>
          <a:p>
            <a:pPr indent="0" lvl="0" marL="0" marR="0" rtl="0" algn="l">
              <a:lnSpc>
                <a:spcPct val="100000"/>
              </a:lnSpc>
              <a:spcBef>
                <a:spcPts val="0"/>
              </a:spcBef>
              <a:spcAft>
                <a:spcPts val="0"/>
              </a:spcAft>
              <a:buClr>
                <a:schemeClr val="dk1"/>
              </a:buClr>
              <a:buSzPts val="1200"/>
              <a:buFont typeface="Malgun Gothic"/>
              <a:buNone/>
            </a:pPr>
            <a:r>
              <a:rPr lang="en-US"/>
              <a:t>Ta sẽ tìm hiểu thêm về điều này trong phần tính xác suất.</a:t>
            </a:r>
            <a:endParaRPr/>
          </a:p>
        </p:txBody>
      </p:sp>
      <p:sp>
        <p:nvSpPr>
          <p:cNvPr id="220" name="Google Shape;22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p9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1" name="Google Shape;1691;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Lưu ý:</a:t>
            </a:r>
            <a:endParaRPr/>
          </a:p>
          <a:p>
            <a:pPr indent="0" lvl="0" marL="0" rtl="0" algn="l">
              <a:spcBef>
                <a:spcPts val="0"/>
              </a:spcBef>
              <a:spcAft>
                <a:spcPts val="0"/>
              </a:spcAft>
              <a:buNone/>
            </a:pPr>
            <a:r>
              <a:rPr lang="en-US"/>
              <a:t>Trong thống kê, Student-t có rất nhiều ứng dụng hữu ích.</a:t>
            </a:r>
            <a:endParaRPr/>
          </a:p>
          <a:p>
            <a:pPr indent="0" lvl="0" marL="0" rtl="0" algn="l">
              <a:spcBef>
                <a:spcPts val="0"/>
              </a:spcBef>
              <a:spcAft>
                <a:spcPts val="0"/>
              </a:spcAft>
              <a:buNone/>
            </a:pPr>
            <a:r>
              <a:rPr lang="en-US"/>
              <a:t>Student-t hội tụ dần về Chuẩn tắc khi số bậc tự do (quy mô mẫu) tăng lên.</a:t>
            </a:r>
            <a:endParaRPr/>
          </a:p>
          <a:p>
            <a:pPr indent="0" lvl="0" marL="0" rtl="0" algn="l">
              <a:spcBef>
                <a:spcPts val="0"/>
              </a:spcBef>
              <a:spcAft>
                <a:spcPts val="0"/>
              </a:spcAft>
              <a:buNone/>
            </a:pPr>
            <a:r>
              <a:t/>
            </a:r>
            <a:endParaRPr/>
          </a:p>
        </p:txBody>
      </p:sp>
      <p:sp>
        <p:nvSpPr>
          <p:cNvPr id="1692" name="Google Shape;1692;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p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1" name="Google Shape;1701;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Ở đây, đồ thị này minh họa mật độ xác suất Student-t tại các bậc tự do khác nhau.</a:t>
            </a:r>
            <a:endParaRPr/>
          </a:p>
        </p:txBody>
      </p:sp>
      <p:sp>
        <p:nvSpPr>
          <p:cNvPr id="1702" name="Google Shape;1702;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p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1" name="Google Shape;1751;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rtl="0" algn="l">
              <a:spcBef>
                <a:spcPts val="0"/>
              </a:spcBef>
              <a:spcAft>
                <a:spcPts val="0"/>
              </a:spcAft>
              <a:buNone/>
            </a:pPr>
            <a:r>
              <a:rPr lang="en-US"/>
              <a:t>Ở đây, ta có một biến ngẫu nhiên F.</a:t>
            </a:r>
            <a:endParaRPr/>
          </a:p>
          <a:p>
            <a:pPr indent="0" lvl="0" marL="0" rtl="0" algn="l">
              <a:spcBef>
                <a:spcPts val="0"/>
              </a:spcBef>
              <a:spcAft>
                <a:spcPts val="0"/>
              </a:spcAft>
              <a:buNone/>
            </a:pPr>
            <a:r>
              <a:rPr lang="en-US"/>
              <a:t>Biến ngẫu nhiên F cũng có hai bậc tự do: một bậc cho tử số và một bậc cho mẫu số.</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52" name="Google Shape;1752;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p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3" name="Google Shape;1763;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Các biến ngẫu nhiên F (và mật độ xác suất) rất hữu ích để kiểm định giả thuyết thống kê về phương sai.</a:t>
            </a:r>
            <a:endParaRPr/>
          </a:p>
          <a:p>
            <a:pPr indent="0" lvl="0" marL="0" marR="0" rtl="0" algn="l">
              <a:lnSpc>
                <a:spcPct val="100000"/>
              </a:lnSpc>
              <a:spcBef>
                <a:spcPts val="0"/>
              </a:spcBef>
              <a:spcAft>
                <a:spcPts val="0"/>
              </a:spcAft>
              <a:buClr>
                <a:schemeClr val="dk1"/>
              </a:buClr>
              <a:buSzPts val="1200"/>
              <a:buFont typeface="Malgun Gothic"/>
              <a:buNone/>
            </a:pPr>
            <a:r>
              <a:rPr lang="en-US"/>
              <a:t>ANOVA là một phương pháp so sánh các số trung bình của nhóm, tuy nhiên phương pháp này cũng dựa trên sự so sánh </a:t>
            </a:r>
            <a:endParaRPr/>
          </a:p>
          <a:p>
            <a:pPr indent="0" lvl="0" marL="0" marR="0" rtl="0" algn="l">
              <a:lnSpc>
                <a:spcPct val="100000"/>
              </a:lnSpc>
              <a:spcBef>
                <a:spcPts val="0"/>
              </a:spcBef>
              <a:spcAft>
                <a:spcPts val="0"/>
              </a:spcAft>
              <a:buClr>
                <a:schemeClr val="dk1"/>
              </a:buClr>
              <a:buSzPts val="1200"/>
              <a:buFont typeface="Malgun Gothic"/>
              <a:buNone/>
            </a:pPr>
            <a:r>
              <a:rPr lang="en-US"/>
              <a:t>của các phương sai.</a:t>
            </a:r>
            <a:endParaRPr/>
          </a:p>
        </p:txBody>
      </p:sp>
      <p:sp>
        <p:nvSpPr>
          <p:cNvPr id="1764" name="Google Shape;1764;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p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3" name="Google Shape;1773;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Ở đây, đồ thị này minh họa mật độ xác suất F tại các bậc tự do khác nhau.</a:t>
            </a:r>
            <a:endParaRPr/>
          </a:p>
        </p:txBody>
      </p:sp>
      <p:sp>
        <p:nvSpPr>
          <p:cNvPr id="1774" name="Google Shape;1774;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p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2" name="Google Shape;1812;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br>
              <a:rPr b="1" lang="en-US" sz="1200">
                <a:latin typeface="Arial"/>
                <a:ea typeface="Arial"/>
                <a:cs typeface="Arial"/>
                <a:sym typeface="Arial"/>
              </a:rPr>
            </a:br>
            <a:r>
              <a:rPr b="1" lang="en-US" sz="1200">
                <a:latin typeface="Arial"/>
                <a:ea typeface="Arial"/>
                <a:cs typeface="Arial"/>
                <a:sym typeface="Arial"/>
              </a:rPr>
              <a:t>MỤC ĐÍCH CỦA PHẦN THỰC HÀNH NÀY</a:t>
            </a:r>
            <a:endParaRPr/>
          </a:p>
          <a:p>
            <a:pPr indent="0" lvl="0" marL="0" rtl="0" algn="l">
              <a:spcBef>
                <a:spcPts val="0"/>
              </a:spcBef>
              <a:spcAft>
                <a:spcPts val="0"/>
              </a:spcAft>
              <a:buNone/>
            </a:pPr>
            <a:r>
              <a:rPr lang="en-US" sz="1200">
                <a:solidFill>
                  <a:schemeClr val="dk1"/>
                </a:solidFill>
                <a:latin typeface="Arial"/>
                <a:ea typeface="Arial"/>
                <a:cs typeface="Arial"/>
                <a:sym typeface="Arial"/>
              </a:rPr>
              <a:t>Trong phần thực hành này, bạn sẽ sử dụng thử một vài chức năng của thư viện SciPy liên quan đến mật độ xác suất liên tục.</a:t>
            </a:r>
            <a:endParaRPr/>
          </a:p>
          <a:p>
            <a:pPr indent="0" lvl="0" marL="0" rtl="0" algn="l">
              <a:spcBef>
                <a:spcPts val="0"/>
              </a:spcBef>
              <a:spcAft>
                <a:spcPts val="0"/>
              </a:spcAft>
              <a:buNone/>
            </a:pPr>
            <a:r>
              <a:rPr lang="en-US" sz="1200">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HƯỚNG DẪN THỰC HÀNH</a:t>
            </a:r>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Khởi chạy Jupyter Notebook. (Đọc lại bước 1-3 của </a:t>
            </a:r>
            <a:r>
              <a:rPr b="1" lang="en-US" sz="1200">
                <a:solidFill>
                  <a:srgbClr val="000000"/>
                </a:solidFill>
                <a:latin typeface="Arial"/>
                <a:ea typeface="Arial"/>
                <a:cs typeface="Arial"/>
                <a:sym typeface="Arial"/>
              </a:rPr>
              <a:t>Bài tập Coding số 0301</a:t>
            </a:r>
            <a:r>
              <a:rPr lang="en-US" sz="1200">
                <a:solidFill>
                  <a:srgbClr val="000000"/>
                </a:solidFill>
                <a:latin typeface="Arial"/>
                <a:ea typeface="Arial"/>
                <a:cs typeface="Arial"/>
                <a:sym typeface="Arial"/>
              </a:rPr>
              <a:t>.)</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Trong Jupyter Notebook, nhấp vào tệp </a:t>
            </a:r>
            <a:r>
              <a:rPr b="1" lang="en-US" sz="1200">
                <a:solidFill>
                  <a:schemeClr val="dk1"/>
                </a:solidFill>
                <a:latin typeface="Arial"/>
                <a:ea typeface="Arial"/>
                <a:cs typeface="Arial"/>
                <a:sym typeface="Arial"/>
              </a:rPr>
              <a:t>ex_0302.ipynb</a:t>
            </a:r>
            <a:r>
              <a:rPr lang="en-US" sz="1200">
                <a:solidFill>
                  <a:schemeClr val="dk1"/>
                </a:solidFill>
                <a:latin typeface="Arial"/>
                <a:ea typeface="Arial"/>
                <a:cs typeface="Arial"/>
                <a:sym typeface="Arial"/>
              </a:rPr>
              <a:t> trong thư mục </a:t>
            </a:r>
            <a:r>
              <a:rPr b="1" lang="en-US" sz="1200">
                <a:solidFill>
                  <a:schemeClr val="dk1"/>
                </a:solidFill>
                <a:latin typeface="Arial"/>
                <a:ea typeface="Arial"/>
                <a:cs typeface="Arial"/>
                <a:sym typeface="Arial"/>
              </a:rPr>
              <a:t>Coding Exercise</a:t>
            </a:r>
            <a:r>
              <a:rPr lang="en-US" sz="1200">
                <a:solidFill>
                  <a:schemeClr val="dk1"/>
                </a:solidFill>
                <a:latin typeface="Arial"/>
                <a:ea typeface="Arial"/>
                <a:cs typeface="Arial"/>
                <a:sym typeface="Arial"/>
              </a:rPr>
              <a:t>.</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Arial"/>
                <a:ea typeface="Arial"/>
                <a:cs typeface="Arial"/>
                <a:sym typeface="Arial"/>
              </a:rPr>
              <a:t>Xem lại các ví dụ về các chủ đề ở dưới đây:</a:t>
            </a:r>
            <a:br>
              <a:rPr i="0" lang="en-US" sz="1000">
                <a:solidFill>
                  <a:srgbClr val="FF0000"/>
                </a:solidFill>
                <a:latin typeface="Arial"/>
                <a:ea typeface="Arial"/>
                <a:cs typeface="Arial"/>
                <a:sym typeface="Arial"/>
              </a:rPr>
            </a:br>
            <a:br>
              <a:rPr i="0" lang="en-US" sz="1000">
                <a:solidFill>
                  <a:srgbClr val="FF0000"/>
                </a:solidFill>
                <a:latin typeface="Arial"/>
                <a:ea typeface="Arial"/>
                <a:cs typeface="Arial"/>
                <a:sym typeface="Arial"/>
              </a:rPr>
            </a:br>
            <a:r>
              <a:rPr i="1" lang="en-US" sz="1200">
                <a:solidFill>
                  <a:schemeClr val="dk1"/>
                </a:solidFill>
                <a:latin typeface="Arial"/>
                <a:ea typeface="Arial"/>
                <a:cs typeface="Arial"/>
                <a:sym typeface="Arial"/>
              </a:rPr>
              <a:t>A. Mật độ xác suất liên tục</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 Đồng nhất</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ii. Chuẩn</a:t>
            </a:r>
            <a:br>
              <a:rPr i="1" lang="en-US" sz="1200">
                <a:solidFill>
                  <a:schemeClr val="dk1"/>
                </a:solidFill>
                <a:latin typeface="Arial"/>
                <a:ea typeface="Arial"/>
                <a:cs typeface="Arial"/>
                <a:sym typeface="Arial"/>
              </a:rPr>
            </a:br>
            <a:r>
              <a:rPr i="1" lang="en-US" sz="1200">
                <a:solidFill>
                  <a:schemeClr val="dk1"/>
                </a:solidFill>
                <a:latin typeface="Arial"/>
                <a:ea typeface="Arial"/>
                <a:cs typeface="Arial"/>
                <a:sym typeface="Arial"/>
              </a:rPr>
              <a:t>	iii. Chi-bình phương</a:t>
            </a:r>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(Không bắt buộc) Sử dụng ô trống ở dưới để tùy ý thực hành riêng.</a:t>
            </a:r>
            <a:endParaRPr/>
          </a:p>
        </p:txBody>
      </p:sp>
      <p:sp>
        <p:nvSpPr>
          <p:cNvPr id="1813" name="Google Shape;1813;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p9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7" name="Google Shape;1827;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828" name="Google Shape;1828;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p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5" name="Google Shape;1835;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Như vậy bạn đã xét lần lượt từng biến ngẫu nhiên.</a:t>
            </a:r>
            <a:endParaRPr/>
          </a:p>
          <a:p>
            <a:pPr indent="0" lvl="0" marL="0" marR="0" rtl="0" algn="l">
              <a:lnSpc>
                <a:spcPct val="100000"/>
              </a:lnSpc>
              <a:spcBef>
                <a:spcPts val="0"/>
              </a:spcBef>
              <a:spcAft>
                <a:spcPts val="0"/>
              </a:spcAft>
              <a:buClr>
                <a:schemeClr val="dk1"/>
              </a:buClr>
              <a:buSzPts val="1200"/>
              <a:buFont typeface="Malgun Gothic"/>
              <a:buNone/>
            </a:pPr>
            <a:r>
              <a:rPr lang="en-US"/>
              <a:t>Trong một số trường hợp cần phải xét hai biến ngẫu nhiên và xác suất kết hợp của chúng (hoặc mật độ xác suất).</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36" name="Google Shape;1836;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p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8" name="Google Shape;1848;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Cần tính xác suất kết hợp (hoặc mật độ xác suất) khi bạn muốn tính hiệp phương sai hoặc quan hệ tương quan giữa hai biến </a:t>
            </a:r>
            <a:endParaRPr/>
          </a:p>
          <a:p>
            <a:pPr indent="0" lvl="0" marL="0" marR="0" rtl="0" algn="l">
              <a:lnSpc>
                <a:spcPct val="100000"/>
              </a:lnSpc>
              <a:spcBef>
                <a:spcPts val="0"/>
              </a:spcBef>
              <a:spcAft>
                <a:spcPts val="0"/>
              </a:spcAft>
              <a:buClr>
                <a:schemeClr val="dk1"/>
              </a:buClr>
              <a:buSzPts val="1200"/>
              <a:buFont typeface="Malgun Gothic"/>
              <a:buNone/>
            </a:pPr>
            <a:r>
              <a:rPr lang="en-US"/>
              <a:t>ngẫu nhiên.</a:t>
            </a:r>
            <a:endParaRPr/>
          </a:p>
        </p:txBody>
      </p:sp>
      <p:sp>
        <p:nvSpPr>
          <p:cNvPr id="1849" name="Google Shape;1849;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p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8" name="Google Shape;1858;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Quan hệ tương quan là chỉ số đo quan hệ tuyến tính giữa hai biến ngẫu nhiên.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59" name="Google Shape;1859;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2ec00d49104_4_82"/>
          <p:cNvSpPr txBox="1"/>
          <p:nvPr>
            <p:ph type="ctrTitle"/>
          </p:nvPr>
        </p:nvSpPr>
        <p:spPr>
          <a:xfrm>
            <a:off x="337576" y="992767"/>
            <a:ext cx="9227700" cy="2736900"/>
          </a:xfrm>
          <a:prstGeom prst="rect">
            <a:avLst/>
          </a:prstGeom>
        </p:spPr>
        <p:txBody>
          <a:bodyPr anchorCtr="0" anchor="b" bIns="106650" lIns="106650" spcFirstLastPara="1" rIns="106650" wrap="square" tIns="106650">
            <a:normAutofit/>
          </a:bodyPr>
          <a:lstStyle>
            <a:lvl1pPr lvl="0" algn="ctr">
              <a:spcBef>
                <a:spcPts val="0"/>
              </a:spcBef>
              <a:spcAft>
                <a:spcPts val="0"/>
              </a:spcAft>
              <a:buSzPts val="6100"/>
              <a:buNone/>
              <a:defRPr sz="6100"/>
            </a:lvl1pPr>
            <a:lvl2pPr lvl="1" algn="ctr">
              <a:spcBef>
                <a:spcPts val="0"/>
              </a:spcBef>
              <a:spcAft>
                <a:spcPts val="0"/>
              </a:spcAft>
              <a:buSzPts val="6100"/>
              <a:buNone/>
              <a:defRPr sz="6100"/>
            </a:lvl2pPr>
            <a:lvl3pPr lvl="2" algn="ctr">
              <a:spcBef>
                <a:spcPts val="0"/>
              </a:spcBef>
              <a:spcAft>
                <a:spcPts val="0"/>
              </a:spcAft>
              <a:buSzPts val="6100"/>
              <a:buNone/>
              <a:defRPr sz="6100"/>
            </a:lvl3pPr>
            <a:lvl4pPr lvl="3" algn="ctr">
              <a:spcBef>
                <a:spcPts val="0"/>
              </a:spcBef>
              <a:spcAft>
                <a:spcPts val="0"/>
              </a:spcAft>
              <a:buSzPts val="6100"/>
              <a:buNone/>
              <a:defRPr sz="6100"/>
            </a:lvl4pPr>
            <a:lvl5pPr lvl="4" algn="ctr">
              <a:spcBef>
                <a:spcPts val="0"/>
              </a:spcBef>
              <a:spcAft>
                <a:spcPts val="0"/>
              </a:spcAft>
              <a:buSzPts val="6100"/>
              <a:buNone/>
              <a:defRPr sz="6100"/>
            </a:lvl5pPr>
            <a:lvl6pPr lvl="5" algn="ctr">
              <a:spcBef>
                <a:spcPts val="0"/>
              </a:spcBef>
              <a:spcAft>
                <a:spcPts val="0"/>
              </a:spcAft>
              <a:buSzPts val="6100"/>
              <a:buNone/>
              <a:defRPr sz="6100"/>
            </a:lvl6pPr>
            <a:lvl7pPr lvl="6" algn="ctr">
              <a:spcBef>
                <a:spcPts val="0"/>
              </a:spcBef>
              <a:spcAft>
                <a:spcPts val="0"/>
              </a:spcAft>
              <a:buSzPts val="6100"/>
              <a:buNone/>
              <a:defRPr sz="6100"/>
            </a:lvl7pPr>
            <a:lvl8pPr lvl="7" algn="ctr">
              <a:spcBef>
                <a:spcPts val="0"/>
              </a:spcBef>
              <a:spcAft>
                <a:spcPts val="0"/>
              </a:spcAft>
              <a:buSzPts val="6100"/>
              <a:buNone/>
              <a:defRPr sz="6100"/>
            </a:lvl8pPr>
            <a:lvl9pPr lvl="8" algn="ctr">
              <a:spcBef>
                <a:spcPts val="0"/>
              </a:spcBef>
              <a:spcAft>
                <a:spcPts val="0"/>
              </a:spcAft>
              <a:buSzPts val="6100"/>
              <a:buNone/>
              <a:defRPr sz="6100"/>
            </a:lvl9pPr>
          </a:lstStyle>
          <a:p/>
        </p:txBody>
      </p:sp>
      <p:sp>
        <p:nvSpPr>
          <p:cNvPr id="15" name="Google Shape;15;g2ec00d49104_4_82"/>
          <p:cNvSpPr txBox="1"/>
          <p:nvPr>
            <p:ph idx="1" type="subTitle"/>
          </p:nvPr>
        </p:nvSpPr>
        <p:spPr>
          <a:xfrm>
            <a:off x="337567" y="3778833"/>
            <a:ext cx="9227700" cy="1056900"/>
          </a:xfrm>
          <a:prstGeom prst="rect">
            <a:avLst/>
          </a:prstGeom>
        </p:spPr>
        <p:txBody>
          <a:bodyPr anchorCtr="0" anchor="t" bIns="106650" lIns="106650" spcFirstLastPara="1" rIns="106650" wrap="square" tIns="106650">
            <a:normAutofit/>
          </a:bodyPr>
          <a:lstStyle>
            <a:lvl1pPr lvl="0" algn="ctr">
              <a:lnSpc>
                <a:spcPct val="100000"/>
              </a:lnSpc>
              <a:spcBef>
                <a:spcPts val="0"/>
              </a:spcBef>
              <a:spcAft>
                <a:spcPts val="0"/>
              </a:spcAft>
              <a:buSzPts val="3300"/>
              <a:buNone/>
              <a:defRPr sz="3300"/>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
        <p:nvSpPr>
          <p:cNvPr id="16" name="Google Shape;16;g2ec00d49104_4_82"/>
          <p:cNvSpPr txBox="1"/>
          <p:nvPr>
            <p:ph idx="12" type="sldNum"/>
          </p:nvPr>
        </p:nvSpPr>
        <p:spPr>
          <a:xfrm>
            <a:off x="9175554" y="6217622"/>
            <a:ext cx="594300" cy="524700"/>
          </a:xfrm>
          <a:prstGeom prst="rect">
            <a:avLst/>
          </a:prstGeom>
        </p:spPr>
        <p:txBody>
          <a:bodyPr anchorCtr="0" anchor="ctr" bIns="106650" lIns="106650" spcFirstLastPara="1" rIns="106650" wrap="square" tIns="1066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2ec00d49104_4_117"/>
          <p:cNvSpPr txBox="1"/>
          <p:nvPr>
            <p:ph hasCustomPrompt="1" type="title"/>
          </p:nvPr>
        </p:nvSpPr>
        <p:spPr>
          <a:xfrm>
            <a:off x="337567" y="1474833"/>
            <a:ext cx="9227700" cy="2618100"/>
          </a:xfrm>
          <a:prstGeom prst="rect">
            <a:avLst/>
          </a:prstGeom>
        </p:spPr>
        <p:txBody>
          <a:bodyPr anchorCtr="0" anchor="b" bIns="106650" lIns="106650" spcFirstLastPara="1" rIns="106650" wrap="square" tIns="106650">
            <a:normAutofit/>
          </a:bodyPr>
          <a:lstStyle>
            <a:lvl1pPr lvl="0" algn="ctr">
              <a:spcBef>
                <a:spcPts val="0"/>
              </a:spcBef>
              <a:spcAft>
                <a:spcPts val="0"/>
              </a:spcAft>
              <a:buSzPts val="14000"/>
              <a:buNone/>
              <a:defRPr sz="14000"/>
            </a:lvl1pPr>
            <a:lvl2pPr lvl="1" algn="ctr">
              <a:spcBef>
                <a:spcPts val="0"/>
              </a:spcBef>
              <a:spcAft>
                <a:spcPts val="0"/>
              </a:spcAft>
              <a:buSzPts val="14000"/>
              <a:buNone/>
              <a:defRPr sz="14000"/>
            </a:lvl2pPr>
            <a:lvl3pPr lvl="2" algn="ctr">
              <a:spcBef>
                <a:spcPts val="0"/>
              </a:spcBef>
              <a:spcAft>
                <a:spcPts val="0"/>
              </a:spcAft>
              <a:buSzPts val="14000"/>
              <a:buNone/>
              <a:defRPr sz="14000"/>
            </a:lvl3pPr>
            <a:lvl4pPr lvl="3" algn="ctr">
              <a:spcBef>
                <a:spcPts val="0"/>
              </a:spcBef>
              <a:spcAft>
                <a:spcPts val="0"/>
              </a:spcAft>
              <a:buSzPts val="14000"/>
              <a:buNone/>
              <a:defRPr sz="14000"/>
            </a:lvl4pPr>
            <a:lvl5pPr lvl="4" algn="ctr">
              <a:spcBef>
                <a:spcPts val="0"/>
              </a:spcBef>
              <a:spcAft>
                <a:spcPts val="0"/>
              </a:spcAft>
              <a:buSzPts val="14000"/>
              <a:buNone/>
              <a:defRPr sz="14000"/>
            </a:lvl5pPr>
            <a:lvl6pPr lvl="5" algn="ctr">
              <a:spcBef>
                <a:spcPts val="0"/>
              </a:spcBef>
              <a:spcAft>
                <a:spcPts val="0"/>
              </a:spcAft>
              <a:buSzPts val="14000"/>
              <a:buNone/>
              <a:defRPr sz="14000"/>
            </a:lvl6pPr>
            <a:lvl7pPr lvl="6" algn="ctr">
              <a:spcBef>
                <a:spcPts val="0"/>
              </a:spcBef>
              <a:spcAft>
                <a:spcPts val="0"/>
              </a:spcAft>
              <a:buSzPts val="14000"/>
              <a:buNone/>
              <a:defRPr sz="14000"/>
            </a:lvl7pPr>
            <a:lvl8pPr lvl="7" algn="ctr">
              <a:spcBef>
                <a:spcPts val="0"/>
              </a:spcBef>
              <a:spcAft>
                <a:spcPts val="0"/>
              </a:spcAft>
              <a:buSzPts val="14000"/>
              <a:buNone/>
              <a:defRPr sz="14000"/>
            </a:lvl8pPr>
            <a:lvl9pPr lvl="8" algn="ctr">
              <a:spcBef>
                <a:spcPts val="0"/>
              </a:spcBef>
              <a:spcAft>
                <a:spcPts val="0"/>
              </a:spcAft>
              <a:buSzPts val="14000"/>
              <a:buNone/>
              <a:defRPr sz="14000"/>
            </a:lvl9pPr>
          </a:lstStyle>
          <a:p>
            <a:r>
              <a:t>xx%</a:t>
            </a:r>
          </a:p>
        </p:txBody>
      </p:sp>
      <p:sp>
        <p:nvSpPr>
          <p:cNvPr id="50" name="Google Shape;50;g2ec00d49104_4_117"/>
          <p:cNvSpPr txBox="1"/>
          <p:nvPr>
            <p:ph idx="1" type="body"/>
          </p:nvPr>
        </p:nvSpPr>
        <p:spPr>
          <a:xfrm>
            <a:off x="337567" y="4202967"/>
            <a:ext cx="9227700" cy="1734300"/>
          </a:xfrm>
          <a:prstGeom prst="rect">
            <a:avLst/>
          </a:prstGeom>
        </p:spPr>
        <p:txBody>
          <a:bodyPr anchorCtr="0" anchor="t" bIns="106650" lIns="106650" spcFirstLastPara="1" rIns="106650" wrap="square" tIns="106650">
            <a:normAutofit/>
          </a:bodyPr>
          <a:lstStyle>
            <a:lvl1pPr indent="-361950" lvl="0" marL="457200" algn="ctr">
              <a:spcBef>
                <a:spcPts val="0"/>
              </a:spcBef>
              <a:spcAft>
                <a:spcPts val="0"/>
              </a:spcAft>
              <a:buSzPts val="21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51" name="Google Shape;51;g2ec00d49104_4_117"/>
          <p:cNvSpPr txBox="1"/>
          <p:nvPr>
            <p:ph idx="12" type="sldNum"/>
          </p:nvPr>
        </p:nvSpPr>
        <p:spPr>
          <a:xfrm>
            <a:off x="9175554" y="6217622"/>
            <a:ext cx="594300" cy="524700"/>
          </a:xfrm>
          <a:prstGeom prst="rect">
            <a:avLst/>
          </a:prstGeom>
        </p:spPr>
        <p:txBody>
          <a:bodyPr anchorCtr="0" anchor="ctr" bIns="106650" lIns="106650" spcFirstLastPara="1" rIns="106650" wrap="square" tIns="1066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2ec00d49104_4_121"/>
          <p:cNvSpPr txBox="1"/>
          <p:nvPr>
            <p:ph idx="12" type="sldNum"/>
          </p:nvPr>
        </p:nvSpPr>
        <p:spPr>
          <a:xfrm>
            <a:off x="9175554" y="6217622"/>
            <a:ext cx="594300" cy="524700"/>
          </a:xfrm>
          <a:prstGeom prst="rect">
            <a:avLst/>
          </a:prstGeom>
        </p:spPr>
        <p:txBody>
          <a:bodyPr anchorCtr="0" anchor="ctr" bIns="106650" lIns="106650" spcFirstLastPara="1" rIns="106650" wrap="square" tIns="1066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
  <p:cSld name="1_Front Cover">
    <p:bg>
      <p:bgPr>
        <a:solidFill>
          <a:srgbClr val="F2F2F2"/>
        </a:solidFill>
      </p:bgPr>
    </p:bg>
    <p:spTree>
      <p:nvGrpSpPr>
        <p:cNvPr id="54" name="Shape 54"/>
        <p:cNvGrpSpPr/>
        <p:nvPr/>
      </p:nvGrpSpPr>
      <p:grpSpPr>
        <a:xfrm>
          <a:off x="0" y="0"/>
          <a:ext cx="0" cy="0"/>
          <a:chOff x="0" y="0"/>
          <a:chExt cx="0" cy="0"/>
        </a:xfrm>
      </p:grpSpPr>
      <p:pic>
        <p:nvPicPr>
          <p:cNvPr id="55" name="Google Shape;55;g2ec00d49104_4_123"/>
          <p:cNvPicPr preferRelativeResize="0"/>
          <p:nvPr/>
        </p:nvPicPr>
        <p:blipFill rotWithShape="1">
          <a:blip r:embed="rId2">
            <a:alphaModFix/>
          </a:blip>
          <a:srcRect b="0" l="0" r="0" t="0"/>
          <a:stretch/>
        </p:blipFill>
        <p:spPr>
          <a:xfrm>
            <a:off x="0" y="0"/>
            <a:ext cx="9902826" cy="6857999"/>
          </a:xfrm>
          <a:prstGeom prst="rect">
            <a:avLst/>
          </a:prstGeom>
          <a:noFill/>
          <a:ln>
            <a:noFill/>
          </a:ln>
        </p:spPr>
      </p:pic>
      <p:sp>
        <p:nvSpPr>
          <p:cNvPr id="56" name="Google Shape;56;g2ec00d49104_4_123"/>
          <p:cNvSpPr/>
          <p:nvPr/>
        </p:nvSpPr>
        <p:spPr>
          <a:xfrm>
            <a:off x="449468" y="450000"/>
            <a:ext cx="1282020"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b="0" i="0" sz="1959" u="none" cap="none" strike="noStrike">
              <a:solidFill>
                <a:schemeClr val="dk1"/>
              </a:solidFill>
              <a:latin typeface="Calibri"/>
              <a:ea typeface="Calibri"/>
              <a:cs typeface="Calibri"/>
              <a:sym typeface="Calibri"/>
            </a:endParaRPr>
          </a:p>
        </p:txBody>
      </p:sp>
      <p:pic>
        <p:nvPicPr>
          <p:cNvPr id="57" name="Google Shape;57;g2ec00d49104_4_123"/>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2">
  <p:cSld name="2_Table of Contents2">
    <p:spTree>
      <p:nvGrpSpPr>
        <p:cNvPr id="58" name="Shape 58"/>
        <p:cNvGrpSpPr/>
        <p:nvPr/>
      </p:nvGrpSpPr>
      <p:grpSpPr>
        <a:xfrm>
          <a:off x="0" y="0"/>
          <a:ext cx="0" cy="0"/>
          <a:chOff x="0" y="0"/>
          <a:chExt cx="0" cy="0"/>
        </a:xfrm>
      </p:grpSpPr>
      <p:pic>
        <p:nvPicPr>
          <p:cNvPr id="59" name="Google Shape;59;g2ec00d49104_4_127"/>
          <p:cNvPicPr preferRelativeResize="0"/>
          <p:nvPr/>
        </p:nvPicPr>
        <p:blipFill rotWithShape="1">
          <a:blip r:embed="rId2">
            <a:alphaModFix/>
          </a:blip>
          <a:srcRect b="0" l="0" r="0" t="0"/>
          <a:stretch/>
        </p:blipFill>
        <p:spPr>
          <a:xfrm>
            <a:off x="0" y="0"/>
            <a:ext cx="9902826" cy="6857999"/>
          </a:xfrm>
          <a:prstGeom prst="rect">
            <a:avLst/>
          </a:prstGeom>
          <a:noFill/>
          <a:ln>
            <a:noFill/>
          </a:ln>
        </p:spPr>
      </p:pic>
      <p:cxnSp>
        <p:nvCxnSpPr>
          <p:cNvPr id="60" name="Google Shape;60;g2ec00d49104_4_127"/>
          <p:cNvCxnSpPr/>
          <p:nvPr/>
        </p:nvCxnSpPr>
        <p:spPr>
          <a:xfrm>
            <a:off x="449468" y="6424935"/>
            <a:ext cx="9000600" cy="0"/>
          </a:xfrm>
          <a:prstGeom prst="straightConnector1">
            <a:avLst/>
          </a:prstGeom>
          <a:noFill/>
          <a:ln cap="flat" cmpd="sng" w="9525">
            <a:solidFill>
              <a:srgbClr val="BFBFBF"/>
            </a:solidFill>
            <a:prstDash val="solid"/>
            <a:miter lim="800000"/>
            <a:headEnd len="sm" w="sm" type="none"/>
            <a:tailEnd len="sm" w="sm" type="none"/>
          </a:ln>
        </p:spPr>
      </p:cxnSp>
      <p:sp>
        <p:nvSpPr>
          <p:cNvPr id="61" name="Google Shape;61;g2ec00d49104_4_127"/>
          <p:cNvSpPr txBox="1"/>
          <p:nvPr/>
        </p:nvSpPr>
        <p:spPr>
          <a:xfrm>
            <a:off x="8836343" y="6498001"/>
            <a:ext cx="613800" cy="1386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62" name="Google Shape;62;g2ec00d49104_4_127"/>
          <p:cNvSpPr/>
          <p:nvPr/>
        </p:nvSpPr>
        <p:spPr>
          <a:xfrm>
            <a:off x="449468" y="6498001"/>
            <a:ext cx="2888700" cy="169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63" name="Shape 63"/>
        <p:cNvGrpSpPr/>
        <p:nvPr/>
      </p:nvGrpSpPr>
      <p:grpSpPr>
        <a:xfrm>
          <a:off x="0" y="0"/>
          <a:ext cx="0" cy="0"/>
          <a:chOff x="0" y="0"/>
          <a:chExt cx="0" cy="0"/>
        </a:xfrm>
      </p:grpSpPr>
      <p:cxnSp>
        <p:nvCxnSpPr>
          <p:cNvPr id="64" name="Google Shape;64;g2ec00d49104_4_132"/>
          <p:cNvCxnSpPr/>
          <p:nvPr/>
        </p:nvCxnSpPr>
        <p:spPr>
          <a:xfrm>
            <a:off x="449468" y="6424935"/>
            <a:ext cx="9000600" cy="0"/>
          </a:xfrm>
          <a:prstGeom prst="straightConnector1">
            <a:avLst/>
          </a:prstGeom>
          <a:noFill/>
          <a:ln cap="flat" cmpd="sng" w="9525">
            <a:solidFill>
              <a:srgbClr val="BFBFBF"/>
            </a:solidFill>
            <a:prstDash val="solid"/>
            <a:miter lim="800000"/>
            <a:headEnd len="sm" w="sm" type="none"/>
            <a:tailEnd len="sm" w="sm" type="none"/>
          </a:ln>
        </p:spPr>
      </p:cxnSp>
      <p:sp>
        <p:nvSpPr>
          <p:cNvPr id="65" name="Google Shape;65;g2ec00d49104_4_132"/>
          <p:cNvSpPr txBox="1"/>
          <p:nvPr/>
        </p:nvSpPr>
        <p:spPr>
          <a:xfrm>
            <a:off x="8836343" y="6498001"/>
            <a:ext cx="613800" cy="1386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66" name="Google Shape;66;g2ec00d49104_4_132"/>
          <p:cNvSpPr/>
          <p:nvPr/>
        </p:nvSpPr>
        <p:spPr>
          <a:xfrm>
            <a:off x="449468" y="6498001"/>
            <a:ext cx="2888700" cy="169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
        <p:nvSpPr>
          <p:cNvPr id="67" name="Google Shape;67;g2ec00d49104_4_132"/>
          <p:cNvSpPr txBox="1"/>
          <p:nvPr/>
        </p:nvSpPr>
        <p:spPr>
          <a:xfrm>
            <a:off x="4735388" y="6498001"/>
            <a:ext cx="4461000" cy="138600"/>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u="none" cap="none" strike="noStrike">
                <a:solidFill>
                  <a:srgbClr val="7F7F7F"/>
                </a:solidFill>
                <a:latin typeface="Arial"/>
                <a:ea typeface="Arial"/>
                <a:cs typeface="Arial"/>
                <a:sym typeface="Arial"/>
              </a:rPr>
              <a:t>Chương 4. Xác suất và Thống kê</a:t>
            </a:r>
            <a:endParaRPr b="1"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68" name="Shape 68"/>
        <p:cNvGrpSpPr/>
        <p:nvPr/>
      </p:nvGrpSpPr>
      <p:grpSpPr>
        <a:xfrm>
          <a:off x="0" y="0"/>
          <a:ext cx="0" cy="0"/>
          <a:chOff x="0" y="0"/>
          <a:chExt cx="0" cy="0"/>
        </a:xfrm>
      </p:grpSpPr>
      <p:pic>
        <p:nvPicPr>
          <p:cNvPr id="69" name="Google Shape;69;g2ec00d49104_4_137"/>
          <p:cNvPicPr preferRelativeResize="0"/>
          <p:nvPr/>
        </p:nvPicPr>
        <p:blipFill rotWithShape="1">
          <a:blip r:embed="rId2">
            <a:alphaModFix/>
          </a:blip>
          <a:srcRect b="0" l="0" r="0" t="0"/>
          <a:stretch/>
        </p:blipFill>
        <p:spPr>
          <a:xfrm>
            <a:off x="0" y="0"/>
            <a:ext cx="9902826" cy="6857999"/>
          </a:xfrm>
          <a:prstGeom prst="rect">
            <a:avLst/>
          </a:prstGeom>
          <a:noFill/>
          <a:ln>
            <a:noFill/>
          </a:ln>
        </p:spPr>
      </p:pic>
      <p:cxnSp>
        <p:nvCxnSpPr>
          <p:cNvPr id="70" name="Google Shape;70;g2ec00d49104_4_137"/>
          <p:cNvCxnSpPr/>
          <p:nvPr/>
        </p:nvCxnSpPr>
        <p:spPr>
          <a:xfrm>
            <a:off x="449468" y="6424935"/>
            <a:ext cx="9000600" cy="0"/>
          </a:xfrm>
          <a:prstGeom prst="straightConnector1">
            <a:avLst/>
          </a:prstGeom>
          <a:noFill/>
          <a:ln cap="flat" cmpd="sng" w="9525">
            <a:solidFill>
              <a:srgbClr val="BFBFBF"/>
            </a:solidFill>
            <a:prstDash val="solid"/>
            <a:miter lim="800000"/>
            <a:headEnd len="sm" w="sm" type="none"/>
            <a:tailEnd len="sm" w="sm" type="none"/>
          </a:ln>
        </p:spPr>
      </p:cxnSp>
      <p:sp>
        <p:nvSpPr>
          <p:cNvPr id="71" name="Google Shape;71;g2ec00d49104_4_137"/>
          <p:cNvSpPr txBox="1"/>
          <p:nvPr/>
        </p:nvSpPr>
        <p:spPr>
          <a:xfrm>
            <a:off x="8836343" y="6498001"/>
            <a:ext cx="613800" cy="1386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72" name="Google Shape;72;g2ec00d49104_4_137"/>
          <p:cNvSpPr/>
          <p:nvPr/>
        </p:nvSpPr>
        <p:spPr>
          <a:xfrm>
            <a:off x="449468" y="6498001"/>
            <a:ext cx="2888700" cy="169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73" name="Google Shape;73;g2ec00d49104_4_137"/>
          <p:cNvSpPr txBox="1"/>
          <p:nvPr/>
        </p:nvSpPr>
        <p:spPr>
          <a:xfrm>
            <a:off x="4735388" y="6498001"/>
            <a:ext cx="4461000" cy="138600"/>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4. Xác suất và Thống kê</a:t>
            </a:r>
            <a:endParaRPr b="1" i="0" sz="900">
              <a:solidFill>
                <a:srgbClr val="7F7F7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able of Contents">
  <p:cSld name="7_Table of Contents">
    <p:bg>
      <p:bgPr>
        <a:solidFill>
          <a:schemeClr val="dk1"/>
        </a:solidFill>
      </p:bgPr>
    </p:bg>
    <p:spTree>
      <p:nvGrpSpPr>
        <p:cNvPr id="74" name="Shape 74"/>
        <p:cNvGrpSpPr/>
        <p:nvPr/>
      </p:nvGrpSpPr>
      <p:grpSpPr>
        <a:xfrm>
          <a:off x="0" y="0"/>
          <a:ext cx="0" cy="0"/>
          <a:chOff x="0" y="0"/>
          <a:chExt cx="0" cy="0"/>
        </a:xfrm>
      </p:grpSpPr>
      <p:pic>
        <p:nvPicPr>
          <p:cNvPr id="75" name="Google Shape;75;g2ec00d49104_4_143"/>
          <p:cNvPicPr preferRelativeResize="0"/>
          <p:nvPr/>
        </p:nvPicPr>
        <p:blipFill rotWithShape="1">
          <a:blip r:embed="rId2">
            <a:alphaModFix/>
          </a:blip>
          <a:srcRect b="0" l="0" r="0" t="0"/>
          <a:stretch/>
        </p:blipFill>
        <p:spPr>
          <a:xfrm>
            <a:off x="0" y="0"/>
            <a:ext cx="9902826" cy="6857999"/>
          </a:xfrm>
          <a:prstGeom prst="rect">
            <a:avLst/>
          </a:prstGeom>
          <a:noFill/>
          <a:ln>
            <a:noFill/>
          </a:ln>
        </p:spPr>
      </p:pic>
      <p:cxnSp>
        <p:nvCxnSpPr>
          <p:cNvPr id="76" name="Google Shape;76;g2ec00d49104_4_143"/>
          <p:cNvCxnSpPr/>
          <p:nvPr/>
        </p:nvCxnSpPr>
        <p:spPr>
          <a:xfrm>
            <a:off x="449468" y="6424935"/>
            <a:ext cx="9000600" cy="0"/>
          </a:xfrm>
          <a:prstGeom prst="straightConnector1">
            <a:avLst/>
          </a:prstGeom>
          <a:noFill/>
          <a:ln cap="flat" cmpd="sng" w="9525">
            <a:solidFill>
              <a:srgbClr val="BFBFBF"/>
            </a:solidFill>
            <a:prstDash val="solid"/>
            <a:miter lim="800000"/>
            <a:headEnd len="sm" w="sm" type="none"/>
            <a:tailEnd len="sm" w="sm" type="none"/>
          </a:ln>
        </p:spPr>
      </p:cxnSp>
      <p:sp>
        <p:nvSpPr>
          <p:cNvPr id="77" name="Google Shape;77;g2ec00d49104_4_143"/>
          <p:cNvSpPr txBox="1"/>
          <p:nvPr/>
        </p:nvSpPr>
        <p:spPr>
          <a:xfrm>
            <a:off x="8836343" y="6498001"/>
            <a:ext cx="613800" cy="1386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78" name="Google Shape;78;g2ec00d49104_4_143"/>
          <p:cNvSpPr/>
          <p:nvPr/>
        </p:nvSpPr>
        <p:spPr>
          <a:xfrm>
            <a:off x="449468" y="6498001"/>
            <a:ext cx="2888700" cy="169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79" name="Google Shape;79;g2ec00d49104_4_143"/>
          <p:cNvSpPr txBox="1"/>
          <p:nvPr/>
        </p:nvSpPr>
        <p:spPr>
          <a:xfrm>
            <a:off x="4735388" y="6498001"/>
            <a:ext cx="4461000" cy="138600"/>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4. Xác suất và Thống kê</a:t>
            </a:r>
            <a:endParaRPr b="1" i="0" sz="900">
              <a:solidFill>
                <a:srgbClr val="7F7F7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80" name="Shape 80"/>
        <p:cNvGrpSpPr/>
        <p:nvPr/>
      </p:nvGrpSpPr>
      <p:grpSpPr>
        <a:xfrm>
          <a:off x="0" y="0"/>
          <a:ext cx="0" cy="0"/>
          <a:chOff x="0" y="0"/>
          <a:chExt cx="0" cy="0"/>
        </a:xfrm>
      </p:grpSpPr>
      <p:pic>
        <p:nvPicPr>
          <p:cNvPr id="81" name="Google Shape;81;g2ec00d49104_4_149"/>
          <p:cNvPicPr preferRelativeResize="0"/>
          <p:nvPr/>
        </p:nvPicPr>
        <p:blipFill rotWithShape="1">
          <a:blip r:embed="rId2">
            <a:alphaModFix/>
          </a:blip>
          <a:srcRect b="0" l="0" r="0" t="0"/>
          <a:stretch/>
        </p:blipFill>
        <p:spPr>
          <a:xfrm>
            <a:off x="0" y="0"/>
            <a:ext cx="9902826" cy="6857999"/>
          </a:xfrm>
          <a:prstGeom prst="rect">
            <a:avLst/>
          </a:prstGeom>
          <a:noFill/>
          <a:ln>
            <a:noFill/>
          </a:ln>
        </p:spPr>
      </p:pic>
      <p:cxnSp>
        <p:nvCxnSpPr>
          <p:cNvPr id="82" name="Google Shape;82;g2ec00d49104_4_149"/>
          <p:cNvCxnSpPr/>
          <p:nvPr/>
        </p:nvCxnSpPr>
        <p:spPr>
          <a:xfrm>
            <a:off x="449468" y="6424935"/>
            <a:ext cx="9000600" cy="0"/>
          </a:xfrm>
          <a:prstGeom prst="straightConnector1">
            <a:avLst/>
          </a:prstGeom>
          <a:noFill/>
          <a:ln cap="flat" cmpd="sng" w="9525">
            <a:solidFill>
              <a:srgbClr val="BFBFBF"/>
            </a:solidFill>
            <a:prstDash val="solid"/>
            <a:miter lim="800000"/>
            <a:headEnd len="sm" w="sm" type="none"/>
            <a:tailEnd len="sm" w="sm" type="none"/>
          </a:ln>
        </p:spPr>
      </p:cxnSp>
      <p:sp>
        <p:nvSpPr>
          <p:cNvPr id="83" name="Google Shape;83;g2ec00d49104_4_149"/>
          <p:cNvSpPr txBox="1"/>
          <p:nvPr/>
        </p:nvSpPr>
        <p:spPr>
          <a:xfrm>
            <a:off x="8836343" y="6498001"/>
            <a:ext cx="613800" cy="1386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84" name="Google Shape;84;g2ec00d49104_4_149"/>
          <p:cNvSpPr/>
          <p:nvPr/>
        </p:nvSpPr>
        <p:spPr>
          <a:xfrm>
            <a:off x="449468" y="6498001"/>
            <a:ext cx="2888700" cy="169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85" name="Google Shape;85;g2ec00d49104_4_149"/>
          <p:cNvSpPr txBox="1"/>
          <p:nvPr/>
        </p:nvSpPr>
        <p:spPr>
          <a:xfrm>
            <a:off x="4735388" y="6498001"/>
            <a:ext cx="4461000" cy="138600"/>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4. Xác suất và Thống kê</a:t>
            </a:r>
            <a:endParaRPr b="1" i="0" sz="900">
              <a:solidFill>
                <a:srgbClr val="7F7F7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86" name="Shape 8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2ec00d49104_4_86"/>
          <p:cNvSpPr txBox="1"/>
          <p:nvPr>
            <p:ph type="title"/>
          </p:nvPr>
        </p:nvSpPr>
        <p:spPr>
          <a:xfrm>
            <a:off x="337567" y="2867800"/>
            <a:ext cx="9227700" cy="1122300"/>
          </a:xfrm>
          <a:prstGeom prst="rect">
            <a:avLst/>
          </a:prstGeom>
        </p:spPr>
        <p:txBody>
          <a:bodyPr anchorCtr="0" anchor="ctr" bIns="106650" lIns="106650" spcFirstLastPara="1" rIns="106650" wrap="square" tIns="10665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9" name="Google Shape;19;g2ec00d49104_4_86"/>
          <p:cNvSpPr txBox="1"/>
          <p:nvPr>
            <p:ph idx="12" type="sldNum"/>
          </p:nvPr>
        </p:nvSpPr>
        <p:spPr>
          <a:xfrm>
            <a:off x="9175554" y="6217622"/>
            <a:ext cx="594300" cy="524700"/>
          </a:xfrm>
          <a:prstGeom prst="rect">
            <a:avLst/>
          </a:prstGeom>
        </p:spPr>
        <p:txBody>
          <a:bodyPr anchorCtr="0" anchor="ctr" bIns="106650" lIns="106650" spcFirstLastPara="1" rIns="106650" wrap="square" tIns="1066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2ec00d49104_4_89"/>
          <p:cNvSpPr txBox="1"/>
          <p:nvPr>
            <p:ph type="title"/>
          </p:nvPr>
        </p:nvSpPr>
        <p:spPr>
          <a:xfrm>
            <a:off x="337567" y="593367"/>
            <a:ext cx="9227700" cy="763500"/>
          </a:xfrm>
          <a:prstGeom prst="rect">
            <a:avLst/>
          </a:prstGeom>
        </p:spPr>
        <p:txBody>
          <a:bodyPr anchorCtr="0" anchor="t" bIns="106650" lIns="106650" spcFirstLastPara="1" rIns="106650" wrap="square" tIns="106650">
            <a:norm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22" name="Google Shape;22;g2ec00d49104_4_89"/>
          <p:cNvSpPr txBox="1"/>
          <p:nvPr>
            <p:ph idx="1" type="body"/>
          </p:nvPr>
        </p:nvSpPr>
        <p:spPr>
          <a:xfrm>
            <a:off x="337567" y="1536633"/>
            <a:ext cx="9227700" cy="4555200"/>
          </a:xfrm>
          <a:prstGeom prst="rect">
            <a:avLst/>
          </a:prstGeom>
        </p:spPr>
        <p:txBody>
          <a:bodyPr anchorCtr="0" anchor="t" bIns="106650" lIns="106650" spcFirstLastPara="1" rIns="106650" wrap="square" tIns="106650">
            <a:normAutofit/>
          </a:bodyPr>
          <a:lstStyle>
            <a:lvl1pPr indent="-361950" lvl="0" marL="457200">
              <a:spcBef>
                <a:spcPts val="0"/>
              </a:spcBef>
              <a:spcAft>
                <a:spcPts val="0"/>
              </a:spcAft>
              <a:buSzPts val="21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3" name="Google Shape;23;g2ec00d49104_4_89"/>
          <p:cNvSpPr txBox="1"/>
          <p:nvPr>
            <p:ph idx="12" type="sldNum"/>
          </p:nvPr>
        </p:nvSpPr>
        <p:spPr>
          <a:xfrm>
            <a:off x="9175554" y="6217622"/>
            <a:ext cx="594300" cy="524700"/>
          </a:xfrm>
          <a:prstGeom prst="rect">
            <a:avLst/>
          </a:prstGeom>
        </p:spPr>
        <p:txBody>
          <a:bodyPr anchorCtr="0" anchor="ctr" bIns="106650" lIns="106650" spcFirstLastPara="1" rIns="106650" wrap="square" tIns="1066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2ec00d49104_4_93"/>
          <p:cNvSpPr txBox="1"/>
          <p:nvPr>
            <p:ph type="title"/>
          </p:nvPr>
        </p:nvSpPr>
        <p:spPr>
          <a:xfrm>
            <a:off x="337567" y="593367"/>
            <a:ext cx="9227700" cy="763500"/>
          </a:xfrm>
          <a:prstGeom prst="rect">
            <a:avLst/>
          </a:prstGeom>
        </p:spPr>
        <p:txBody>
          <a:bodyPr anchorCtr="0" anchor="t" bIns="106650" lIns="106650" spcFirstLastPara="1" rIns="106650" wrap="square" tIns="106650">
            <a:norm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26" name="Google Shape;26;g2ec00d49104_4_93"/>
          <p:cNvSpPr txBox="1"/>
          <p:nvPr>
            <p:ph idx="1" type="body"/>
          </p:nvPr>
        </p:nvSpPr>
        <p:spPr>
          <a:xfrm>
            <a:off x="337567" y="1536633"/>
            <a:ext cx="4331700" cy="4555200"/>
          </a:xfrm>
          <a:prstGeom prst="rect">
            <a:avLst/>
          </a:prstGeom>
        </p:spPr>
        <p:txBody>
          <a:bodyPr anchorCtr="0" anchor="t" bIns="106650" lIns="106650" spcFirstLastPara="1" rIns="106650" wrap="square" tIns="106650">
            <a:norm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27" name="Google Shape;27;g2ec00d49104_4_93"/>
          <p:cNvSpPr txBox="1"/>
          <p:nvPr>
            <p:ph idx="2" type="body"/>
          </p:nvPr>
        </p:nvSpPr>
        <p:spPr>
          <a:xfrm>
            <a:off x="5233422" y="1536633"/>
            <a:ext cx="4331700" cy="4555200"/>
          </a:xfrm>
          <a:prstGeom prst="rect">
            <a:avLst/>
          </a:prstGeom>
        </p:spPr>
        <p:txBody>
          <a:bodyPr anchorCtr="0" anchor="t" bIns="106650" lIns="106650" spcFirstLastPara="1" rIns="106650" wrap="square" tIns="106650">
            <a:norm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28" name="Google Shape;28;g2ec00d49104_4_93"/>
          <p:cNvSpPr txBox="1"/>
          <p:nvPr>
            <p:ph idx="12" type="sldNum"/>
          </p:nvPr>
        </p:nvSpPr>
        <p:spPr>
          <a:xfrm>
            <a:off x="9175554" y="6217622"/>
            <a:ext cx="594300" cy="524700"/>
          </a:xfrm>
          <a:prstGeom prst="rect">
            <a:avLst/>
          </a:prstGeom>
        </p:spPr>
        <p:txBody>
          <a:bodyPr anchorCtr="0" anchor="ctr" bIns="106650" lIns="106650" spcFirstLastPara="1" rIns="106650" wrap="square" tIns="1066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2ec00d49104_4_98"/>
          <p:cNvSpPr txBox="1"/>
          <p:nvPr>
            <p:ph type="title"/>
          </p:nvPr>
        </p:nvSpPr>
        <p:spPr>
          <a:xfrm>
            <a:off x="337567" y="593367"/>
            <a:ext cx="9227700" cy="763500"/>
          </a:xfrm>
          <a:prstGeom prst="rect">
            <a:avLst/>
          </a:prstGeom>
        </p:spPr>
        <p:txBody>
          <a:bodyPr anchorCtr="0" anchor="t" bIns="106650" lIns="106650" spcFirstLastPara="1" rIns="106650" wrap="square" tIns="106650">
            <a:norm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31" name="Google Shape;31;g2ec00d49104_4_98"/>
          <p:cNvSpPr txBox="1"/>
          <p:nvPr>
            <p:ph idx="12" type="sldNum"/>
          </p:nvPr>
        </p:nvSpPr>
        <p:spPr>
          <a:xfrm>
            <a:off x="9175554" y="6217622"/>
            <a:ext cx="594300" cy="524700"/>
          </a:xfrm>
          <a:prstGeom prst="rect">
            <a:avLst/>
          </a:prstGeom>
        </p:spPr>
        <p:txBody>
          <a:bodyPr anchorCtr="0" anchor="ctr" bIns="106650" lIns="106650" spcFirstLastPara="1" rIns="106650" wrap="square" tIns="1066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2ec00d49104_4_101"/>
          <p:cNvSpPr txBox="1"/>
          <p:nvPr>
            <p:ph type="title"/>
          </p:nvPr>
        </p:nvSpPr>
        <p:spPr>
          <a:xfrm>
            <a:off x="337567" y="740800"/>
            <a:ext cx="3041100" cy="1007700"/>
          </a:xfrm>
          <a:prstGeom prst="rect">
            <a:avLst/>
          </a:prstGeom>
        </p:spPr>
        <p:txBody>
          <a:bodyPr anchorCtr="0" anchor="b" bIns="106650" lIns="106650" spcFirstLastPara="1" rIns="106650" wrap="square" tIns="106650">
            <a:norm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34" name="Google Shape;34;g2ec00d49104_4_101"/>
          <p:cNvSpPr txBox="1"/>
          <p:nvPr>
            <p:ph idx="1" type="body"/>
          </p:nvPr>
        </p:nvSpPr>
        <p:spPr>
          <a:xfrm>
            <a:off x="337567" y="1852800"/>
            <a:ext cx="3041100" cy="4239300"/>
          </a:xfrm>
          <a:prstGeom prst="rect">
            <a:avLst/>
          </a:prstGeom>
        </p:spPr>
        <p:txBody>
          <a:bodyPr anchorCtr="0" anchor="t" bIns="106650" lIns="106650" spcFirstLastPara="1" rIns="106650" wrap="square" tIns="106650">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35" name="Google Shape;35;g2ec00d49104_4_101"/>
          <p:cNvSpPr txBox="1"/>
          <p:nvPr>
            <p:ph idx="12" type="sldNum"/>
          </p:nvPr>
        </p:nvSpPr>
        <p:spPr>
          <a:xfrm>
            <a:off x="9175554" y="6217622"/>
            <a:ext cx="594300" cy="524700"/>
          </a:xfrm>
          <a:prstGeom prst="rect">
            <a:avLst/>
          </a:prstGeom>
        </p:spPr>
        <p:txBody>
          <a:bodyPr anchorCtr="0" anchor="ctr" bIns="106650" lIns="106650" spcFirstLastPara="1" rIns="106650" wrap="square" tIns="1066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2ec00d49104_4_105"/>
          <p:cNvSpPr txBox="1"/>
          <p:nvPr>
            <p:ph type="title"/>
          </p:nvPr>
        </p:nvSpPr>
        <p:spPr>
          <a:xfrm>
            <a:off x="530934" y="600200"/>
            <a:ext cx="6896100" cy="5454300"/>
          </a:xfrm>
          <a:prstGeom prst="rect">
            <a:avLst/>
          </a:prstGeom>
        </p:spPr>
        <p:txBody>
          <a:bodyPr anchorCtr="0" anchor="ctr" bIns="106650" lIns="106650" spcFirstLastPara="1" rIns="106650" wrap="square" tIns="106650">
            <a:normAutofit/>
          </a:bodyPr>
          <a:lstStyle>
            <a:lvl1pPr lvl="0">
              <a:spcBef>
                <a:spcPts val="0"/>
              </a:spcBef>
              <a:spcAft>
                <a:spcPts val="0"/>
              </a:spcAft>
              <a:buSzPts val="5600"/>
              <a:buNone/>
              <a:defRPr sz="5600"/>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p:txBody>
      </p:sp>
      <p:sp>
        <p:nvSpPr>
          <p:cNvPr id="38" name="Google Shape;38;g2ec00d49104_4_105"/>
          <p:cNvSpPr txBox="1"/>
          <p:nvPr>
            <p:ph idx="12" type="sldNum"/>
          </p:nvPr>
        </p:nvSpPr>
        <p:spPr>
          <a:xfrm>
            <a:off x="9175554" y="6217622"/>
            <a:ext cx="594300" cy="524700"/>
          </a:xfrm>
          <a:prstGeom prst="rect">
            <a:avLst/>
          </a:prstGeom>
        </p:spPr>
        <p:txBody>
          <a:bodyPr anchorCtr="0" anchor="ctr" bIns="106650" lIns="106650" spcFirstLastPara="1" rIns="106650" wrap="square" tIns="1066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2ec00d49104_4_108"/>
          <p:cNvSpPr/>
          <p:nvPr/>
        </p:nvSpPr>
        <p:spPr>
          <a:xfrm>
            <a:off x="4951413" y="33"/>
            <a:ext cx="4951500" cy="6858000"/>
          </a:xfrm>
          <a:prstGeom prst="rect">
            <a:avLst/>
          </a:prstGeom>
          <a:solidFill>
            <a:schemeClr val="dk2"/>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sp>
        <p:nvSpPr>
          <p:cNvPr id="41" name="Google Shape;41;g2ec00d49104_4_108"/>
          <p:cNvSpPr txBox="1"/>
          <p:nvPr>
            <p:ph type="title"/>
          </p:nvPr>
        </p:nvSpPr>
        <p:spPr>
          <a:xfrm>
            <a:off x="287533" y="1644233"/>
            <a:ext cx="4380900" cy="1976400"/>
          </a:xfrm>
          <a:prstGeom prst="rect">
            <a:avLst/>
          </a:prstGeom>
        </p:spPr>
        <p:txBody>
          <a:bodyPr anchorCtr="0" anchor="b" bIns="106650" lIns="106650" spcFirstLastPara="1" rIns="106650" wrap="square" tIns="106650">
            <a:normAutofit/>
          </a:bodyPr>
          <a:lstStyle>
            <a:lvl1pPr lvl="0" algn="ctr">
              <a:spcBef>
                <a:spcPts val="0"/>
              </a:spcBef>
              <a:spcAft>
                <a:spcPts val="0"/>
              </a:spcAft>
              <a:buSzPts val="4900"/>
              <a:buNone/>
              <a:defRPr sz="4900"/>
            </a:lvl1pPr>
            <a:lvl2pPr lvl="1" algn="ctr">
              <a:spcBef>
                <a:spcPts val="0"/>
              </a:spcBef>
              <a:spcAft>
                <a:spcPts val="0"/>
              </a:spcAft>
              <a:buSzPts val="4900"/>
              <a:buNone/>
              <a:defRPr sz="4900"/>
            </a:lvl2pPr>
            <a:lvl3pPr lvl="2" algn="ctr">
              <a:spcBef>
                <a:spcPts val="0"/>
              </a:spcBef>
              <a:spcAft>
                <a:spcPts val="0"/>
              </a:spcAft>
              <a:buSzPts val="4900"/>
              <a:buNone/>
              <a:defRPr sz="4900"/>
            </a:lvl3pPr>
            <a:lvl4pPr lvl="3" algn="ctr">
              <a:spcBef>
                <a:spcPts val="0"/>
              </a:spcBef>
              <a:spcAft>
                <a:spcPts val="0"/>
              </a:spcAft>
              <a:buSzPts val="4900"/>
              <a:buNone/>
              <a:defRPr sz="4900"/>
            </a:lvl4pPr>
            <a:lvl5pPr lvl="4" algn="ctr">
              <a:spcBef>
                <a:spcPts val="0"/>
              </a:spcBef>
              <a:spcAft>
                <a:spcPts val="0"/>
              </a:spcAft>
              <a:buSzPts val="4900"/>
              <a:buNone/>
              <a:defRPr sz="4900"/>
            </a:lvl5pPr>
            <a:lvl6pPr lvl="5" algn="ctr">
              <a:spcBef>
                <a:spcPts val="0"/>
              </a:spcBef>
              <a:spcAft>
                <a:spcPts val="0"/>
              </a:spcAft>
              <a:buSzPts val="4900"/>
              <a:buNone/>
              <a:defRPr sz="4900"/>
            </a:lvl6pPr>
            <a:lvl7pPr lvl="6" algn="ctr">
              <a:spcBef>
                <a:spcPts val="0"/>
              </a:spcBef>
              <a:spcAft>
                <a:spcPts val="0"/>
              </a:spcAft>
              <a:buSzPts val="4900"/>
              <a:buNone/>
              <a:defRPr sz="4900"/>
            </a:lvl7pPr>
            <a:lvl8pPr lvl="7" algn="ctr">
              <a:spcBef>
                <a:spcPts val="0"/>
              </a:spcBef>
              <a:spcAft>
                <a:spcPts val="0"/>
              </a:spcAft>
              <a:buSzPts val="4900"/>
              <a:buNone/>
              <a:defRPr sz="4900"/>
            </a:lvl8pPr>
            <a:lvl9pPr lvl="8" algn="ctr">
              <a:spcBef>
                <a:spcPts val="0"/>
              </a:spcBef>
              <a:spcAft>
                <a:spcPts val="0"/>
              </a:spcAft>
              <a:buSzPts val="4900"/>
              <a:buNone/>
              <a:defRPr sz="4900"/>
            </a:lvl9pPr>
          </a:lstStyle>
          <a:p/>
        </p:txBody>
      </p:sp>
      <p:sp>
        <p:nvSpPr>
          <p:cNvPr id="42" name="Google Shape;42;g2ec00d49104_4_108"/>
          <p:cNvSpPr txBox="1"/>
          <p:nvPr>
            <p:ph idx="1" type="subTitle"/>
          </p:nvPr>
        </p:nvSpPr>
        <p:spPr>
          <a:xfrm>
            <a:off x="287533" y="3737433"/>
            <a:ext cx="4380900" cy="1646700"/>
          </a:xfrm>
          <a:prstGeom prst="rect">
            <a:avLst/>
          </a:prstGeom>
        </p:spPr>
        <p:txBody>
          <a:bodyPr anchorCtr="0" anchor="t" bIns="106650" lIns="106650" spcFirstLastPara="1" rIns="106650" wrap="square" tIns="10665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3" name="Google Shape;43;g2ec00d49104_4_108"/>
          <p:cNvSpPr txBox="1"/>
          <p:nvPr>
            <p:ph idx="2" type="body"/>
          </p:nvPr>
        </p:nvSpPr>
        <p:spPr>
          <a:xfrm>
            <a:off x="5349410" y="965600"/>
            <a:ext cx="4155300" cy="4926900"/>
          </a:xfrm>
          <a:prstGeom prst="rect">
            <a:avLst/>
          </a:prstGeom>
        </p:spPr>
        <p:txBody>
          <a:bodyPr anchorCtr="0" anchor="ctr" bIns="106650" lIns="106650" spcFirstLastPara="1" rIns="106650" wrap="square" tIns="106650">
            <a:normAutofit/>
          </a:bodyPr>
          <a:lstStyle>
            <a:lvl1pPr indent="-361950" lvl="0" marL="457200">
              <a:spcBef>
                <a:spcPts val="0"/>
              </a:spcBef>
              <a:spcAft>
                <a:spcPts val="0"/>
              </a:spcAft>
              <a:buClr>
                <a:schemeClr val="dk1"/>
              </a:buClr>
              <a:buSzPts val="2100"/>
              <a:buChar char="●"/>
              <a:defRPr>
                <a:solidFill>
                  <a:schemeClr val="dk1"/>
                </a:solidFill>
              </a:defRPr>
            </a:lvl1pPr>
            <a:lvl2pPr indent="-330200" lvl="1" marL="914400">
              <a:spcBef>
                <a:spcPts val="0"/>
              </a:spcBef>
              <a:spcAft>
                <a:spcPts val="0"/>
              </a:spcAft>
              <a:buClr>
                <a:schemeClr val="dk1"/>
              </a:buClr>
              <a:buSzPts val="1600"/>
              <a:buChar char="○"/>
              <a:defRPr>
                <a:solidFill>
                  <a:schemeClr val="dk1"/>
                </a:solidFill>
              </a:defRPr>
            </a:lvl2pPr>
            <a:lvl3pPr indent="-330200" lvl="2" marL="1371600">
              <a:spcBef>
                <a:spcPts val="0"/>
              </a:spcBef>
              <a:spcAft>
                <a:spcPts val="0"/>
              </a:spcAft>
              <a:buClr>
                <a:schemeClr val="dk1"/>
              </a:buClr>
              <a:buSzPts val="1600"/>
              <a:buChar char="■"/>
              <a:defRPr>
                <a:solidFill>
                  <a:schemeClr val="dk1"/>
                </a:solidFill>
              </a:defRPr>
            </a:lvl3pPr>
            <a:lvl4pPr indent="-330200" lvl="3" marL="1828800">
              <a:spcBef>
                <a:spcPts val="0"/>
              </a:spcBef>
              <a:spcAft>
                <a:spcPts val="0"/>
              </a:spcAft>
              <a:buClr>
                <a:schemeClr val="dk1"/>
              </a:buClr>
              <a:buSzPts val="1600"/>
              <a:buChar char="●"/>
              <a:defRPr>
                <a:solidFill>
                  <a:schemeClr val="dk1"/>
                </a:solidFill>
              </a:defRPr>
            </a:lvl4pPr>
            <a:lvl5pPr indent="-330200" lvl="4" marL="2286000">
              <a:spcBef>
                <a:spcPts val="0"/>
              </a:spcBef>
              <a:spcAft>
                <a:spcPts val="0"/>
              </a:spcAft>
              <a:buClr>
                <a:schemeClr val="dk1"/>
              </a:buClr>
              <a:buSzPts val="1600"/>
              <a:buChar char="○"/>
              <a:defRPr>
                <a:solidFill>
                  <a:schemeClr val="dk1"/>
                </a:solidFill>
              </a:defRPr>
            </a:lvl5pPr>
            <a:lvl6pPr indent="-330200" lvl="5" marL="2743200">
              <a:spcBef>
                <a:spcPts val="0"/>
              </a:spcBef>
              <a:spcAft>
                <a:spcPts val="0"/>
              </a:spcAft>
              <a:buClr>
                <a:schemeClr val="dk1"/>
              </a:buClr>
              <a:buSzPts val="1600"/>
              <a:buChar char="■"/>
              <a:defRPr>
                <a:solidFill>
                  <a:schemeClr val="dk1"/>
                </a:solidFill>
              </a:defRPr>
            </a:lvl6pPr>
            <a:lvl7pPr indent="-330200" lvl="6" marL="3200400">
              <a:spcBef>
                <a:spcPts val="0"/>
              </a:spcBef>
              <a:spcAft>
                <a:spcPts val="0"/>
              </a:spcAft>
              <a:buClr>
                <a:schemeClr val="dk1"/>
              </a:buClr>
              <a:buSzPts val="1600"/>
              <a:buChar char="●"/>
              <a:defRPr>
                <a:solidFill>
                  <a:schemeClr val="dk1"/>
                </a:solidFill>
              </a:defRPr>
            </a:lvl7pPr>
            <a:lvl8pPr indent="-330200" lvl="7" marL="3657600">
              <a:spcBef>
                <a:spcPts val="0"/>
              </a:spcBef>
              <a:spcAft>
                <a:spcPts val="0"/>
              </a:spcAft>
              <a:buClr>
                <a:schemeClr val="dk1"/>
              </a:buClr>
              <a:buSzPts val="1600"/>
              <a:buChar char="○"/>
              <a:defRPr>
                <a:solidFill>
                  <a:schemeClr val="dk1"/>
                </a:solidFill>
              </a:defRPr>
            </a:lvl8pPr>
            <a:lvl9pPr indent="-330200" lvl="8" marL="4114800">
              <a:spcBef>
                <a:spcPts val="0"/>
              </a:spcBef>
              <a:spcAft>
                <a:spcPts val="0"/>
              </a:spcAft>
              <a:buClr>
                <a:schemeClr val="dk1"/>
              </a:buClr>
              <a:buSzPts val="1600"/>
              <a:buChar char="■"/>
              <a:defRPr>
                <a:solidFill>
                  <a:schemeClr val="dk1"/>
                </a:solidFill>
              </a:defRPr>
            </a:lvl9pPr>
          </a:lstStyle>
          <a:p/>
        </p:txBody>
      </p:sp>
      <p:sp>
        <p:nvSpPr>
          <p:cNvPr id="44" name="Google Shape;44;g2ec00d49104_4_108"/>
          <p:cNvSpPr txBox="1"/>
          <p:nvPr>
            <p:ph idx="12" type="sldNum"/>
          </p:nvPr>
        </p:nvSpPr>
        <p:spPr>
          <a:xfrm>
            <a:off x="9175554" y="6217622"/>
            <a:ext cx="594300" cy="524700"/>
          </a:xfrm>
          <a:prstGeom prst="rect">
            <a:avLst/>
          </a:prstGeom>
        </p:spPr>
        <p:txBody>
          <a:bodyPr anchorCtr="0" anchor="ctr" bIns="106650" lIns="106650" spcFirstLastPara="1" rIns="106650" wrap="square" tIns="1066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2ec00d49104_4_114"/>
          <p:cNvSpPr txBox="1"/>
          <p:nvPr>
            <p:ph idx="1" type="body"/>
          </p:nvPr>
        </p:nvSpPr>
        <p:spPr>
          <a:xfrm>
            <a:off x="337567" y="5640767"/>
            <a:ext cx="6496500" cy="806700"/>
          </a:xfrm>
          <a:prstGeom prst="rect">
            <a:avLst/>
          </a:prstGeom>
        </p:spPr>
        <p:txBody>
          <a:bodyPr anchorCtr="0" anchor="ctr" bIns="106650" lIns="106650" spcFirstLastPara="1" rIns="106650" wrap="square" tIns="106650">
            <a:normAutofit/>
          </a:bodyPr>
          <a:lstStyle>
            <a:lvl1pPr indent="-228600" lvl="0" marL="457200">
              <a:lnSpc>
                <a:spcPct val="100000"/>
              </a:lnSpc>
              <a:spcBef>
                <a:spcPts val="0"/>
              </a:spcBef>
              <a:spcAft>
                <a:spcPts val="0"/>
              </a:spcAft>
              <a:buSzPts val="2100"/>
              <a:buNone/>
              <a:defRPr/>
            </a:lvl1pPr>
          </a:lstStyle>
          <a:p/>
        </p:txBody>
      </p:sp>
      <p:sp>
        <p:nvSpPr>
          <p:cNvPr id="47" name="Google Shape;47;g2ec00d49104_4_114"/>
          <p:cNvSpPr txBox="1"/>
          <p:nvPr>
            <p:ph idx="12" type="sldNum"/>
          </p:nvPr>
        </p:nvSpPr>
        <p:spPr>
          <a:xfrm>
            <a:off x="9175554" y="6217622"/>
            <a:ext cx="594300" cy="524700"/>
          </a:xfrm>
          <a:prstGeom prst="rect">
            <a:avLst/>
          </a:prstGeom>
        </p:spPr>
        <p:txBody>
          <a:bodyPr anchorCtr="0" anchor="ctr" bIns="106650" lIns="106650" spcFirstLastPara="1" rIns="106650" wrap="square" tIns="1066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9" name="Shape 9"/>
        <p:cNvGrpSpPr/>
        <p:nvPr/>
      </p:nvGrpSpPr>
      <p:grpSpPr>
        <a:xfrm>
          <a:off x="0" y="0"/>
          <a:ext cx="0" cy="0"/>
          <a:chOff x="0" y="0"/>
          <a:chExt cx="0" cy="0"/>
        </a:xfrm>
      </p:grpSpPr>
      <p:sp>
        <p:nvSpPr>
          <p:cNvPr id="10" name="Google Shape;10;g2ec00d49104_4_78"/>
          <p:cNvSpPr txBox="1"/>
          <p:nvPr>
            <p:ph type="title"/>
          </p:nvPr>
        </p:nvSpPr>
        <p:spPr>
          <a:xfrm>
            <a:off x="337567" y="593367"/>
            <a:ext cx="9227700" cy="763500"/>
          </a:xfrm>
          <a:prstGeom prst="rect">
            <a:avLst/>
          </a:prstGeom>
          <a:noFill/>
          <a:ln>
            <a:noFill/>
          </a:ln>
        </p:spPr>
        <p:txBody>
          <a:bodyPr anchorCtr="0" anchor="t" bIns="106650" lIns="106650" spcFirstLastPara="1" rIns="106650" wrap="square" tIns="106650">
            <a:normAutofit/>
          </a:bodyPr>
          <a:lstStyle>
            <a:lvl1pPr lvl="0">
              <a:spcBef>
                <a:spcPts val="0"/>
              </a:spcBef>
              <a:spcAft>
                <a:spcPts val="0"/>
              </a:spcAft>
              <a:buClr>
                <a:schemeClr val="dk1"/>
              </a:buClr>
              <a:buSzPts val="3300"/>
              <a:buNone/>
              <a:defRPr sz="3300">
                <a:solidFill>
                  <a:schemeClr val="dk1"/>
                </a:solidFill>
              </a:defRPr>
            </a:lvl1pPr>
            <a:lvl2pPr lvl="1">
              <a:spcBef>
                <a:spcPts val="0"/>
              </a:spcBef>
              <a:spcAft>
                <a:spcPts val="0"/>
              </a:spcAft>
              <a:buClr>
                <a:schemeClr val="dk1"/>
              </a:buClr>
              <a:buSzPts val="3300"/>
              <a:buNone/>
              <a:defRPr sz="3300">
                <a:solidFill>
                  <a:schemeClr val="dk1"/>
                </a:solidFill>
              </a:defRPr>
            </a:lvl2pPr>
            <a:lvl3pPr lvl="2">
              <a:spcBef>
                <a:spcPts val="0"/>
              </a:spcBef>
              <a:spcAft>
                <a:spcPts val="0"/>
              </a:spcAft>
              <a:buClr>
                <a:schemeClr val="dk1"/>
              </a:buClr>
              <a:buSzPts val="3300"/>
              <a:buNone/>
              <a:defRPr sz="3300">
                <a:solidFill>
                  <a:schemeClr val="dk1"/>
                </a:solidFill>
              </a:defRPr>
            </a:lvl3pPr>
            <a:lvl4pPr lvl="3">
              <a:spcBef>
                <a:spcPts val="0"/>
              </a:spcBef>
              <a:spcAft>
                <a:spcPts val="0"/>
              </a:spcAft>
              <a:buClr>
                <a:schemeClr val="dk1"/>
              </a:buClr>
              <a:buSzPts val="3300"/>
              <a:buNone/>
              <a:defRPr sz="3300">
                <a:solidFill>
                  <a:schemeClr val="dk1"/>
                </a:solidFill>
              </a:defRPr>
            </a:lvl4pPr>
            <a:lvl5pPr lvl="4">
              <a:spcBef>
                <a:spcPts val="0"/>
              </a:spcBef>
              <a:spcAft>
                <a:spcPts val="0"/>
              </a:spcAft>
              <a:buClr>
                <a:schemeClr val="dk1"/>
              </a:buClr>
              <a:buSzPts val="3300"/>
              <a:buNone/>
              <a:defRPr sz="3300">
                <a:solidFill>
                  <a:schemeClr val="dk1"/>
                </a:solidFill>
              </a:defRPr>
            </a:lvl5pPr>
            <a:lvl6pPr lvl="5">
              <a:spcBef>
                <a:spcPts val="0"/>
              </a:spcBef>
              <a:spcAft>
                <a:spcPts val="0"/>
              </a:spcAft>
              <a:buClr>
                <a:schemeClr val="dk1"/>
              </a:buClr>
              <a:buSzPts val="3300"/>
              <a:buNone/>
              <a:defRPr sz="3300">
                <a:solidFill>
                  <a:schemeClr val="dk1"/>
                </a:solidFill>
              </a:defRPr>
            </a:lvl6pPr>
            <a:lvl7pPr lvl="6">
              <a:spcBef>
                <a:spcPts val="0"/>
              </a:spcBef>
              <a:spcAft>
                <a:spcPts val="0"/>
              </a:spcAft>
              <a:buClr>
                <a:schemeClr val="dk1"/>
              </a:buClr>
              <a:buSzPts val="3300"/>
              <a:buNone/>
              <a:defRPr sz="3300">
                <a:solidFill>
                  <a:schemeClr val="dk1"/>
                </a:solidFill>
              </a:defRPr>
            </a:lvl7pPr>
            <a:lvl8pPr lvl="7">
              <a:spcBef>
                <a:spcPts val="0"/>
              </a:spcBef>
              <a:spcAft>
                <a:spcPts val="0"/>
              </a:spcAft>
              <a:buClr>
                <a:schemeClr val="dk1"/>
              </a:buClr>
              <a:buSzPts val="3300"/>
              <a:buNone/>
              <a:defRPr sz="3300">
                <a:solidFill>
                  <a:schemeClr val="dk1"/>
                </a:solidFill>
              </a:defRPr>
            </a:lvl8pPr>
            <a:lvl9pPr lvl="8">
              <a:spcBef>
                <a:spcPts val="0"/>
              </a:spcBef>
              <a:spcAft>
                <a:spcPts val="0"/>
              </a:spcAft>
              <a:buClr>
                <a:schemeClr val="dk1"/>
              </a:buClr>
              <a:buSzPts val="3300"/>
              <a:buNone/>
              <a:defRPr sz="3300">
                <a:solidFill>
                  <a:schemeClr val="dk1"/>
                </a:solidFill>
              </a:defRPr>
            </a:lvl9pPr>
          </a:lstStyle>
          <a:p/>
        </p:txBody>
      </p:sp>
      <p:sp>
        <p:nvSpPr>
          <p:cNvPr id="11" name="Google Shape;11;g2ec00d49104_4_78"/>
          <p:cNvSpPr txBox="1"/>
          <p:nvPr>
            <p:ph idx="1" type="body"/>
          </p:nvPr>
        </p:nvSpPr>
        <p:spPr>
          <a:xfrm>
            <a:off x="337567" y="1536633"/>
            <a:ext cx="9227700" cy="4555200"/>
          </a:xfrm>
          <a:prstGeom prst="rect">
            <a:avLst/>
          </a:prstGeom>
          <a:noFill/>
          <a:ln>
            <a:noFill/>
          </a:ln>
        </p:spPr>
        <p:txBody>
          <a:bodyPr anchorCtr="0" anchor="t" bIns="106650" lIns="106650" spcFirstLastPara="1" rIns="106650" wrap="square" tIns="106650">
            <a:normAutofit/>
          </a:bodyPr>
          <a:lstStyle>
            <a:lvl1pPr indent="-361950" lvl="0" marL="457200">
              <a:lnSpc>
                <a:spcPct val="115000"/>
              </a:lnSpc>
              <a:spcBef>
                <a:spcPts val="0"/>
              </a:spcBef>
              <a:spcAft>
                <a:spcPts val="0"/>
              </a:spcAft>
              <a:buClr>
                <a:schemeClr val="lt2"/>
              </a:buClr>
              <a:buSzPts val="2100"/>
              <a:buChar char="●"/>
              <a:defRPr sz="2100">
                <a:solidFill>
                  <a:schemeClr val="lt2"/>
                </a:solidFill>
              </a:defRPr>
            </a:lvl1pPr>
            <a:lvl2pPr indent="-330200" lvl="1" marL="914400">
              <a:lnSpc>
                <a:spcPct val="115000"/>
              </a:lnSpc>
              <a:spcBef>
                <a:spcPts val="0"/>
              </a:spcBef>
              <a:spcAft>
                <a:spcPts val="0"/>
              </a:spcAft>
              <a:buClr>
                <a:schemeClr val="lt2"/>
              </a:buClr>
              <a:buSzPts val="1600"/>
              <a:buChar char="○"/>
              <a:defRPr sz="1600">
                <a:solidFill>
                  <a:schemeClr val="lt2"/>
                </a:solidFill>
              </a:defRPr>
            </a:lvl2pPr>
            <a:lvl3pPr indent="-330200" lvl="2" marL="1371600">
              <a:lnSpc>
                <a:spcPct val="115000"/>
              </a:lnSpc>
              <a:spcBef>
                <a:spcPts val="0"/>
              </a:spcBef>
              <a:spcAft>
                <a:spcPts val="0"/>
              </a:spcAft>
              <a:buClr>
                <a:schemeClr val="lt2"/>
              </a:buClr>
              <a:buSzPts val="1600"/>
              <a:buChar char="■"/>
              <a:defRPr sz="1600">
                <a:solidFill>
                  <a:schemeClr val="lt2"/>
                </a:solidFill>
              </a:defRPr>
            </a:lvl3pPr>
            <a:lvl4pPr indent="-330200" lvl="3" marL="1828800">
              <a:lnSpc>
                <a:spcPct val="115000"/>
              </a:lnSpc>
              <a:spcBef>
                <a:spcPts val="0"/>
              </a:spcBef>
              <a:spcAft>
                <a:spcPts val="0"/>
              </a:spcAft>
              <a:buClr>
                <a:schemeClr val="lt2"/>
              </a:buClr>
              <a:buSzPts val="1600"/>
              <a:buChar char="●"/>
              <a:defRPr sz="1600">
                <a:solidFill>
                  <a:schemeClr val="lt2"/>
                </a:solidFill>
              </a:defRPr>
            </a:lvl4pPr>
            <a:lvl5pPr indent="-330200" lvl="4" marL="2286000">
              <a:lnSpc>
                <a:spcPct val="115000"/>
              </a:lnSpc>
              <a:spcBef>
                <a:spcPts val="0"/>
              </a:spcBef>
              <a:spcAft>
                <a:spcPts val="0"/>
              </a:spcAft>
              <a:buClr>
                <a:schemeClr val="lt2"/>
              </a:buClr>
              <a:buSzPts val="1600"/>
              <a:buChar char="○"/>
              <a:defRPr sz="1600">
                <a:solidFill>
                  <a:schemeClr val="lt2"/>
                </a:solidFill>
              </a:defRPr>
            </a:lvl5pPr>
            <a:lvl6pPr indent="-330200" lvl="5" marL="2743200">
              <a:lnSpc>
                <a:spcPct val="115000"/>
              </a:lnSpc>
              <a:spcBef>
                <a:spcPts val="0"/>
              </a:spcBef>
              <a:spcAft>
                <a:spcPts val="0"/>
              </a:spcAft>
              <a:buClr>
                <a:schemeClr val="lt2"/>
              </a:buClr>
              <a:buSzPts val="1600"/>
              <a:buChar char="■"/>
              <a:defRPr sz="1600">
                <a:solidFill>
                  <a:schemeClr val="lt2"/>
                </a:solidFill>
              </a:defRPr>
            </a:lvl6pPr>
            <a:lvl7pPr indent="-330200" lvl="6" marL="3200400">
              <a:lnSpc>
                <a:spcPct val="115000"/>
              </a:lnSpc>
              <a:spcBef>
                <a:spcPts val="0"/>
              </a:spcBef>
              <a:spcAft>
                <a:spcPts val="0"/>
              </a:spcAft>
              <a:buClr>
                <a:schemeClr val="lt2"/>
              </a:buClr>
              <a:buSzPts val="1600"/>
              <a:buChar char="●"/>
              <a:defRPr sz="1600">
                <a:solidFill>
                  <a:schemeClr val="lt2"/>
                </a:solidFill>
              </a:defRPr>
            </a:lvl7pPr>
            <a:lvl8pPr indent="-330200" lvl="7" marL="3657600">
              <a:lnSpc>
                <a:spcPct val="115000"/>
              </a:lnSpc>
              <a:spcBef>
                <a:spcPts val="0"/>
              </a:spcBef>
              <a:spcAft>
                <a:spcPts val="0"/>
              </a:spcAft>
              <a:buClr>
                <a:schemeClr val="lt2"/>
              </a:buClr>
              <a:buSzPts val="1600"/>
              <a:buChar char="○"/>
              <a:defRPr sz="1600">
                <a:solidFill>
                  <a:schemeClr val="lt2"/>
                </a:solidFill>
              </a:defRPr>
            </a:lvl8pPr>
            <a:lvl9pPr indent="-330200" lvl="8" marL="4114800">
              <a:lnSpc>
                <a:spcPct val="115000"/>
              </a:lnSpc>
              <a:spcBef>
                <a:spcPts val="0"/>
              </a:spcBef>
              <a:spcAft>
                <a:spcPts val="0"/>
              </a:spcAft>
              <a:buClr>
                <a:schemeClr val="lt2"/>
              </a:buClr>
              <a:buSzPts val="1600"/>
              <a:buChar char="■"/>
              <a:defRPr sz="1600">
                <a:solidFill>
                  <a:schemeClr val="lt2"/>
                </a:solidFill>
              </a:defRPr>
            </a:lvl9pPr>
          </a:lstStyle>
          <a:p/>
        </p:txBody>
      </p:sp>
      <p:sp>
        <p:nvSpPr>
          <p:cNvPr id="12" name="Google Shape;12;g2ec00d49104_4_78"/>
          <p:cNvSpPr txBox="1"/>
          <p:nvPr>
            <p:ph idx="12" type="sldNum"/>
          </p:nvPr>
        </p:nvSpPr>
        <p:spPr>
          <a:xfrm>
            <a:off x="9175554" y="6217622"/>
            <a:ext cx="594300" cy="524700"/>
          </a:xfrm>
          <a:prstGeom prst="rect">
            <a:avLst/>
          </a:prstGeom>
          <a:noFill/>
          <a:ln>
            <a:noFill/>
          </a:ln>
        </p:spPr>
        <p:txBody>
          <a:bodyPr anchorCtr="0" anchor="ctr" bIns="106650" lIns="106650" spcFirstLastPara="1" rIns="106650" wrap="square" tIns="106650">
            <a:normAutofit/>
          </a:bodyPr>
          <a:lstStyle>
            <a:lvl1pPr lvl="0" algn="r">
              <a:buNone/>
              <a:defRPr sz="1200">
                <a:solidFill>
                  <a:schemeClr val="lt2"/>
                </a:solidFill>
              </a:defRPr>
            </a:lvl1pPr>
            <a:lvl2pPr lvl="1" algn="r">
              <a:buNone/>
              <a:defRPr sz="1200">
                <a:solidFill>
                  <a:schemeClr val="lt2"/>
                </a:solidFill>
              </a:defRPr>
            </a:lvl2pPr>
            <a:lvl3pPr lvl="2" algn="r">
              <a:buNone/>
              <a:defRPr sz="1200">
                <a:solidFill>
                  <a:schemeClr val="lt2"/>
                </a:solidFill>
              </a:defRPr>
            </a:lvl3pPr>
            <a:lvl4pPr lvl="3" algn="r">
              <a:buNone/>
              <a:defRPr sz="1200">
                <a:solidFill>
                  <a:schemeClr val="lt2"/>
                </a:solidFill>
              </a:defRPr>
            </a:lvl4pPr>
            <a:lvl5pPr lvl="4" algn="r">
              <a:buNone/>
              <a:defRPr sz="1200">
                <a:solidFill>
                  <a:schemeClr val="lt2"/>
                </a:solidFill>
              </a:defRPr>
            </a:lvl5pPr>
            <a:lvl6pPr lvl="5" algn="r">
              <a:buNone/>
              <a:defRPr sz="1200">
                <a:solidFill>
                  <a:schemeClr val="lt2"/>
                </a:solidFill>
              </a:defRPr>
            </a:lvl6pPr>
            <a:lvl7pPr lvl="6" algn="r">
              <a:buNone/>
              <a:defRPr sz="1200">
                <a:solidFill>
                  <a:schemeClr val="lt2"/>
                </a:solidFill>
              </a:defRPr>
            </a:lvl7pPr>
            <a:lvl8pPr lvl="7" algn="r">
              <a:buNone/>
              <a:defRPr sz="1200">
                <a:solidFill>
                  <a:schemeClr val="lt2"/>
                </a:solidFill>
              </a:defRPr>
            </a:lvl8pPr>
            <a:lvl9pPr lvl="8" algn="r">
              <a:buNone/>
              <a:defRPr sz="1200">
                <a:solidFill>
                  <a:schemeClr val="lt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38.png"/><Relationship Id="rId6"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0.xml"/><Relationship Id="rId3" Type="http://schemas.openxmlformats.org/officeDocument/2006/relationships/image" Target="../media/image173.png"/><Relationship Id="rId4" Type="http://schemas.openxmlformats.org/officeDocument/2006/relationships/image" Target="../media/image17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1.xml"/><Relationship Id="rId3" Type="http://schemas.openxmlformats.org/officeDocument/2006/relationships/image" Target="../media/image180.png"/><Relationship Id="rId4" Type="http://schemas.openxmlformats.org/officeDocument/2006/relationships/image" Target="../media/image177.png"/><Relationship Id="rId5" Type="http://schemas.openxmlformats.org/officeDocument/2006/relationships/image" Target="../media/image17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2.xml"/><Relationship Id="rId3" Type="http://schemas.openxmlformats.org/officeDocument/2006/relationships/image" Target="../media/image180.png"/><Relationship Id="rId4" Type="http://schemas.openxmlformats.org/officeDocument/2006/relationships/image" Target="../media/image177.png"/><Relationship Id="rId5" Type="http://schemas.openxmlformats.org/officeDocument/2006/relationships/image" Target="../media/image17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3.xml"/><Relationship Id="rId3" Type="http://schemas.openxmlformats.org/officeDocument/2006/relationships/image" Target="../media/image180.png"/><Relationship Id="rId4" Type="http://schemas.openxmlformats.org/officeDocument/2006/relationships/image" Target="../media/image177.png"/><Relationship Id="rId5" Type="http://schemas.openxmlformats.org/officeDocument/2006/relationships/image" Target="../media/image17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4.xml"/><Relationship Id="rId3" Type="http://schemas.openxmlformats.org/officeDocument/2006/relationships/image" Target="../media/image180.png"/><Relationship Id="rId4" Type="http://schemas.openxmlformats.org/officeDocument/2006/relationships/image" Target="../media/image177.png"/><Relationship Id="rId5" Type="http://schemas.openxmlformats.org/officeDocument/2006/relationships/image" Target="../media/image17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5.xml"/><Relationship Id="rId3" Type="http://schemas.openxmlformats.org/officeDocument/2006/relationships/image" Target="../media/image199.png"/><Relationship Id="rId4" Type="http://schemas.openxmlformats.org/officeDocument/2006/relationships/image" Target="../media/image18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6.xml"/><Relationship Id="rId3" Type="http://schemas.openxmlformats.org/officeDocument/2006/relationships/image" Target="../media/image187.png"/><Relationship Id="rId4" Type="http://schemas.openxmlformats.org/officeDocument/2006/relationships/image" Target="../media/image190.png"/><Relationship Id="rId5" Type="http://schemas.openxmlformats.org/officeDocument/2006/relationships/image" Target="../media/image19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7.xml"/><Relationship Id="rId3" Type="http://schemas.openxmlformats.org/officeDocument/2006/relationships/image" Target="../media/image19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8.xml"/><Relationship Id="rId3" Type="http://schemas.openxmlformats.org/officeDocument/2006/relationships/image" Target="../media/image191.png"/><Relationship Id="rId4" Type="http://schemas.openxmlformats.org/officeDocument/2006/relationships/image" Target="../media/image197.png"/><Relationship Id="rId5" Type="http://schemas.openxmlformats.org/officeDocument/2006/relationships/image" Target="../media/image186.png"/><Relationship Id="rId6" Type="http://schemas.openxmlformats.org/officeDocument/2006/relationships/image" Target="../media/image19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9.xml"/><Relationship Id="rId3" Type="http://schemas.openxmlformats.org/officeDocument/2006/relationships/image" Target="../media/image192.png"/><Relationship Id="rId4" Type="http://schemas.openxmlformats.org/officeDocument/2006/relationships/image" Target="../media/image189.png"/><Relationship Id="rId5" Type="http://schemas.openxmlformats.org/officeDocument/2006/relationships/image" Target="../media/image215.png"/><Relationship Id="rId6" Type="http://schemas.openxmlformats.org/officeDocument/2006/relationships/image" Target="../media/image20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1.xml"/><Relationship Id="rId3" Type="http://schemas.openxmlformats.org/officeDocument/2006/relationships/image" Target="../media/image201.png"/><Relationship Id="rId4" Type="http://schemas.openxmlformats.org/officeDocument/2006/relationships/image" Target="../media/image18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3.xml"/><Relationship Id="rId3" Type="http://schemas.openxmlformats.org/officeDocument/2006/relationships/image" Target="../media/image18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4.xml"/><Relationship Id="rId3" Type="http://schemas.openxmlformats.org/officeDocument/2006/relationships/image" Target="../media/image202.png"/><Relationship Id="rId4" Type="http://schemas.openxmlformats.org/officeDocument/2006/relationships/image" Target="../media/image20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5.xml"/><Relationship Id="rId3" Type="http://schemas.openxmlformats.org/officeDocument/2006/relationships/image" Target="../media/image196.png"/><Relationship Id="rId4" Type="http://schemas.openxmlformats.org/officeDocument/2006/relationships/image" Target="../media/image20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6.xml"/><Relationship Id="rId3" Type="http://schemas.openxmlformats.org/officeDocument/2006/relationships/image" Target="../media/image204.png"/><Relationship Id="rId4" Type="http://schemas.openxmlformats.org/officeDocument/2006/relationships/image" Target="../media/image20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7.xml"/><Relationship Id="rId3" Type="http://schemas.openxmlformats.org/officeDocument/2006/relationships/image" Target="../media/image207.png"/><Relationship Id="rId4" Type="http://schemas.openxmlformats.org/officeDocument/2006/relationships/image" Target="../media/image20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8.xml"/><Relationship Id="rId3" Type="http://schemas.openxmlformats.org/officeDocument/2006/relationships/image" Target="../media/image21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9.xml"/><Relationship Id="rId3" Type="http://schemas.openxmlformats.org/officeDocument/2006/relationships/image" Target="../media/image216.png"/><Relationship Id="rId4" Type="http://schemas.openxmlformats.org/officeDocument/2006/relationships/image" Target="../media/image232.png"/><Relationship Id="rId9" Type="http://schemas.openxmlformats.org/officeDocument/2006/relationships/image" Target="../media/image214.png"/><Relationship Id="rId5" Type="http://schemas.openxmlformats.org/officeDocument/2006/relationships/image" Target="../media/image206.png"/><Relationship Id="rId6" Type="http://schemas.openxmlformats.org/officeDocument/2006/relationships/image" Target="../media/image211.png"/><Relationship Id="rId7" Type="http://schemas.openxmlformats.org/officeDocument/2006/relationships/image" Target="../media/image198.png"/><Relationship Id="rId8" Type="http://schemas.openxmlformats.org/officeDocument/2006/relationships/image" Target="../media/image2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17.png"/><Relationship Id="rId6" Type="http://schemas.openxmlformats.org/officeDocument/2006/relationships/image" Target="../media/image22.png"/></Relationships>
</file>

<file path=ppt/slides/_rels/slide120.xml.rels><?xml version="1.0" encoding="UTF-8" standalone="yes"?><Relationships xmlns="http://schemas.openxmlformats.org/package/2006/relationships"><Relationship Id="rId10" Type="http://schemas.openxmlformats.org/officeDocument/2006/relationships/image" Target="../media/image220.png"/><Relationship Id="rId1" Type="http://schemas.openxmlformats.org/officeDocument/2006/relationships/slideLayout" Target="../slideLayouts/slideLayout16.xml"/><Relationship Id="rId2" Type="http://schemas.openxmlformats.org/officeDocument/2006/relationships/notesSlide" Target="../notesSlides/notesSlide120.xml"/><Relationship Id="rId3" Type="http://schemas.openxmlformats.org/officeDocument/2006/relationships/image" Target="../media/image240.png"/><Relationship Id="rId4" Type="http://schemas.openxmlformats.org/officeDocument/2006/relationships/image" Target="../media/image227.png"/><Relationship Id="rId9" Type="http://schemas.openxmlformats.org/officeDocument/2006/relationships/image" Target="../media/image221.png"/><Relationship Id="rId5" Type="http://schemas.openxmlformats.org/officeDocument/2006/relationships/image" Target="../media/image234.png"/><Relationship Id="rId6" Type="http://schemas.openxmlformats.org/officeDocument/2006/relationships/image" Target="../media/image223.png"/><Relationship Id="rId7" Type="http://schemas.openxmlformats.org/officeDocument/2006/relationships/image" Target="../media/image210.png"/><Relationship Id="rId8" Type="http://schemas.openxmlformats.org/officeDocument/2006/relationships/image" Target="../media/image22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1.xml"/><Relationship Id="rId3" Type="http://schemas.openxmlformats.org/officeDocument/2006/relationships/image" Target="../media/image21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2.xml"/><Relationship Id="rId3" Type="http://schemas.openxmlformats.org/officeDocument/2006/relationships/image" Target="../media/image217.png"/><Relationship Id="rId4" Type="http://schemas.openxmlformats.org/officeDocument/2006/relationships/image" Target="../media/image22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3.xml"/><Relationship Id="rId3" Type="http://schemas.openxmlformats.org/officeDocument/2006/relationships/image" Target="../media/image113.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8.xml"/><Relationship Id="rId3" Type="http://schemas.openxmlformats.org/officeDocument/2006/relationships/image" Target="../media/image21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9.xml"/><Relationship Id="rId3" Type="http://schemas.openxmlformats.org/officeDocument/2006/relationships/image" Target="../media/image2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36.png"/><Relationship Id="rId5" Type="http://schemas.openxmlformats.org/officeDocument/2006/relationships/image" Target="../media/image2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0.xml"/><Relationship Id="rId3" Type="http://schemas.openxmlformats.org/officeDocument/2006/relationships/image" Target="../media/image244.png"/><Relationship Id="rId4" Type="http://schemas.openxmlformats.org/officeDocument/2006/relationships/image" Target="../media/image224.png"/><Relationship Id="rId5" Type="http://schemas.openxmlformats.org/officeDocument/2006/relationships/image" Target="../media/image238.png"/><Relationship Id="rId6" Type="http://schemas.openxmlformats.org/officeDocument/2006/relationships/image" Target="../media/image23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1.xml"/><Relationship Id="rId3" Type="http://schemas.openxmlformats.org/officeDocument/2006/relationships/image" Target="../media/image241.png"/><Relationship Id="rId4" Type="http://schemas.openxmlformats.org/officeDocument/2006/relationships/image" Target="../media/image236.png"/><Relationship Id="rId5" Type="http://schemas.openxmlformats.org/officeDocument/2006/relationships/image" Target="../media/image24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4.xml"/><Relationship Id="rId3" Type="http://schemas.openxmlformats.org/officeDocument/2006/relationships/image" Target="../media/image222.png"/><Relationship Id="rId4" Type="http://schemas.openxmlformats.org/officeDocument/2006/relationships/image" Target="../media/image228.png"/><Relationship Id="rId5" Type="http://schemas.openxmlformats.org/officeDocument/2006/relationships/image" Target="../media/image23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5.xml"/><Relationship Id="rId3" Type="http://schemas.openxmlformats.org/officeDocument/2006/relationships/image" Target="../media/image233.png"/><Relationship Id="rId4" Type="http://schemas.openxmlformats.org/officeDocument/2006/relationships/image" Target="../media/image231.png"/><Relationship Id="rId5" Type="http://schemas.openxmlformats.org/officeDocument/2006/relationships/image" Target="../media/image24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6.xml"/><Relationship Id="rId3" Type="http://schemas.openxmlformats.org/officeDocument/2006/relationships/image" Target="../media/image235.png"/><Relationship Id="rId4" Type="http://schemas.openxmlformats.org/officeDocument/2006/relationships/image" Target="../media/image256.png"/><Relationship Id="rId5" Type="http://schemas.openxmlformats.org/officeDocument/2006/relationships/image" Target="../media/image24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1.xml"/><Relationship Id="rId3" Type="http://schemas.openxmlformats.org/officeDocument/2006/relationships/image" Target="../media/image242.png"/><Relationship Id="rId4" Type="http://schemas.openxmlformats.org/officeDocument/2006/relationships/image" Target="../media/image237.png"/><Relationship Id="rId5" Type="http://schemas.openxmlformats.org/officeDocument/2006/relationships/image" Target="../media/image26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2.xml"/><Relationship Id="rId3" Type="http://schemas.openxmlformats.org/officeDocument/2006/relationships/image" Target="../media/image245.png"/><Relationship Id="rId4" Type="http://schemas.openxmlformats.org/officeDocument/2006/relationships/image" Target="../media/image250.png"/><Relationship Id="rId5" Type="http://schemas.openxmlformats.org/officeDocument/2006/relationships/image" Target="../media/image24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3.xml"/><Relationship Id="rId3" Type="http://schemas.openxmlformats.org/officeDocument/2006/relationships/image" Target="../media/image261.png"/><Relationship Id="rId4" Type="http://schemas.openxmlformats.org/officeDocument/2006/relationships/image" Target="../media/image25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5.xml"/><Relationship Id="rId3" Type="http://schemas.openxmlformats.org/officeDocument/2006/relationships/image" Target="../media/image259.png"/><Relationship Id="rId4" Type="http://schemas.openxmlformats.org/officeDocument/2006/relationships/image" Target="../media/image252.png"/><Relationship Id="rId5" Type="http://schemas.openxmlformats.org/officeDocument/2006/relationships/image" Target="../media/image25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6.xml"/><Relationship Id="rId3" Type="http://schemas.openxmlformats.org/officeDocument/2006/relationships/image" Target="../media/image248.png"/><Relationship Id="rId4" Type="http://schemas.openxmlformats.org/officeDocument/2006/relationships/image" Target="../media/image277.png"/><Relationship Id="rId5" Type="http://schemas.openxmlformats.org/officeDocument/2006/relationships/image" Target="../media/image2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7.xml"/><Relationship Id="rId3" Type="http://schemas.openxmlformats.org/officeDocument/2006/relationships/image" Target="../media/image26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8.xml"/><Relationship Id="rId3" Type="http://schemas.openxmlformats.org/officeDocument/2006/relationships/image" Target="../media/image265.png"/><Relationship Id="rId4" Type="http://schemas.openxmlformats.org/officeDocument/2006/relationships/image" Target="../media/image257.png"/><Relationship Id="rId5" Type="http://schemas.openxmlformats.org/officeDocument/2006/relationships/image" Target="../media/image268.png"/><Relationship Id="rId6" Type="http://schemas.openxmlformats.org/officeDocument/2006/relationships/image" Target="../media/image267.png"/><Relationship Id="rId7" Type="http://schemas.openxmlformats.org/officeDocument/2006/relationships/image" Target="../media/image26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9.xml"/><Relationship Id="rId3" Type="http://schemas.openxmlformats.org/officeDocument/2006/relationships/image" Target="../media/image265.png"/><Relationship Id="rId4" Type="http://schemas.openxmlformats.org/officeDocument/2006/relationships/image" Target="../media/image254.png"/><Relationship Id="rId5" Type="http://schemas.openxmlformats.org/officeDocument/2006/relationships/image" Target="../media/image272.png"/><Relationship Id="rId6" Type="http://schemas.openxmlformats.org/officeDocument/2006/relationships/image" Target="../media/image257.png"/><Relationship Id="rId7" Type="http://schemas.openxmlformats.org/officeDocument/2006/relationships/image" Target="../media/image26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2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0.xml"/><Relationship Id="rId3" Type="http://schemas.openxmlformats.org/officeDocument/2006/relationships/image" Target="../media/image255.png"/><Relationship Id="rId4" Type="http://schemas.openxmlformats.org/officeDocument/2006/relationships/image" Target="../media/image26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4.xml"/><Relationship Id="rId3" Type="http://schemas.openxmlformats.org/officeDocument/2006/relationships/image" Target="../media/image278.png"/><Relationship Id="rId4" Type="http://schemas.openxmlformats.org/officeDocument/2006/relationships/image" Target="../media/image27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5.xml"/><Relationship Id="rId3" Type="http://schemas.openxmlformats.org/officeDocument/2006/relationships/image" Target="../media/image113.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6.xml"/><Relationship Id="rId3" Type="http://schemas.openxmlformats.org/officeDocument/2006/relationships/image" Target="../media/image113.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8.xml"/><Relationship Id="rId3" Type="http://schemas.openxmlformats.org/officeDocument/2006/relationships/image" Target="../media/image28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9.xml"/><Relationship Id="rId3" Type="http://schemas.openxmlformats.org/officeDocument/2006/relationships/image" Target="../media/image271.png"/><Relationship Id="rId4" Type="http://schemas.openxmlformats.org/officeDocument/2006/relationships/image" Target="../media/image27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46.png"/><Relationship Id="rId4" Type="http://schemas.openxmlformats.org/officeDocument/2006/relationships/image" Target="../media/image4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0.xml"/><Relationship Id="rId3" Type="http://schemas.openxmlformats.org/officeDocument/2006/relationships/image" Target="../media/image113.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3.xml"/><Relationship Id="rId3" Type="http://schemas.openxmlformats.org/officeDocument/2006/relationships/image" Target="../media/image295.png"/><Relationship Id="rId4" Type="http://schemas.openxmlformats.org/officeDocument/2006/relationships/image" Target="../media/image286.png"/><Relationship Id="rId5" Type="http://schemas.openxmlformats.org/officeDocument/2006/relationships/image" Target="../media/image28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6.xml"/><Relationship Id="rId3" Type="http://schemas.openxmlformats.org/officeDocument/2006/relationships/image" Target="../media/image28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7.xml"/><Relationship Id="rId3" Type="http://schemas.openxmlformats.org/officeDocument/2006/relationships/image" Target="../media/image288.png"/><Relationship Id="rId4" Type="http://schemas.openxmlformats.org/officeDocument/2006/relationships/image" Target="../media/image279.png"/><Relationship Id="rId5" Type="http://schemas.openxmlformats.org/officeDocument/2006/relationships/image" Target="../media/image27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8.xml"/><Relationship Id="rId3" Type="http://schemas.openxmlformats.org/officeDocument/2006/relationships/image" Target="../media/image309.png"/><Relationship Id="rId4" Type="http://schemas.openxmlformats.org/officeDocument/2006/relationships/image" Target="../media/image279.png"/><Relationship Id="rId5" Type="http://schemas.openxmlformats.org/officeDocument/2006/relationships/image" Target="../media/image27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1.xml"/><Relationship Id="rId3" Type="http://schemas.openxmlformats.org/officeDocument/2006/relationships/image" Target="../media/image292.png"/><Relationship Id="rId4" Type="http://schemas.openxmlformats.org/officeDocument/2006/relationships/image" Target="../media/image308.png"/><Relationship Id="rId5" Type="http://schemas.openxmlformats.org/officeDocument/2006/relationships/image" Target="../media/image290.png"/><Relationship Id="rId6" Type="http://schemas.openxmlformats.org/officeDocument/2006/relationships/image" Target="../media/image291.png"/><Relationship Id="rId7" Type="http://schemas.openxmlformats.org/officeDocument/2006/relationships/image" Target="../media/image282.png"/><Relationship Id="rId8" Type="http://schemas.openxmlformats.org/officeDocument/2006/relationships/image" Target="../media/image31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2.xml"/><Relationship Id="rId3" Type="http://schemas.openxmlformats.org/officeDocument/2006/relationships/image" Target="../media/image265.png"/><Relationship Id="rId4" Type="http://schemas.openxmlformats.org/officeDocument/2006/relationships/image" Target="../media/image289.png"/><Relationship Id="rId5" Type="http://schemas.openxmlformats.org/officeDocument/2006/relationships/image" Target="../media/image304.png"/><Relationship Id="rId6" Type="http://schemas.openxmlformats.org/officeDocument/2006/relationships/image" Target="../media/image284.png"/><Relationship Id="rId7" Type="http://schemas.openxmlformats.org/officeDocument/2006/relationships/image" Target="../media/image30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3.xml"/><Relationship Id="rId3" Type="http://schemas.openxmlformats.org/officeDocument/2006/relationships/image" Target="../media/image265.png"/><Relationship Id="rId4" Type="http://schemas.openxmlformats.org/officeDocument/2006/relationships/image" Target="../media/image298.png"/><Relationship Id="rId5" Type="http://schemas.openxmlformats.org/officeDocument/2006/relationships/image" Target="../media/image318.png"/><Relationship Id="rId6" Type="http://schemas.openxmlformats.org/officeDocument/2006/relationships/image" Target="../media/image293.png"/><Relationship Id="rId7" Type="http://schemas.openxmlformats.org/officeDocument/2006/relationships/image" Target="../media/image29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4.xml"/><Relationship Id="rId3" Type="http://schemas.openxmlformats.org/officeDocument/2006/relationships/image" Target="../media/image265.png"/><Relationship Id="rId4" Type="http://schemas.openxmlformats.org/officeDocument/2006/relationships/image" Target="../media/image301.png"/><Relationship Id="rId9" Type="http://schemas.openxmlformats.org/officeDocument/2006/relationships/image" Target="../media/image313.png"/><Relationship Id="rId5" Type="http://schemas.openxmlformats.org/officeDocument/2006/relationships/image" Target="../media/image306.png"/><Relationship Id="rId6" Type="http://schemas.openxmlformats.org/officeDocument/2006/relationships/image" Target="../media/image303.png"/><Relationship Id="rId7" Type="http://schemas.openxmlformats.org/officeDocument/2006/relationships/image" Target="../media/image305.png"/><Relationship Id="rId8" Type="http://schemas.openxmlformats.org/officeDocument/2006/relationships/image" Target="../media/image297.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5.xml"/><Relationship Id="rId3" Type="http://schemas.openxmlformats.org/officeDocument/2006/relationships/image" Target="../media/image300.png"/><Relationship Id="rId4" Type="http://schemas.openxmlformats.org/officeDocument/2006/relationships/image" Target="../media/image307.png"/><Relationship Id="rId9" Type="http://schemas.openxmlformats.org/officeDocument/2006/relationships/image" Target="../media/image310.png"/><Relationship Id="rId5" Type="http://schemas.openxmlformats.org/officeDocument/2006/relationships/image" Target="../media/image314.png"/><Relationship Id="rId6" Type="http://schemas.openxmlformats.org/officeDocument/2006/relationships/image" Target="../media/image296.png"/><Relationship Id="rId7" Type="http://schemas.openxmlformats.org/officeDocument/2006/relationships/image" Target="../media/image319.png"/><Relationship Id="rId8" Type="http://schemas.openxmlformats.org/officeDocument/2006/relationships/image" Target="../media/image32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6.xml"/><Relationship Id="rId3" Type="http://schemas.openxmlformats.org/officeDocument/2006/relationships/image" Target="../media/image326.png"/><Relationship Id="rId4" Type="http://schemas.openxmlformats.org/officeDocument/2006/relationships/image" Target="../media/image331.png"/><Relationship Id="rId5" Type="http://schemas.openxmlformats.org/officeDocument/2006/relationships/image" Target="../media/image312.png"/><Relationship Id="rId6" Type="http://schemas.openxmlformats.org/officeDocument/2006/relationships/image" Target="../media/image316.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7.xml"/><Relationship Id="rId3" Type="http://schemas.openxmlformats.org/officeDocument/2006/relationships/image" Target="../media/image321.png"/><Relationship Id="rId4" Type="http://schemas.openxmlformats.org/officeDocument/2006/relationships/image" Target="../media/image322.png"/><Relationship Id="rId5" Type="http://schemas.openxmlformats.org/officeDocument/2006/relationships/image" Target="../media/image335.png"/><Relationship Id="rId6" Type="http://schemas.openxmlformats.org/officeDocument/2006/relationships/image" Target="../media/image324.png"/><Relationship Id="rId7" Type="http://schemas.openxmlformats.org/officeDocument/2006/relationships/image" Target="../media/image31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8.xml"/><Relationship Id="rId3" Type="http://schemas.openxmlformats.org/officeDocument/2006/relationships/image" Target="../media/image33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9.xml"/><Relationship Id="rId3" Type="http://schemas.openxmlformats.org/officeDocument/2006/relationships/image" Target="../media/image1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1.xml"/><Relationship Id="rId3" Type="http://schemas.openxmlformats.org/officeDocument/2006/relationships/image" Target="../media/image332.png"/><Relationship Id="rId4" Type="http://schemas.openxmlformats.org/officeDocument/2006/relationships/image" Target="../media/image337.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3.xml"/><Relationship Id="rId3" Type="http://schemas.openxmlformats.org/officeDocument/2006/relationships/image" Target="../media/image330.png"/><Relationship Id="rId4" Type="http://schemas.openxmlformats.org/officeDocument/2006/relationships/image" Target="../media/image336.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4.xml"/><Relationship Id="rId3" Type="http://schemas.openxmlformats.org/officeDocument/2006/relationships/image" Target="../media/image113.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5.xml"/><Relationship Id="rId3" Type="http://schemas.openxmlformats.org/officeDocument/2006/relationships/image" Target="../media/image113.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6.xml"/><Relationship Id="rId3" Type="http://schemas.openxmlformats.org/officeDocument/2006/relationships/image" Target="../media/image343.png"/><Relationship Id="rId4" Type="http://schemas.openxmlformats.org/officeDocument/2006/relationships/image" Target="../media/image308.png"/><Relationship Id="rId5" Type="http://schemas.openxmlformats.org/officeDocument/2006/relationships/image" Target="../media/image335.png"/><Relationship Id="rId6" Type="http://schemas.openxmlformats.org/officeDocument/2006/relationships/image" Target="../media/image319.png"/><Relationship Id="rId7" Type="http://schemas.openxmlformats.org/officeDocument/2006/relationships/image" Target="../media/image28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7.xml"/><Relationship Id="rId3" Type="http://schemas.openxmlformats.org/officeDocument/2006/relationships/image" Target="../media/image33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8.xml"/><Relationship Id="rId3" Type="http://schemas.openxmlformats.org/officeDocument/2006/relationships/image" Target="../media/image113.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9.xml"/><Relationship Id="rId3" Type="http://schemas.openxmlformats.org/officeDocument/2006/relationships/image" Target="../media/image342.png"/><Relationship Id="rId4" Type="http://schemas.openxmlformats.org/officeDocument/2006/relationships/image" Target="../media/image307.png"/><Relationship Id="rId9" Type="http://schemas.openxmlformats.org/officeDocument/2006/relationships/image" Target="../media/image310.png"/><Relationship Id="rId5" Type="http://schemas.openxmlformats.org/officeDocument/2006/relationships/image" Target="../media/image314.png"/><Relationship Id="rId6" Type="http://schemas.openxmlformats.org/officeDocument/2006/relationships/image" Target="../media/image290.png"/><Relationship Id="rId7" Type="http://schemas.openxmlformats.org/officeDocument/2006/relationships/image" Target="../media/image291.png"/><Relationship Id="rId8" Type="http://schemas.openxmlformats.org/officeDocument/2006/relationships/image" Target="../media/image3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50.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0.xml"/><Relationship Id="rId3" Type="http://schemas.openxmlformats.org/officeDocument/2006/relationships/image" Target="../media/image34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2.xml"/><Relationship Id="rId3" Type="http://schemas.openxmlformats.org/officeDocument/2006/relationships/image" Target="../media/image113.jp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3.xml"/><Relationship Id="rId3" Type="http://schemas.openxmlformats.org/officeDocument/2006/relationships/image" Target="../media/image113.jp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4.xml"/><Relationship Id="rId3" Type="http://schemas.openxmlformats.org/officeDocument/2006/relationships/image" Target="../media/image340.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47.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49.png"/><Relationship Id="rId5" Type="http://schemas.openxmlformats.org/officeDocument/2006/relationships/image" Target="../media/image6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54.png"/><Relationship Id="rId5"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69.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76.png"/><Relationship Id="rId4" Type="http://schemas.openxmlformats.org/officeDocument/2006/relationships/image" Target="../media/image68.png"/><Relationship Id="rId5" Type="http://schemas.openxmlformats.org/officeDocument/2006/relationships/image" Target="../media/image53.png"/><Relationship Id="rId6" Type="http://schemas.openxmlformats.org/officeDocument/2006/relationships/image" Target="../media/image59.png"/><Relationship Id="rId7"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62.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7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60.png"/><Relationship Id="rId4" Type="http://schemas.openxmlformats.org/officeDocument/2006/relationships/image" Target="../media/image67.png"/><Relationship Id="rId5"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75.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8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7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93.pn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9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7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87.png"/><Relationship Id="rId4" Type="http://schemas.openxmlformats.org/officeDocument/2006/relationships/image" Target="../media/image86.png"/><Relationship Id="rId5" Type="http://schemas.openxmlformats.org/officeDocument/2006/relationships/image" Target="../media/image72.png"/><Relationship Id="rId6"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101.png"/><Relationship Id="rId4" Type="http://schemas.openxmlformats.org/officeDocument/2006/relationships/image" Target="../media/image10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82.png"/><Relationship Id="rId4" Type="http://schemas.openxmlformats.org/officeDocument/2006/relationships/image" Target="../media/image90.png"/><Relationship Id="rId5" Type="http://schemas.openxmlformats.org/officeDocument/2006/relationships/image" Target="../media/image83.png"/><Relationship Id="rId6" Type="http://schemas.openxmlformats.org/officeDocument/2006/relationships/image" Target="../media/image8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85.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2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9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image" Target="../media/image94.png"/><Relationship Id="rId4" Type="http://schemas.openxmlformats.org/officeDocument/2006/relationships/image" Target="../media/image10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9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92.png"/><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 Id="rId3" Type="http://schemas.openxmlformats.org/officeDocument/2006/relationships/image" Target="../media/image10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 Id="rId3" Type="http://schemas.openxmlformats.org/officeDocument/2006/relationships/image" Target="../media/image9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 Id="rId3" Type="http://schemas.openxmlformats.org/officeDocument/2006/relationships/image" Target="../media/image1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 Id="rId3" Type="http://schemas.openxmlformats.org/officeDocument/2006/relationships/image" Target="../media/image10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 Id="rId3" Type="http://schemas.openxmlformats.org/officeDocument/2006/relationships/image" Target="../media/image1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image" Target="../media/image11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 Id="rId3" Type="http://schemas.openxmlformats.org/officeDocument/2006/relationships/image" Target="../media/image1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 Id="rId3" Type="http://schemas.openxmlformats.org/officeDocument/2006/relationships/image" Target="../media/image10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 Id="rId3" Type="http://schemas.openxmlformats.org/officeDocument/2006/relationships/image" Target="../media/image9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 Id="rId3" Type="http://schemas.openxmlformats.org/officeDocument/2006/relationships/image" Target="../media/image1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6.xml"/><Relationship Id="rId3" Type="http://schemas.openxmlformats.org/officeDocument/2006/relationships/image" Target="../media/image10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 Id="rId3" Type="http://schemas.openxmlformats.org/officeDocument/2006/relationships/image" Target="../media/image115.png"/><Relationship Id="rId4" Type="http://schemas.openxmlformats.org/officeDocument/2006/relationships/image" Target="../media/image11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 Id="rId3" Type="http://schemas.openxmlformats.org/officeDocument/2006/relationships/image" Target="../media/image12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9.xml"/><Relationship Id="rId3" Type="http://schemas.openxmlformats.org/officeDocument/2006/relationships/image" Target="../media/image1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1.xml"/><Relationship Id="rId3" Type="http://schemas.openxmlformats.org/officeDocument/2006/relationships/image" Target="../media/image11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2.xml"/><Relationship Id="rId3" Type="http://schemas.openxmlformats.org/officeDocument/2006/relationships/image" Target="../media/image12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 Id="rId3" Type="http://schemas.openxmlformats.org/officeDocument/2006/relationships/image" Target="../media/image12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4.xml"/><Relationship Id="rId3" Type="http://schemas.openxmlformats.org/officeDocument/2006/relationships/image" Target="../media/image128.png"/><Relationship Id="rId4" Type="http://schemas.openxmlformats.org/officeDocument/2006/relationships/image" Target="../media/image130.png"/><Relationship Id="rId5" Type="http://schemas.openxmlformats.org/officeDocument/2006/relationships/image" Target="../media/image12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5.xml"/><Relationship Id="rId3" Type="http://schemas.openxmlformats.org/officeDocument/2006/relationships/image" Target="../media/image11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6.xml"/><Relationship Id="rId3" Type="http://schemas.openxmlformats.org/officeDocument/2006/relationships/image" Target="../media/image12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7.xml"/><Relationship Id="rId3" Type="http://schemas.openxmlformats.org/officeDocument/2006/relationships/image" Target="../media/image13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8.xml"/><Relationship Id="rId3" Type="http://schemas.openxmlformats.org/officeDocument/2006/relationships/image" Target="../media/image123.png"/><Relationship Id="rId4" Type="http://schemas.openxmlformats.org/officeDocument/2006/relationships/image" Target="../media/image135.png"/><Relationship Id="rId5" Type="http://schemas.openxmlformats.org/officeDocument/2006/relationships/image" Target="../media/image1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9.xml"/><Relationship Id="rId3" Type="http://schemas.openxmlformats.org/officeDocument/2006/relationships/image" Target="../media/image131.png"/><Relationship Id="rId4" Type="http://schemas.openxmlformats.org/officeDocument/2006/relationships/image" Target="../media/image117.png"/><Relationship Id="rId5" Type="http://schemas.openxmlformats.org/officeDocument/2006/relationships/image" Target="../media/image1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5.png"/><Relationship Id="rId9" Type="http://schemas.openxmlformats.org/officeDocument/2006/relationships/image" Target="../media/image18.png"/><Relationship Id="rId5" Type="http://schemas.openxmlformats.org/officeDocument/2006/relationships/image" Target="../media/image13.png"/><Relationship Id="rId6" Type="http://schemas.openxmlformats.org/officeDocument/2006/relationships/image" Target="../media/image35.png"/><Relationship Id="rId7" Type="http://schemas.openxmlformats.org/officeDocument/2006/relationships/image" Target="../media/image20.png"/><Relationship Id="rId8"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0.xml"/><Relationship Id="rId3" Type="http://schemas.openxmlformats.org/officeDocument/2006/relationships/image" Target="../media/image1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1.xml"/><Relationship Id="rId3" Type="http://schemas.openxmlformats.org/officeDocument/2006/relationships/image" Target="../media/image129.png"/><Relationship Id="rId4" Type="http://schemas.openxmlformats.org/officeDocument/2006/relationships/image" Target="../media/image14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2.xml"/><Relationship Id="rId3" Type="http://schemas.openxmlformats.org/officeDocument/2006/relationships/image" Target="../media/image130.png"/><Relationship Id="rId4" Type="http://schemas.openxmlformats.org/officeDocument/2006/relationships/image" Target="../media/image12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3.xml"/><Relationship Id="rId3" Type="http://schemas.openxmlformats.org/officeDocument/2006/relationships/image" Target="../media/image145.png"/><Relationship Id="rId4" Type="http://schemas.openxmlformats.org/officeDocument/2006/relationships/image" Target="../media/image166.png"/><Relationship Id="rId5" Type="http://schemas.openxmlformats.org/officeDocument/2006/relationships/image" Target="../media/image138.png"/><Relationship Id="rId6" Type="http://schemas.openxmlformats.org/officeDocument/2006/relationships/image" Target="../media/image15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4.xml"/><Relationship Id="rId3" Type="http://schemas.openxmlformats.org/officeDocument/2006/relationships/image" Target="../media/image13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5.xml"/><Relationship Id="rId3" Type="http://schemas.openxmlformats.org/officeDocument/2006/relationships/image" Target="../media/image14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6.xml"/><Relationship Id="rId3" Type="http://schemas.openxmlformats.org/officeDocument/2006/relationships/image" Target="../media/image1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7.xml"/><Relationship Id="rId3" Type="http://schemas.openxmlformats.org/officeDocument/2006/relationships/image" Target="../media/image147.png"/><Relationship Id="rId4" Type="http://schemas.openxmlformats.org/officeDocument/2006/relationships/image" Target="../media/image162.png"/><Relationship Id="rId5" Type="http://schemas.openxmlformats.org/officeDocument/2006/relationships/image" Target="../media/image13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8.xml"/><Relationship Id="rId3" Type="http://schemas.openxmlformats.org/officeDocument/2006/relationships/image" Target="../media/image139.png"/><Relationship Id="rId4" Type="http://schemas.openxmlformats.org/officeDocument/2006/relationships/image" Target="../media/image142.png"/><Relationship Id="rId5" Type="http://schemas.openxmlformats.org/officeDocument/2006/relationships/image" Target="../media/image14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9.xml"/><Relationship Id="rId3" Type="http://schemas.openxmlformats.org/officeDocument/2006/relationships/image" Target="../media/image153.png"/><Relationship Id="rId4" Type="http://schemas.openxmlformats.org/officeDocument/2006/relationships/image" Target="../media/image150.png"/><Relationship Id="rId5" Type="http://schemas.openxmlformats.org/officeDocument/2006/relationships/image" Target="../media/image1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0.xml"/><Relationship Id="rId3" Type="http://schemas.openxmlformats.org/officeDocument/2006/relationships/image" Target="../media/image1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1.xml"/><Relationship Id="rId3" Type="http://schemas.openxmlformats.org/officeDocument/2006/relationships/image" Target="../media/image155.png"/><Relationship Id="rId4" Type="http://schemas.openxmlformats.org/officeDocument/2006/relationships/image" Target="../media/image164.png"/><Relationship Id="rId5" Type="http://schemas.openxmlformats.org/officeDocument/2006/relationships/image" Target="../media/image167.png"/><Relationship Id="rId6" Type="http://schemas.openxmlformats.org/officeDocument/2006/relationships/image" Target="../media/image16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2.xml"/><Relationship Id="rId3" Type="http://schemas.openxmlformats.org/officeDocument/2006/relationships/image" Target="../media/image144.png"/><Relationship Id="rId4" Type="http://schemas.openxmlformats.org/officeDocument/2006/relationships/image" Target="../media/image151.png"/><Relationship Id="rId5" Type="http://schemas.openxmlformats.org/officeDocument/2006/relationships/image" Target="../media/image14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3.xml"/><Relationship Id="rId3" Type="http://schemas.openxmlformats.org/officeDocument/2006/relationships/image" Target="../media/image17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4.xml"/><Relationship Id="rId3" Type="http://schemas.openxmlformats.org/officeDocument/2006/relationships/image" Target="../media/image176.png"/><Relationship Id="rId4" Type="http://schemas.openxmlformats.org/officeDocument/2006/relationships/image" Target="../media/image174.png"/><Relationship Id="rId5" Type="http://schemas.openxmlformats.org/officeDocument/2006/relationships/image" Target="../media/image159.png"/><Relationship Id="rId6" Type="http://schemas.openxmlformats.org/officeDocument/2006/relationships/image" Target="../media/image18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5.xml"/><Relationship Id="rId3" Type="http://schemas.openxmlformats.org/officeDocument/2006/relationships/image" Target="../media/image113.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7.xml"/><Relationship Id="rId3" Type="http://schemas.openxmlformats.org/officeDocument/2006/relationships/image" Target="../media/image157.png"/><Relationship Id="rId4" Type="http://schemas.openxmlformats.org/officeDocument/2006/relationships/image" Target="../media/image165.png"/><Relationship Id="rId5" Type="http://schemas.openxmlformats.org/officeDocument/2006/relationships/image" Target="../media/image172.png"/><Relationship Id="rId6" Type="http://schemas.openxmlformats.org/officeDocument/2006/relationships/image" Target="../media/image16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8.xml"/><Relationship Id="rId3" Type="http://schemas.openxmlformats.org/officeDocument/2006/relationships/image" Target="../media/image17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9.xml"/><Relationship Id="rId3" Type="http://schemas.openxmlformats.org/officeDocument/2006/relationships/image" Target="../media/image168.png"/><Relationship Id="rId4" Type="http://schemas.openxmlformats.org/officeDocument/2006/relationships/image" Target="../media/image16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p:nvPr/>
        </p:nvSpPr>
        <p:spPr>
          <a:xfrm>
            <a:off x="666744" y="1700226"/>
            <a:ext cx="8364300" cy="2215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799" u="none" cap="none" strike="noStrike">
                <a:solidFill>
                  <a:srgbClr val="000000"/>
                </a:solidFill>
                <a:latin typeface="Arial"/>
                <a:ea typeface="Arial"/>
                <a:cs typeface="Arial"/>
                <a:sym typeface="Arial"/>
              </a:rPr>
              <a:t>Samsung </a:t>
            </a:r>
            <a:endParaRPr/>
          </a:p>
          <a:p>
            <a:pPr indent="0" lvl="0" marL="0" marR="0" rtl="0" algn="l">
              <a:spcBef>
                <a:spcPts val="0"/>
              </a:spcBef>
              <a:spcAft>
                <a:spcPts val="0"/>
              </a:spcAft>
              <a:buNone/>
            </a:pPr>
            <a:r>
              <a:rPr b="1" i="0" lang="en-US" sz="4799" u="none" cap="none" strike="noStrike">
                <a:solidFill>
                  <a:srgbClr val="000000"/>
                </a:solidFill>
                <a:latin typeface="Arial"/>
                <a:ea typeface="Arial"/>
                <a:cs typeface="Arial"/>
                <a:sym typeface="Arial"/>
              </a:rPr>
              <a:t>Innovation </a:t>
            </a:r>
            <a:endParaRPr/>
          </a:p>
          <a:p>
            <a:pPr indent="0" lvl="0" marL="0" marR="0" rtl="0" algn="l">
              <a:spcBef>
                <a:spcPts val="0"/>
              </a:spcBef>
              <a:spcAft>
                <a:spcPts val="0"/>
              </a:spcAft>
              <a:buNone/>
            </a:pPr>
            <a:r>
              <a:rPr b="1" i="0" lang="en-US" sz="4799" u="none" cap="none" strike="noStrike">
                <a:solidFill>
                  <a:srgbClr val="000000"/>
                </a:solidFill>
                <a:latin typeface="Arial"/>
                <a:ea typeface="Arial"/>
                <a:cs typeface="Arial"/>
                <a:sym typeface="Arial"/>
              </a:rPr>
              <a:t>Campus</a:t>
            </a:r>
            <a:endParaRPr/>
          </a:p>
        </p:txBody>
      </p:sp>
      <p:grpSp>
        <p:nvGrpSpPr>
          <p:cNvPr id="93" name="Google Shape;93;p1"/>
          <p:cNvGrpSpPr/>
          <p:nvPr/>
        </p:nvGrpSpPr>
        <p:grpSpPr>
          <a:xfrm>
            <a:off x="724457" y="4319714"/>
            <a:ext cx="6095883" cy="369214"/>
            <a:chOff x="724689" y="4320000"/>
            <a:chExt cx="6097837" cy="369332"/>
          </a:xfrm>
        </p:grpSpPr>
        <p:sp>
          <p:nvSpPr>
            <p:cNvPr id="94" name="Google Shape;94;p1"/>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428A0"/>
                </a:buClr>
                <a:buSzPts val="2399"/>
                <a:buFont typeface="Arial"/>
                <a:buNone/>
              </a:pPr>
              <a:r>
                <a:rPr b="1" i="0" lang="en-US" sz="2399" u="none" cap="none" strike="noStrike">
                  <a:solidFill>
                    <a:srgbClr val="1428A0"/>
                  </a:solidFill>
                  <a:latin typeface="Arial"/>
                  <a:ea typeface="Arial"/>
                  <a:cs typeface="Arial"/>
                  <a:sym typeface="Arial"/>
                </a:rPr>
                <a:t>Trí tuệ nhân tạo</a:t>
              </a:r>
              <a:endParaRPr b="1" i="0" sz="2399" u="none" cap="none" strike="noStrike">
                <a:solidFill>
                  <a:srgbClr val="1428A0"/>
                </a:solidFill>
                <a:latin typeface="Arial"/>
                <a:ea typeface="Arial"/>
                <a:cs typeface="Arial"/>
                <a:sym typeface="Arial"/>
              </a:endParaRPr>
            </a:p>
          </p:txBody>
        </p:sp>
        <p:sp>
          <p:nvSpPr>
            <p:cNvPr id="95" name="Google Shape;95;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grpSp>
        <p:nvGrpSpPr>
          <p:cNvPr id="244" name="Google Shape;244;p10"/>
          <p:cNvGrpSpPr/>
          <p:nvPr/>
        </p:nvGrpSpPr>
        <p:grpSpPr>
          <a:xfrm>
            <a:off x="450000" y="450000"/>
            <a:ext cx="9018000" cy="276999"/>
            <a:chOff x="450000" y="450000"/>
            <a:chExt cx="9018000" cy="276999"/>
          </a:xfrm>
        </p:grpSpPr>
        <p:sp>
          <p:nvSpPr>
            <p:cNvPr id="245" name="Google Shape;245;p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Lý thyết về xác suất</a:t>
              </a:r>
              <a:endParaRPr b="1" sz="1800">
                <a:solidFill>
                  <a:schemeClr val="lt1"/>
                </a:solidFill>
                <a:latin typeface="Arial"/>
                <a:ea typeface="Arial"/>
                <a:cs typeface="Arial"/>
                <a:sym typeface="Arial"/>
              </a:endParaRPr>
            </a:p>
          </p:txBody>
        </p:sp>
        <p:sp>
          <p:nvSpPr>
            <p:cNvPr id="246" name="Google Shape;246;p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247" name="Google Shape;247;p10"/>
          <p:cNvSpPr/>
          <p:nvPr/>
        </p:nvSpPr>
        <p:spPr>
          <a:xfrm>
            <a:off x="671261" y="1696188"/>
            <a:ext cx="8632825" cy="36085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48" name="Google Shape;248;p10"/>
          <p:cNvGrpSpPr/>
          <p:nvPr/>
        </p:nvGrpSpPr>
        <p:grpSpPr>
          <a:xfrm>
            <a:off x="850766" y="2062496"/>
            <a:ext cx="6979589" cy="1070713"/>
            <a:chOff x="883511" y="2062496"/>
            <a:chExt cx="6979589" cy="1070713"/>
          </a:xfrm>
        </p:grpSpPr>
        <p:grpSp>
          <p:nvGrpSpPr>
            <p:cNvPr id="249" name="Google Shape;249;p10"/>
            <p:cNvGrpSpPr/>
            <p:nvPr/>
          </p:nvGrpSpPr>
          <p:grpSpPr>
            <a:xfrm>
              <a:off x="883511" y="2062496"/>
              <a:ext cx="6979589" cy="345461"/>
              <a:chOff x="903506" y="2429380"/>
              <a:chExt cx="6979589" cy="345461"/>
            </a:xfrm>
          </p:grpSpPr>
          <p:sp>
            <p:nvSpPr>
              <p:cNvPr id="250" name="Google Shape;250;p10"/>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51" name="Google Shape;251;p10"/>
              <p:cNvSpPr/>
              <p:nvPr/>
            </p:nvSpPr>
            <p:spPr>
              <a:xfrm>
                <a:off x="1279004" y="2429380"/>
                <a:ext cx="6604091" cy="34546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52" name="Google Shape;252;p10"/>
            <p:cNvGrpSpPr/>
            <p:nvPr/>
          </p:nvGrpSpPr>
          <p:grpSpPr>
            <a:xfrm>
              <a:off x="883511" y="2425122"/>
              <a:ext cx="6979589" cy="345461"/>
              <a:chOff x="903506" y="2429380"/>
              <a:chExt cx="6979589" cy="345461"/>
            </a:xfrm>
          </p:grpSpPr>
          <p:sp>
            <p:nvSpPr>
              <p:cNvPr id="253" name="Google Shape;253;p10"/>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54" name="Google Shape;254;p10"/>
              <p:cNvSpPr/>
              <p:nvPr/>
            </p:nvSpPr>
            <p:spPr>
              <a:xfrm>
                <a:off x="1279004" y="2429380"/>
                <a:ext cx="6604091" cy="345461"/>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55" name="Google Shape;255;p10"/>
            <p:cNvGrpSpPr/>
            <p:nvPr/>
          </p:nvGrpSpPr>
          <p:grpSpPr>
            <a:xfrm>
              <a:off x="883511" y="2787748"/>
              <a:ext cx="6979589" cy="345461"/>
              <a:chOff x="903506" y="2429380"/>
              <a:chExt cx="6979589" cy="345461"/>
            </a:xfrm>
          </p:grpSpPr>
          <p:sp>
            <p:nvSpPr>
              <p:cNvPr id="256" name="Google Shape;256;p10"/>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57" name="Google Shape;257;p10"/>
              <p:cNvSpPr/>
              <p:nvPr/>
            </p:nvSpPr>
            <p:spPr>
              <a:xfrm>
                <a:off x="1279004" y="2429380"/>
                <a:ext cx="6604091" cy="345461"/>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sp>
        <p:nvSpPr>
          <p:cNvPr id="258" name="Google Shape;258;p1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biến cố khi tung hai đồng xu: đồng 10 xu (10 cent) và đồng 25 xu (25 cent).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grpSp>
        <p:nvGrpSpPr>
          <p:cNvPr id="1873" name="Google Shape;1873;p100"/>
          <p:cNvGrpSpPr/>
          <p:nvPr/>
        </p:nvGrpSpPr>
        <p:grpSpPr>
          <a:xfrm>
            <a:off x="450000" y="450000"/>
            <a:ext cx="9018000" cy="276999"/>
            <a:chOff x="450000" y="450000"/>
            <a:chExt cx="9018000" cy="276999"/>
          </a:xfrm>
        </p:grpSpPr>
        <p:sp>
          <p:nvSpPr>
            <p:cNvPr id="1874" name="Google Shape;1874;p10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Xác suất kết hợp</a:t>
              </a:r>
              <a:endParaRPr b="1" sz="1800">
                <a:solidFill>
                  <a:schemeClr val="lt1"/>
                </a:solidFill>
                <a:latin typeface="Arial"/>
                <a:ea typeface="Arial"/>
                <a:cs typeface="Arial"/>
                <a:sym typeface="Arial"/>
              </a:endParaRPr>
            </a:p>
          </p:txBody>
        </p:sp>
        <p:sp>
          <p:nvSpPr>
            <p:cNvPr id="1875" name="Google Shape;1875;p1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grpSp>
        <p:nvGrpSpPr>
          <p:cNvPr id="1876" name="Google Shape;1876;p100"/>
          <p:cNvGrpSpPr/>
          <p:nvPr/>
        </p:nvGrpSpPr>
        <p:grpSpPr>
          <a:xfrm>
            <a:off x="2754381" y="1916832"/>
            <a:ext cx="4176464" cy="3656017"/>
            <a:chOff x="2863180" y="1773237"/>
            <a:chExt cx="4176464" cy="3656017"/>
          </a:xfrm>
        </p:grpSpPr>
        <p:sp>
          <p:nvSpPr>
            <p:cNvPr id="1877" name="Google Shape;1877;p100"/>
            <p:cNvSpPr/>
            <p:nvPr/>
          </p:nvSpPr>
          <p:spPr>
            <a:xfrm>
              <a:off x="2863180" y="1773237"/>
              <a:ext cx="4176464" cy="365601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878" name="Google Shape;1878;p100"/>
            <p:cNvGrpSpPr/>
            <p:nvPr/>
          </p:nvGrpSpPr>
          <p:grpSpPr>
            <a:xfrm>
              <a:off x="3372634" y="1841515"/>
              <a:ext cx="3117257" cy="3360466"/>
              <a:chOff x="3372634" y="2615673"/>
              <a:chExt cx="3117257" cy="3360466"/>
            </a:xfrm>
          </p:grpSpPr>
          <p:sp>
            <p:nvSpPr>
              <p:cNvPr id="1879" name="Google Shape;1879;p100"/>
              <p:cNvSpPr txBox="1"/>
              <p:nvPr/>
            </p:nvSpPr>
            <p:spPr>
              <a:xfrm>
                <a:off x="3474550" y="5606807"/>
                <a:ext cx="301534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No linear relationship</a:t>
                </a:r>
                <a:endParaRPr b="1" sz="1800">
                  <a:solidFill>
                    <a:schemeClr val="dk1"/>
                  </a:solidFill>
                  <a:latin typeface="Arial"/>
                  <a:ea typeface="Arial"/>
                  <a:cs typeface="Arial"/>
                  <a:sym typeface="Arial"/>
                </a:endParaRPr>
              </a:p>
            </p:txBody>
          </p:sp>
          <p:grpSp>
            <p:nvGrpSpPr>
              <p:cNvPr id="1880" name="Google Shape;1880;p100"/>
              <p:cNvGrpSpPr/>
              <p:nvPr/>
            </p:nvGrpSpPr>
            <p:grpSpPr>
              <a:xfrm>
                <a:off x="3372634" y="2615673"/>
                <a:ext cx="2851855" cy="2886337"/>
                <a:chOff x="3372634" y="2615673"/>
                <a:chExt cx="2851855" cy="2886337"/>
              </a:xfrm>
            </p:grpSpPr>
            <p:grpSp>
              <p:nvGrpSpPr>
                <p:cNvPr id="1881" name="Google Shape;1881;p100"/>
                <p:cNvGrpSpPr/>
                <p:nvPr/>
              </p:nvGrpSpPr>
              <p:grpSpPr>
                <a:xfrm>
                  <a:off x="3372634" y="2615673"/>
                  <a:ext cx="2851855" cy="2886337"/>
                  <a:chOff x="1682045" y="2052347"/>
                  <a:chExt cx="2851855" cy="2886337"/>
                </a:xfrm>
              </p:grpSpPr>
              <p:grpSp>
                <p:nvGrpSpPr>
                  <p:cNvPr id="1882" name="Google Shape;1882;p100"/>
                  <p:cNvGrpSpPr/>
                  <p:nvPr/>
                </p:nvGrpSpPr>
                <p:grpSpPr>
                  <a:xfrm>
                    <a:off x="2117473" y="2237014"/>
                    <a:ext cx="2340429" cy="2280558"/>
                    <a:chOff x="2084614" y="1638300"/>
                    <a:chExt cx="2340429" cy="2280558"/>
                  </a:xfrm>
                </p:grpSpPr>
                <p:cxnSp>
                  <p:nvCxnSpPr>
                    <p:cNvPr id="1883" name="Google Shape;1883;p100"/>
                    <p:cNvCxnSpPr/>
                    <p:nvPr/>
                  </p:nvCxnSpPr>
                  <p:spPr>
                    <a:xfrm>
                      <a:off x="2084614" y="3918858"/>
                      <a:ext cx="2340429" cy="0"/>
                    </a:xfrm>
                    <a:prstGeom prst="straightConnector1">
                      <a:avLst/>
                    </a:prstGeom>
                    <a:noFill/>
                    <a:ln cap="flat" cmpd="sng" w="12700">
                      <a:solidFill>
                        <a:schemeClr val="dk1"/>
                      </a:solidFill>
                      <a:prstDash val="solid"/>
                      <a:miter lim="800000"/>
                      <a:headEnd len="sm" w="sm" type="none"/>
                      <a:tailEnd len="lg" w="lg" type="stealth"/>
                    </a:ln>
                  </p:spPr>
                </p:cxnSp>
                <p:cxnSp>
                  <p:nvCxnSpPr>
                    <p:cNvPr id="1884" name="Google Shape;1884;p100"/>
                    <p:cNvCxnSpPr/>
                    <p:nvPr/>
                  </p:nvCxnSpPr>
                  <p:spPr>
                    <a:xfrm rot="10800000">
                      <a:off x="2084614" y="1638300"/>
                      <a:ext cx="0" cy="2280558"/>
                    </a:xfrm>
                    <a:prstGeom prst="straightConnector1">
                      <a:avLst/>
                    </a:prstGeom>
                    <a:noFill/>
                    <a:ln cap="flat" cmpd="sng" w="12700">
                      <a:solidFill>
                        <a:schemeClr val="dk1"/>
                      </a:solidFill>
                      <a:prstDash val="solid"/>
                      <a:miter lim="800000"/>
                      <a:headEnd len="sm" w="sm" type="none"/>
                      <a:tailEnd len="lg" w="lg" type="stealth"/>
                    </a:ln>
                  </p:spPr>
                </p:cxnSp>
              </p:grpSp>
              <p:sp>
                <p:nvSpPr>
                  <p:cNvPr id="1885" name="Google Shape;1885;p100"/>
                  <p:cNvSpPr txBox="1"/>
                  <p:nvPr/>
                </p:nvSpPr>
                <p:spPr>
                  <a:xfrm>
                    <a:off x="4098472" y="4569352"/>
                    <a:ext cx="435428" cy="36933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86" name="Google Shape;1886;p100"/>
                  <p:cNvSpPr txBox="1"/>
                  <p:nvPr/>
                </p:nvSpPr>
                <p:spPr>
                  <a:xfrm>
                    <a:off x="1682045" y="2052347"/>
                    <a:ext cx="435428"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1887" name="Google Shape;1887;p100"/>
                <p:cNvSpPr/>
                <p:nvPr/>
              </p:nvSpPr>
              <p:spPr>
                <a:xfrm>
                  <a:off x="4361449" y="315939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88" name="Google Shape;1888;p100"/>
                <p:cNvSpPr/>
                <p:nvPr/>
              </p:nvSpPr>
              <p:spPr>
                <a:xfrm>
                  <a:off x="4410089" y="389126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89" name="Google Shape;1889;p100"/>
                <p:cNvSpPr/>
                <p:nvPr/>
              </p:nvSpPr>
              <p:spPr>
                <a:xfrm>
                  <a:off x="4154396" y="438905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90" name="Google Shape;1890;p100"/>
                <p:cNvSpPr/>
                <p:nvPr/>
              </p:nvSpPr>
              <p:spPr>
                <a:xfrm>
                  <a:off x="4565471" y="431672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91" name="Google Shape;1891;p100"/>
                <p:cNvSpPr/>
                <p:nvPr/>
              </p:nvSpPr>
              <p:spPr>
                <a:xfrm>
                  <a:off x="4931178" y="422646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92" name="Google Shape;1892;p100"/>
                <p:cNvSpPr/>
                <p:nvPr/>
              </p:nvSpPr>
              <p:spPr>
                <a:xfrm>
                  <a:off x="4169053" y="382197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93" name="Google Shape;1893;p100"/>
                <p:cNvSpPr/>
                <p:nvPr/>
              </p:nvSpPr>
              <p:spPr>
                <a:xfrm>
                  <a:off x="4796228" y="3766190"/>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94" name="Google Shape;1894;p100"/>
                <p:cNvSpPr/>
                <p:nvPr/>
              </p:nvSpPr>
              <p:spPr>
                <a:xfrm>
                  <a:off x="4285402" y="414498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95" name="Google Shape;1895;p100"/>
                <p:cNvSpPr/>
                <p:nvPr/>
              </p:nvSpPr>
              <p:spPr>
                <a:xfrm>
                  <a:off x="4923865" y="413287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96" name="Google Shape;1896;p100"/>
                <p:cNvSpPr/>
                <p:nvPr/>
              </p:nvSpPr>
              <p:spPr>
                <a:xfrm>
                  <a:off x="4932861" y="341215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97" name="Google Shape;1897;p100"/>
                <p:cNvSpPr/>
                <p:nvPr/>
              </p:nvSpPr>
              <p:spPr>
                <a:xfrm>
                  <a:off x="5025755" y="474996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98" name="Google Shape;1898;p100"/>
                <p:cNvSpPr/>
                <p:nvPr/>
              </p:nvSpPr>
              <p:spPr>
                <a:xfrm>
                  <a:off x="4872860" y="455778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99" name="Google Shape;1899;p100"/>
                <p:cNvSpPr/>
                <p:nvPr/>
              </p:nvSpPr>
              <p:spPr>
                <a:xfrm>
                  <a:off x="4418520" y="448545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0" name="Google Shape;1900;p100"/>
                <p:cNvSpPr/>
                <p:nvPr/>
              </p:nvSpPr>
              <p:spPr>
                <a:xfrm>
                  <a:off x="4522973" y="326851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1" name="Google Shape;1901;p100"/>
                <p:cNvSpPr/>
                <p:nvPr/>
              </p:nvSpPr>
              <p:spPr>
                <a:xfrm>
                  <a:off x="4337786" y="358248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2" name="Google Shape;1902;p100"/>
                <p:cNvSpPr/>
                <p:nvPr/>
              </p:nvSpPr>
              <p:spPr>
                <a:xfrm>
                  <a:off x="4502318" y="3934920"/>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3" name="Google Shape;1903;p100"/>
                <p:cNvSpPr/>
                <p:nvPr/>
              </p:nvSpPr>
              <p:spPr>
                <a:xfrm>
                  <a:off x="4629955" y="430160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4" name="Google Shape;1904;p100"/>
                <p:cNvSpPr/>
                <p:nvPr/>
              </p:nvSpPr>
              <p:spPr>
                <a:xfrm>
                  <a:off x="4306939" y="380404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5" name="Google Shape;1905;p100"/>
                <p:cNvSpPr/>
                <p:nvPr/>
              </p:nvSpPr>
              <p:spPr>
                <a:xfrm>
                  <a:off x="4982221" y="3906320"/>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6" name="Google Shape;1906;p100"/>
                <p:cNvSpPr/>
                <p:nvPr/>
              </p:nvSpPr>
              <p:spPr>
                <a:xfrm>
                  <a:off x="5178155" y="449414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7" name="Google Shape;1907;p100"/>
                <p:cNvSpPr/>
                <p:nvPr/>
              </p:nvSpPr>
              <p:spPr>
                <a:xfrm>
                  <a:off x="4174499" y="338654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8" name="Google Shape;1908;p100"/>
                <p:cNvSpPr/>
                <p:nvPr/>
              </p:nvSpPr>
              <p:spPr>
                <a:xfrm>
                  <a:off x="4764221" y="302876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9" name="Google Shape;1909;p100"/>
                <p:cNvSpPr/>
                <p:nvPr/>
              </p:nvSpPr>
              <p:spPr>
                <a:xfrm>
                  <a:off x="4350218" y="398379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0" name="Google Shape;1910;p100"/>
                <p:cNvSpPr/>
                <p:nvPr/>
              </p:nvSpPr>
              <p:spPr>
                <a:xfrm>
                  <a:off x="4557168" y="425842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1" name="Google Shape;1911;p100"/>
                <p:cNvSpPr/>
                <p:nvPr/>
              </p:nvSpPr>
              <p:spPr>
                <a:xfrm>
                  <a:off x="4968243" y="418609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2" name="Google Shape;1912;p100"/>
                <p:cNvSpPr/>
                <p:nvPr/>
              </p:nvSpPr>
              <p:spPr>
                <a:xfrm>
                  <a:off x="5333950" y="409583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3" name="Google Shape;1913;p100"/>
                <p:cNvSpPr/>
                <p:nvPr/>
              </p:nvSpPr>
              <p:spPr>
                <a:xfrm>
                  <a:off x="5034468" y="346818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4" name="Google Shape;1914;p100"/>
                <p:cNvSpPr/>
                <p:nvPr/>
              </p:nvSpPr>
              <p:spPr>
                <a:xfrm>
                  <a:off x="5661643" y="341240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5" name="Google Shape;1915;p100"/>
                <p:cNvSpPr/>
                <p:nvPr/>
              </p:nvSpPr>
              <p:spPr>
                <a:xfrm>
                  <a:off x="4688174" y="4014357"/>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6" name="Google Shape;1916;p100"/>
                <p:cNvSpPr/>
                <p:nvPr/>
              </p:nvSpPr>
              <p:spPr>
                <a:xfrm>
                  <a:off x="5326637" y="400224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7" name="Google Shape;1917;p100"/>
                <p:cNvSpPr/>
                <p:nvPr/>
              </p:nvSpPr>
              <p:spPr>
                <a:xfrm>
                  <a:off x="5335633" y="328152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8" name="Google Shape;1918;p100"/>
                <p:cNvSpPr/>
                <p:nvPr/>
              </p:nvSpPr>
              <p:spPr>
                <a:xfrm>
                  <a:off x="5428527" y="461933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9" name="Google Shape;1919;p100"/>
                <p:cNvSpPr/>
                <p:nvPr/>
              </p:nvSpPr>
              <p:spPr>
                <a:xfrm>
                  <a:off x="5275632" y="442715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0" name="Google Shape;1920;p100"/>
                <p:cNvSpPr/>
                <p:nvPr/>
              </p:nvSpPr>
              <p:spPr>
                <a:xfrm>
                  <a:off x="4821292" y="435482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1" name="Google Shape;1921;p100"/>
                <p:cNvSpPr/>
                <p:nvPr/>
              </p:nvSpPr>
              <p:spPr>
                <a:xfrm>
                  <a:off x="4925745" y="313788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2" name="Google Shape;1922;p100"/>
                <p:cNvSpPr/>
                <p:nvPr/>
              </p:nvSpPr>
              <p:spPr>
                <a:xfrm>
                  <a:off x="4740558" y="345185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3" name="Google Shape;1923;p100"/>
                <p:cNvSpPr/>
                <p:nvPr/>
              </p:nvSpPr>
              <p:spPr>
                <a:xfrm>
                  <a:off x="4905090" y="380429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4" name="Google Shape;1924;p100"/>
                <p:cNvSpPr/>
                <p:nvPr/>
              </p:nvSpPr>
              <p:spPr>
                <a:xfrm>
                  <a:off x="5032727" y="417097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5" name="Google Shape;1925;p100"/>
                <p:cNvSpPr/>
                <p:nvPr/>
              </p:nvSpPr>
              <p:spPr>
                <a:xfrm>
                  <a:off x="5172354" y="345025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6" name="Google Shape;1926;p100"/>
                <p:cNvSpPr/>
                <p:nvPr/>
              </p:nvSpPr>
              <p:spPr>
                <a:xfrm>
                  <a:off x="5384993" y="377569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7" name="Google Shape;1927;p100"/>
                <p:cNvSpPr/>
                <p:nvPr/>
              </p:nvSpPr>
              <p:spPr>
                <a:xfrm>
                  <a:off x="5580927" y="4363517"/>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8" name="Google Shape;1928;p100"/>
                <p:cNvSpPr/>
                <p:nvPr/>
              </p:nvSpPr>
              <p:spPr>
                <a:xfrm>
                  <a:off x="4577271" y="325591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1929" name="Google Shape;1929;p100"/>
          <p:cNvSpPr/>
          <p:nvPr/>
        </p:nvSpPr>
        <p:spPr>
          <a:xfrm>
            <a:off x="558924" y="1428745"/>
            <a:ext cx="9180558"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Quan hệ tương quan:</a:t>
            </a:r>
            <a:endParaRPr/>
          </a:p>
          <a:p>
            <a:pPr indent="0" lvl="0" marL="0" marR="0" rtl="0" algn="l">
              <a:spcBef>
                <a:spcPts val="100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grpSp>
        <p:nvGrpSpPr>
          <p:cNvPr id="1935" name="Google Shape;1935;p101"/>
          <p:cNvGrpSpPr/>
          <p:nvPr/>
        </p:nvGrpSpPr>
        <p:grpSpPr>
          <a:xfrm>
            <a:off x="450000" y="450000"/>
            <a:ext cx="9018000" cy="276999"/>
            <a:chOff x="450000" y="450000"/>
            <a:chExt cx="9018000" cy="276999"/>
          </a:xfrm>
        </p:grpSpPr>
        <p:sp>
          <p:nvSpPr>
            <p:cNvPr id="1936" name="Google Shape;1936;p10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Xác suất kết hợp</a:t>
              </a:r>
              <a:endParaRPr b="1" sz="1800">
                <a:solidFill>
                  <a:schemeClr val="lt1"/>
                </a:solidFill>
                <a:latin typeface="Arial"/>
                <a:ea typeface="Arial"/>
                <a:cs typeface="Arial"/>
                <a:sym typeface="Arial"/>
              </a:endParaRPr>
            </a:p>
          </p:txBody>
        </p:sp>
        <p:sp>
          <p:nvSpPr>
            <p:cNvPr id="1937" name="Google Shape;1937;p1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grpSp>
        <p:nvGrpSpPr>
          <p:cNvPr id="1938" name="Google Shape;1938;p101"/>
          <p:cNvGrpSpPr/>
          <p:nvPr/>
        </p:nvGrpSpPr>
        <p:grpSpPr>
          <a:xfrm>
            <a:off x="830943" y="1880828"/>
            <a:ext cx="8023340" cy="3772552"/>
            <a:chOff x="990972" y="1792521"/>
            <a:chExt cx="8023340" cy="3772552"/>
          </a:xfrm>
        </p:grpSpPr>
        <p:sp>
          <p:nvSpPr>
            <p:cNvPr id="1939" name="Google Shape;1939;p101"/>
            <p:cNvSpPr/>
            <p:nvPr/>
          </p:nvSpPr>
          <p:spPr>
            <a:xfrm>
              <a:off x="990972" y="1792521"/>
              <a:ext cx="8023340" cy="365601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940" name="Google Shape;1940;p101"/>
            <p:cNvGrpSpPr/>
            <p:nvPr/>
          </p:nvGrpSpPr>
          <p:grpSpPr>
            <a:xfrm>
              <a:off x="1279593" y="1844824"/>
              <a:ext cx="7297945" cy="3720249"/>
              <a:chOff x="1279593" y="1844824"/>
              <a:chExt cx="7297945" cy="3720249"/>
            </a:xfrm>
          </p:grpSpPr>
          <p:grpSp>
            <p:nvGrpSpPr>
              <p:cNvPr id="1941" name="Google Shape;1941;p101"/>
              <p:cNvGrpSpPr/>
              <p:nvPr/>
            </p:nvGrpSpPr>
            <p:grpSpPr>
              <a:xfrm>
                <a:off x="1279593" y="1844824"/>
                <a:ext cx="3113312" cy="3718736"/>
                <a:chOff x="1186303" y="2614800"/>
                <a:chExt cx="3113312" cy="3718736"/>
              </a:xfrm>
            </p:grpSpPr>
            <p:grpSp>
              <p:nvGrpSpPr>
                <p:cNvPr id="1942" name="Google Shape;1942;p101"/>
                <p:cNvGrpSpPr/>
                <p:nvPr/>
              </p:nvGrpSpPr>
              <p:grpSpPr>
                <a:xfrm>
                  <a:off x="1186303" y="2614800"/>
                  <a:ext cx="2851855" cy="2886337"/>
                  <a:chOff x="1682045" y="2052347"/>
                  <a:chExt cx="2851855" cy="2886337"/>
                </a:xfrm>
              </p:grpSpPr>
              <p:grpSp>
                <p:nvGrpSpPr>
                  <p:cNvPr id="1943" name="Google Shape;1943;p101"/>
                  <p:cNvGrpSpPr/>
                  <p:nvPr/>
                </p:nvGrpSpPr>
                <p:grpSpPr>
                  <a:xfrm>
                    <a:off x="2117473" y="2237014"/>
                    <a:ext cx="2340429" cy="2280558"/>
                    <a:chOff x="2084614" y="1638300"/>
                    <a:chExt cx="2340429" cy="2280558"/>
                  </a:xfrm>
                </p:grpSpPr>
                <p:cxnSp>
                  <p:nvCxnSpPr>
                    <p:cNvPr id="1944" name="Google Shape;1944;p101"/>
                    <p:cNvCxnSpPr/>
                    <p:nvPr/>
                  </p:nvCxnSpPr>
                  <p:spPr>
                    <a:xfrm>
                      <a:off x="2084614" y="3918858"/>
                      <a:ext cx="2340429" cy="0"/>
                    </a:xfrm>
                    <a:prstGeom prst="straightConnector1">
                      <a:avLst/>
                    </a:prstGeom>
                    <a:noFill/>
                    <a:ln cap="flat" cmpd="sng" w="12700">
                      <a:solidFill>
                        <a:schemeClr val="dk1"/>
                      </a:solidFill>
                      <a:prstDash val="solid"/>
                      <a:miter lim="800000"/>
                      <a:headEnd len="sm" w="sm" type="none"/>
                      <a:tailEnd len="lg" w="lg" type="stealth"/>
                    </a:ln>
                  </p:spPr>
                </p:cxnSp>
                <p:cxnSp>
                  <p:nvCxnSpPr>
                    <p:cNvPr id="1945" name="Google Shape;1945;p101"/>
                    <p:cNvCxnSpPr/>
                    <p:nvPr/>
                  </p:nvCxnSpPr>
                  <p:spPr>
                    <a:xfrm rot="10800000">
                      <a:off x="2084614" y="1638300"/>
                      <a:ext cx="0" cy="2280558"/>
                    </a:xfrm>
                    <a:prstGeom prst="straightConnector1">
                      <a:avLst/>
                    </a:prstGeom>
                    <a:noFill/>
                    <a:ln cap="flat" cmpd="sng" w="12700">
                      <a:solidFill>
                        <a:schemeClr val="dk1"/>
                      </a:solidFill>
                      <a:prstDash val="solid"/>
                      <a:miter lim="800000"/>
                      <a:headEnd len="sm" w="sm" type="none"/>
                      <a:tailEnd len="lg" w="lg" type="stealth"/>
                    </a:ln>
                  </p:spPr>
                </p:cxnSp>
              </p:grpSp>
              <p:sp>
                <p:nvSpPr>
                  <p:cNvPr id="1946" name="Google Shape;1946;p101"/>
                  <p:cNvSpPr txBox="1"/>
                  <p:nvPr/>
                </p:nvSpPr>
                <p:spPr>
                  <a:xfrm>
                    <a:off x="4098472" y="4569352"/>
                    <a:ext cx="435428" cy="36933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947" name="Google Shape;1947;p101"/>
                  <p:cNvSpPr txBox="1"/>
                  <p:nvPr/>
                </p:nvSpPr>
                <p:spPr>
                  <a:xfrm>
                    <a:off x="1682045" y="2052347"/>
                    <a:ext cx="435428"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1948" name="Google Shape;1948;p101"/>
                <p:cNvSpPr/>
                <p:nvPr/>
              </p:nvSpPr>
              <p:spPr>
                <a:xfrm>
                  <a:off x="1871740" y="471895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49" name="Google Shape;1949;p101"/>
                <p:cNvSpPr/>
                <p:nvPr/>
              </p:nvSpPr>
              <p:spPr>
                <a:xfrm>
                  <a:off x="2149114" y="4495657"/>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0" name="Google Shape;1950;p101"/>
                <p:cNvSpPr/>
                <p:nvPr/>
              </p:nvSpPr>
              <p:spPr>
                <a:xfrm>
                  <a:off x="2437013" y="425631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1" name="Google Shape;1951;p101"/>
                <p:cNvSpPr/>
                <p:nvPr/>
              </p:nvSpPr>
              <p:spPr>
                <a:xfrm>
                  <a:off x="2818012" y="393974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2" name="Google Shape;1952;p101"/>
                <p:cNvSpPr/>
                <p:nvPr/>
              </p:nvSpPr>
              <p:spPr>
                <a:xfrm>
                  <a:off x="3149602" y="365311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3" name="Google Shape;1953;p101"/>
                <p:cNvSpPr/>
                <p:nvPr/>
              </p:nvSpPr>
              <p:spPr>
                <a:xfrm>
                  <a:off x="2611386" y="410935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4" name="Google Shape;1954;p101"/>
                <p:cNvSpPr/>
                <p:nvPr/>
              </p:nvSpPr>
              <p:spPr>
                <a:xfrm>
                  <a:off x="3005790" y="377744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5" name="Google Shape;1955;p101"/>
                <p:cNvSpPr/>
                <p:nvPr/>
              </p:nvSpPr>
              <p:spPr>
                <a:xfrm>
                  <a:off x="2034915" y="4583207"/>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6" name="Google Shape;1956;p101"/>
                <p:cNvSpPr/>
                <p:nvPr/>
              </p:nvSpPr>
              <p:spPr>
                <a:xfrm>
                  <a:off x="3446662" y="341133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7" name="Google Shape;1957;p101"/>
                <p:cNvSpPr/>
                <p:nvPr/>
              </p:nvSpPr>
              <p:spPr>
                <a:xfrm>
                  <a:off x="3280655" y="353710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8" name="Google Shape;1958;p101"/>
                <p:cNvSpPr/>
                <p:nvPr/>
              </p:nvSpPr>
              <p:spPr>
                <a:xfrm>
                  <a:off x="3657159" y="325123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959" name="Google Shape;1959;p101"/>
                <p:cNvCxnSpPr/>
                <p:nvPr/>
              </p:nvCxnSpPr>
              <p:spPr>
                <a:xfrm flipH="1" rot="10800000">
                  <a:off x="1852297" y="3195352"/>
                  <a:ext cx="1931429" cy="1606716"/>
                </a:xfrm>
                <a:prstGeom prst="straightConnector1">
                  <a:avLst/>
                </a:prstGeom>
                <a:noFill/>
                <a:ln cap="flat" cmpd="sng" w="9525">
                  <a:solidFill>
                    <a:srgbClr val="193EB0"/>
                  </a:solidFill>
                  <a:prstDash val="dash"/>
                  <a:miter lim="800000"/>
                  <a:headEnd len="sm" w="sm" type="none"/>
                  <a:tailEnd len="sm" w="sm" type="none"/>
                </a:ln>
              </p:spPr>
            </p:cxnSp>
            <p:sp>
              <p:nvSpPr>
                <p:cNvPr id="1960" name="Google Shape;1960;p101"/>
                <p:cNvSpPr txBox="1"/>
                <p:nvPr/>
              </p:nvSpPr>
              <p:spPr>
                <a:xfrm>
                  <a:off x="1284274" y="5687205"/>
                  <a:ext cx="301534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Quan hệ tương quan dương mạnh</a:t>
                  </a:r>
                  <a:endParaRPr/>
                </a:p>
              </p:txBody>
            </p:sp>
          </p:grpSp>
          <p:grpSp>
            <p:nvGrpSpPr>
              <p:cNvPr id="1961" name="Google Shape;1961;p101"/>
              <p:cNvGrpSpPr/>
              <p:nvPr/>
            </p:nvGrpSpPr>
            <p:grpSpPr>
              <a:xfrm>
                <a:off x="5467094" y="1844824"/>
                <a:ext cx="3110444" cy="3720249"/>
                <a:chOff x="5584052" y="2614800"/>
                <a:chExt cx="3110444" cy="3720249"/>
              </a:xfrm>
            </p:grpSpPr>
            <p:grpSp>
              <p:nvGrpSpPr>
                <p:cNvPr id="1962" name="Google Shape;1962;p101"/>
                <p:cNvGrpSpPr/>
                <p:nvPr/>
              </p:nvGrpSpPr>
              <p:grpSpPr>
                <a:xfrm>
                  <a:off x="5584052" y="2614800"/>
                  <a:ext cx="2851855" cy="2886337"/>
                  <a:chOff x="1682045" y="2052347"/>
                  <a:chExt cx="2851855" cy="2886337"/>
                </a:xfrm>
              </p:grpSpPr>
              <p:grpSp>
                <p:nvGrpSpPr>
                  <p:cNvPr id="1963" name="Google Shape;1963;p101"/>
                  <p:cNvGrpSpPr/>
                  <p:nvPr/>
                </p:nvGrpSpPr>
                <p:grpSpPr>
                  <a:xfrm>
                    <a:off x="2117473" y="2237014"/>
                    <a:ext cx="2340429" cy="2280558"/>
                    <a:chOff x="2084614" y="1638300"/>
                    <a:chExt cx="2340429" cy="2280558"/>
                  </a:xfrm>
                </p:grpSpPr>
                <p:cxnSp>
                  <p:nvCxnSpPr>
                    <p:cNvPr id="1964" name="Google Shape;1964;p101"/>
                    <p:cNvCxnSpPr/>
                    <p:nvPr/>
                  </p:nvCxnSpPr>
                  <p:spPr>
                    <a:xfrm>
                      <a:off x="2084614" y="3918858"/>
                      <a:ext cx="2340429" cy="0"/>
                    </a:xfrm>
                    <a:prstGeom prst="straightConnector1">
                      <a:avLst/>
                    </a:prstGeom>
                    <a:noFill/>
                    <a:ln cap="flat" cmpd="sng" w="12700">
                      <a:solidFill>
                        <a:schemeClr val="dk1"/>
                      </a:solidFill>
                      <a:prstDash val="solid"/>
                      <a:miter lim="800000"/>
                      <a:headEnd len="sm" w="sm" type="none"/>
                      <a:tailEnd len="lg" w="lg" type="stealth"/>
                    </a:ln>
                  </p:spPr>
                </p:cxnSp>
                <p:cxnSp>
                  <p:nvCxnSpPr>
                    <p:cNvPr id="1965" name="Google Shape;1965;p101"/>
                    <p:cNvCxnSpPr/>
                    <p:nvPr/>
                  </p:nvCxnSpPr>
                  <p:spPr>
                    <a:xfrm rot="10800000">
                      <a:off x="2084614" y="1638300"/>
                      <a:ext cx="0" cy="2280558"/>
                    </a:xfrm>
                    <a:prstGeom prst="straightConnector1">
                      <a:avLst/>
                    </a:prstGeom>
                    <a:noFill/>
                    <a:ln cap="flat" cmpd="sng" w="12700">
                      <a:solidFill>
                        <a:schemeClr val="dk1"/>
                      </a:solidFill>
                      <a:prstDash val="solid"/>
                      <a:miter lim="800000"/>
                      <a:headEnd len="sm" w="sm" type="none"/>
                      <a:tailEnd len="lg" w="lg" type="stealth"/>
                    </a:ln>
                  </p:spPr>
                </p:cxnSp>
              </p:grpSp>
              <p:sp>
                <p:nvSpPr>
                  <p:cNvPr id="1966" name="Google Shape;1966;p101"/>
                  <p:cNvSpPr txBox="1"/>
                  <p:nvPr/>
                </p:nvSpPr>
                <p:spPr>
                  <a:xfrm>
                    <a:off x="4098472" y="4569352"/>
                    <a:ext cx="435428"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967" name="Google Shape;1967;p101"/>
                  <p:cNvSpPr txBox="1"/>
                  <p:nvPr/>
                </p:nvSpPr>
                <p:spPr>
                  <a:xfrm>
                    <a:off x="1682045" y="2052347"/>
                    <a:ext cx="435428"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cxnSp>
              <p:nvCxnSpPr>
                <p:cNvPr id="1968" name="Google Shape;1968;p101"/>
                <p:cNvCxnSpPr/>
                <p:nvPr/>
              </p:nvCxnSpPr>
              <p:spPr>
                <a:xfrm flipH="1" rot="10800000">
                  <a:off x="6280897" y="3251231"/>
                  <a:ext cx="1931429" cy="1606716"/>
                </a:xfrm>
                <a:prstGeom prst="straightConnector1">
                  <a:avLst/>
                </a:prstGeom>
                <a:noFill/>
                <a:ln cap="flat" cmpd="sng" w="9525">
                  <a:solidFill>
                    <a:srgbClr val="193EB0"/>
                  </a:solidFill>
                  <a:prstDash val="dash"/>
                  <a:miter lim="800000"/>
                  <a:headEnd len="sm" w="sm" type="none"/>
                  <a:tailEnd len="sm" w="sm" type="none"/>
                </a:ln>
              </p:spPr>
            </p:cxnSp>
            <p:sp>
              <p:nvSpPr>
                <p:cNvPr id="1969" name="Google Shape;1969;p101"/>
                <p:cNvSpPr/>
                <p:nvPr/>
              </p:nvSpPr>
              <p:spPr>
                <a:xfrm>
                  <a:off x="6241708" y="462266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70" name="Google Shape;1970;p101"/>
                <p:cNvSpPr/>
                <p:nvPr/>
              </p:nvSpPr>
              <p:spPr>
                <a:xfrm>
                  <a:off x="6698568" y="418431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71" name="Google Shape;1971;p101"/>
                <p:cNvSpPr/>
                <p:nvPr/>
              </p:nvSpPr>
              <p:spPr>
                <a:xfrm>
                  <a:off x="6905518" y="432831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72" name="Google Shape;1972;p101"/>
                <p:cNvSpPr/>
                <p:nvPr/>
              </p:nvSpPr>
              <p:spPr>
                <a:xfrm>
                  <a:off x="7316593" y="425597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73" name="Google Shape;1973;p101"/>
                <p:cNvSpPr/>
                <p:nvPr/>
              </p:nvSpPr>
              <p:spPr>
                <a:xfrm>
                  <a:off x="7932676" y="315334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74" name="Google Shape;1974;p101"/>
                <p:cNvSpPr/>
                <p:nvPr/>
              </p:nvSpPr>
              <p:spPr>
                <a:xfrm>
                  <a:off x="6920175" y="3761227"/>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75" name="Google Shape;1975;p101"/>
                <p:cNvSpPr/>
                <p:nvPr/>
              </p:nvSpPr>
              <p:spPr>
                <a:xfrm>
                  <a:off x="7547350" y="370544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76" name="Google Shape;1976;p101"/>
                <p:cNvSpPr/>
                <p:nvPr/>
              </p:nvSpPr>
              <p:spPr>
                <a:xfrm>
                  <a:off x="6573881" y="468295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77" name="Google Shape;1977;p101"/>
                <p:cNvSpPr/>
                <p:nvPr/>
              </p:nvSpPr>
              <p:spPr>
                <a:xfrm>
                  <a:off x="7674987" y="407212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78" name="Google Shape;1978;p101"/>
                <p:cNvSpPr/>
                <p:nvPr/>
              </p:nvSpPr>
              <p:spPr>
                <a:xfrm>
                  <a:off x="7351971" y="357457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79" name="Google Shape;1979;p101"/>
                <p:cNvSpPr/>
                <p:nvPr/>
              </p:nvSpPr>
              <p:spPr>
                <a:xfrm>
                  <a:off x="8027253" y="367684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0" name="Google Shape;1980;p101"/>
                <p:cNvSpPr/>
                <p:nvPr/>
              </p:nvSpPr>
              <p:spPr>
                <a:xfrm>
                  <a:off x="6611608" y="449704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1" name="Google Shape;1981;p101"/>
                <p:cNvSpPr/>
                <p:nvPr/>
              </p:nvSpPr>
              <p:spPr>
                <a:xfrm>
                  <a:off x="7022683" y="442470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2" name="Google Shape;1982;p101"/>
                <p:cNvSpPr/>
                <p:nvPr/>
              </p:nvSpPr>
              <p:spPr>
                <a:xfrm>
                  <a:off x="7638766" y="332207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3" name="Google Shape;1983;p101"/>
                <p:cNvSpPr/>
                <p:nvPr/>
              </p:nvSpPr>
              <p:spPr>
                <a:xfrm>
                  <a:off x="6626265" y="3929957"/>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4" name="Google Shape;1984;p101"/>
                <p:cNvSpPr/>
                <p:nvPr/>
              </p:nvSpPr>
              <p:spPr>
                <a:xfrm>
                  <a:off x="7253440" y="387417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5" name="Google Shape;1985;p101"/>
                <p:cNvSpPr/>
                <p:nvPr/>
              </p:nvSpPr>
              <p:spPr>
                <a:xfrm>
                  <a:off x="7381077" y="424085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6" name="Google Shape;1986;p101"/>
                <p:cNvSpPr/>
                <p:nvPr/>
              </p:nvSpPr>
              <p:spPr>
                <a:xfrm>
                  <a:off x="7058061" y="374330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7" name="Google Shape;1987;p101"/>
                <p:cNvSpPr/>
                <p:nvPr/>
              </p:nvSpPr>
              <p:spPr>
                <a:xfrm>
                  <a:off x="7733343" y="384557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8" name="Google Shape;1988;p101"/>
                <p:cNvSpPr/>
                <p:nvPr/>
              </p:nvSpPr>
              <p:spPr>
                <a:xfrm>
                  <a:off x="8179653" y="342102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9" name="Google Shape;1989;p101"/>
                <p:cNvSpPr/>
                <p:nvPr/>
              </p:nvSpPr>
              <p:spPr>
                <a:xfrm>
                  <a:off x="6462978" y="435450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0" name="Google Shape;1990;p101"/>
                <p:cNvSpPr txBox="1"/>
                <p:nvPr/>
              </p:nvSpPr>
              <p:spPr>
                <a:xfrm>
                  <a:off x="5679155" y="5688718"/>
                  <a:ext cx="301534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Quan hệ tương quan dương yếu</a:t>
                  </a:r>
                  <a:endParaRPr/>
                </a:p>
              </p:txBody>
            </p:sp>
          </p:grpSp>
        </p:grpSp>
      </p:grpSp>
      <p:sp>
        <p:nvSpPr>
          <p:cNvPr id="1991" name="Google Shape;1991;p101"/>
          <p:cNvSpPr/>
          <p:nvPr/>
        </p:nvSpPr>
        <p:spPr>
          <a:xfrm>
            <a:off x="558924" y="1428745"/>
            <a:ext cx="9180558"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Quan hệ tương quan:</a:t>
            </a:r>
            <a:endParaRPr/>
          </a:p>
          <a:p>
            <a:pPr indent="-9208" lvl="0" marL="115888" marR="0" rtl="0" algn="l">
              <a:spcBef>
                <a:spcPts val="1000"/>
              </a:spcBef>
              <a:spcAft>
                <a:spcPts val="0"/>
              </a:spcAft>
              <a:buClr>
                <a:srgbClr val="A5A5A5"/>
              </a:buClr>
              <a:buSzPts val="1680"/>
              <a:buFont typeface="Calibri"/>
              <a:buNone/>
            </a:pPr>
            <a:r>
              <a:t/>
            </a:r>
            <a:endParaRPr sz="1400">
              <a:solidFill>
                <a:schemeClr val="dk1"/>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grpSp>
        <p:nvGrpSpPr>
          <p:cNvPr id="1997" name="Google Shape;1997;p102"/>
          <p:cNvGrpSpPr/>
          <p:nvPr/>
        </p:nvGrpSpPr>
        <p:grpSpPr>
          <a:xfrm>
            <a:off x="450000" y="450000"/>
            <a:ext cx="9018000" cy="276999"/>
            <a:chOff x="450000" y="450000"/>
            <a:chExt cx="9018000" cy="276999"/>
          </a:xfrm>
        </p:grpSpPr>
        <p:sp>
          <p:nvSpPr>
            <p:cNvPr id="1998" name="Google Shape;1998;p10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Xác suất kết hợp</a:t>
              </a:r>
              <a:endParaRPr b="1" sz="1800">
                <a:solidFill>
                  <a:schemeClr val="lt1"/>
                </a:solidFill>
                <a:latin typeface="Arial"/>
                <a:ea typeface="Arial"/>
                <a:cs typeface="Arial"/>
                <a:sym typeface="Arial"/>
              </a:endParaRPr>
            </a:p>
          </p:txBody>
        </p:sp>
        <p:sp>
          <p:nvSpPr>
            <p:cNvPr id="1999" name="Google Shape;1999;p10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grpSp>
        <p:nvGrpSpPr>
          <p:cNvPr id="2000" name="Google Shape;2000;p102"/>
          <p:cNvGrpSpPr/>
          <p:nvPr/>
        </p:nvGrpSpPr>
        <p:grpSpPr>
          <a:xfrm>
            <a:off x="830943" y="1880828"/>
            <a:ext cx="8023340" cy="3771039"/>
            <a:chOff x="990972" y="1792521"/>
            <a:chExt cx="8023340" cy="3771039"/>
          </a:xfrm>
        </p:grpSpPr>
        <p:sp>
          <p:nvSpPr>
            <p:cNvPr id="2001" name="Google Shape;2001;p102"/>
            <p:cNvSpPr/>
            <p:nvPr/>
          </p:nvSpPr>
          <p:spPr>
            <a:xfrm>
              <a:off x="990972" y="1792521"/>
              <a:ext cx="8023340" cy="365601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002" name="Google Shape;2002;p102"/>
            <p:cNvGrpSpPr/>
            <p:nvPr/>
          </p:nvGrpSpPr>
          <p:grpSpPr>
            <a:xfrm>
              <a:off x="1279593" y="1844824"/>
              <a:ext cx="7297945" cy="3718736"/>
              <a:chOff x="1279593" y="1844824"/>
              <a:chExt cx="7297945" cy="3718736"/>
            </a:xfrm>
          </p:grpSpPr>
          <p:grpSp>
            <p:nvGrpSpPr>
              <p:cNvPr id="2003" name="Google Shape;2003;p102"/>
              <p:cNvGrpSpPr/>
              <p:nvPr/>
            </p:nvGrpSpPr>
            <p:grpSpPr>
              <a:xfrm>
                <a:off x="1279593" y="1844824"/>
                <a:ext cx="2851855" cy="2886337"/>
                <a:chOff x="1682045" y="2052347"/>
                <a:chExt cx="2851855" cy="2886337"/>
              </a:xfrm>
            </p:grpSpPr>
            <p:grpSp>
              <p:nvGrpSpPr>
                <p:cNvPr id="2004" name="Google Shape;2004;p102"/>
                <p:cNvGrpSpPr/>
                <p:nvPr/>
              </p:nvGrpSpPr>
              <p:grpSpPr>
                <a:xfrm>
                  <a:off x="2117473" y="2237014"/>
                  <a:ext cx="2340429" cy="2280558"/>
                  <a:chOff x="2084614" y="1638300"/>
                  <a:chExt cx="2340429" cy="2280558"/>
                </a:xfrm>
              </p:grpSpPr>
              <p:cxnSp>
                <p:nvCxnSpPr>
                  <p:cNvPr id="2005" name="Google Shape;2005;p102"/>
                  <p:cNvCxnSpPr/>
                  <p:nvPr/>
                </p:nvCxnSpPr>
                <p:spPr>
                  <a:xfrm>
                    <a:off x="2084614" y="3918858"/>
                    <a:ext cx="2340429" cy="0"/>
                  </a:xfrm>
                  <a:prstGeom prst="straightConnector1">
                    <a:avLst/>
                  </a:prstGeom>
                  <a:noFill/>
                  <a:ln cap="flat" cmpd="sng" w="12700">
                    <a:solidFill>
                      <a:schemeClr val="dk1"/>
                    </a:solidFill>
                    <a:prstDash val="solid"/>
                    <a:miter lim="800000"/>
                    <a:headEnd len="sm" w="sm" type="none"/>
                    <a:tailEnd len="lg" w="lg" type="stealth"/>
                  </a:ln>
                </p:spPr>
              </p:cxnSp>
              <p:cxnSp>
                <p:nvCxnSpPr>
                  <p:cNvPr id="2006" name="Google Shape;2006;p102"/>
                  <p:cNvCxnSpPr/>
                  <p:nvPr/>
                </p:nvCxnSpPr>
                <p:spPr>
                  <a:xfrm rot="10800000">
                    <a:off x="2084614" y="1638300"/>
                    <a:ext cx="0" cy="2280558"/>
                  </a:xfrm>
                  <a:prstGeom prst="straightConnector1">
                    <a:avLst/>
                  </a:prstGeom>
                  <a:noFill/>
                  <a:ln cap="flat" cmpd="sng" w="12700">
                    <a:solidFill>
                      <a:schemeClr val="dk1"/>
                    </a:solidFill>
                    <a:prstDash val="solid"/>
                    <a:miter lim="800000"/>
                    <a:headEnd len="sm" w="sm" type="none"/>
                    <a:tailEnd len="lg" w="lg" type="stealth"/>
                  </a:ln>
                </p:spPr>
              </p:cxnSp>
            </p:grpSp>
            <p:sp>
              <p:nvSpPr>
                <p:cNvPr id="2007" name="Google Shape;2007;p102"/>
                <p:cNvSpPr txBox="1"/>
                <p:nvPr/>
              </p:nvSpPr>
              <p:spPr>
                <a:xfrm>
                  <a:off x="4098472" y="4569352"/>
                  <a:ext cx="435428" cy="36933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08" name="Google Shape;2008;p102"/>
                <p:cNvSpPr txBox="1"/>
                <p:nvPr/>
              </p:nvSpPr>
              <p:spPr>
                <a:xfrm>
                  <a:off x="1682045" y="2052347"/>
                  <a:ext cx="435428"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009" name="Google Shape;2009;p102"/>
              <p:cNvSpPr txBox="1"/>
              <p:nvPr/>
            </p:nvSpPr>
            <p:spPr>
              <a:xfrm>
                <a:off x="1377564" y="4917229"/>
                <a:ext cx="301534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Quan hệ tương quan âm mạnh</a:t>
                </a:r>
                <a:endParaRPr/>
              </a:p>
            </p:txBody>
          </p:sp>
          <p:grpSp>
            <p:nvGrpSpPr>
              <p:cNvPr id="2010" name="Google Shape;2010;p102"/>
              <p:cNvGrpSpPr/>
              <p:nvPr/>
            </p:nvGrpSpPr>
            <p:grpSpPr>
              <a:xfrm>
                <a:off x="5467094" y="1844824"/>
                <a:ext cx="2851855" cy="2886337"/>
                <a:chOff x="1682045" y="2052347"/>
                <a:chExt cx="2851855" cy="2886337"/>
              </a:xfrm>
            </p:grpSpPr>
            <p:grpSp>
              <p:nvGrpSpPr>
                <p:cNvPr id="2011" name="Google Shape;2011;p102"/>
                <p:cNvGrpSpPr/>
                <p:nvPr/>
              </p:nvGrpSpPr>
              <p:grpSpPr>
                <a:xfrm>
                  <a:off x="2117473" y="2237014"/>
                  <a:ext cx="2340429" cy="2280558"/>
                  <a:chOff x="2084614" y="1638300"/>
                  <a:chExt cx="2340429" cy="2280558"/>
                </a:xfrm>
              </p:grpSpPr>
              <p:cxnSp>
                <p:nvCxnSpPr>
                  <p:cNvPr id="2012" name="Google Shape;2012;p102"/>
                  <p:cNvCxnSpPr/>
                  <p:nvPr/>
                </p:nvCxnSpPr>
                <p:spPr>
                  <a:xfrm>
                    <a:off x="2084614" y="3918858"/>
                    <a:ext cx="2340429" cy="0"/>
                  </a:xfrm>
                  <a:prstGeom prst="straightConnector1">
                    <a:avLst/>
                  </a:prstGeom>
                  <a:noFill/>
                  <a:ln cap="flat" cmpd="sng" w="12700">
                    <a:solidFill>
                      <a:schemeClr val="dk1"/>
                    </a:solidFill>
                    <a:prstDash val="solid"/>
                    <a:miter lim="800000"/>
                    <a:headEnd len="sm" w="sm" type="none"/>
                    <a:tailEnd len="lg" w="lg" type="stealth"/>
                  </a:ln>
                </p:spPr>
              </p:cxnSp>
              <p:cxnSp>
                <p:nvCxnSpPr>
                  <p:cNvPr id="2013" name="Google Shape;2013;p102"/>
                  <p:cNvCxnSpPr/>
                  <p:nvPr/>
                </p:nvCxnSpPr>
                <p:spPr>
                  <a:xfrm rot="10800000">
                    <a:off x="2084614" y="1638300"/>
                    <a:ext cx="0" cy="2280558"/>
                  </a:xfrm>
                  <a:prstGeom prst="straightConnector1">
                    <a:avLst/>
                  </a:prstGeom>
                  <a:noFill/>
                  <a:ln cap="flat" cmpd="sng" w="12700">
                    <a:solidFill>
                      <a:schemeClr val="dk1"/>
                    </a:solidFill>
                    <a:prstDash val="solid"/>
                    <a:miter lim="800000"/>
                    <a:headEnd len="sm" w="sm" type="none"/>
                    <a:tailEnd len="lg" w="lg" type="stealth"/>
                  </a:ln>
                </p:spPr>
              </p:cxnSp>
            </p:grpSp>
            <p:sp>
              <p:nvSpPr>
                <p:cNvPr id="2014" name="Google Shape;2014;p102"/>
                <p:cNvSpPr txBox="1"/>
                <p:nvPr/>
              </p:nvSpPr>
              <p:spPr>
                <a:xfrm>
                  <a:off x="4098472" y="4569352"/>
                  <a:ext cx="435428"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15" name="Google Shape;2015;p102"/>
                <p:cNvSpPr txBox="1"/>
                <p:nvPr/>
              </p:nvSpPr>
              <p:spPr>
                <a:xfrm>
                  <a:off x="1682045" y="2052347"/>
                  <a:ext cx="435428"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016" name="Google Shape;2016;p102"/>
              <p:cNvSpPr txBox="1"/>
              <p:nvPr/>
            </p:nvSpPr>
            <p:spPr>
              <a:xfrm>
                <a:off x="5562197" y="4918742"/>
                <a:ext cx="301534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Quan hệ tương quan âm yếu</a:t>
                </a:r>
                <a:endParaRPr/>
              </a:p>
            </p:txBody>
          </p:sp>
          <p:grpSp>
            <p:nvGrpSpPr>
              <p:cNvPr id="2017" name="Google Shape;2017;p102"/>
              <p:cNvGrpSpPr/>
              <p:nvPr/>
            </p:nvGrpSpPr>
            <p:grpSpPr>
              <a:xfrm>
                <a:off x="1927444" y="2345935"/>
                <a:ext cx="1913326" cy="1671430"/>
                <a:chOff x="1852297" y="3130638"/>
                <a:chExt cx="1913326" cy="1671430"/>
              </a:xfrm>
            </p:grpSpPr>
            <p:sp>
              <p:nvSpPr>
                <p:cNvPr id="2018" name="Google Shape;2018;p102"/>
                <p:cNvSpPr/>
                <p:nvPr/>
              </p:nvSpPr>
              <p:spPr>
                <a:xfrm>
                  <a:off x="1909338" y="317893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9" name="Google Shape;2019;p102"/>
                <p:cNvSpPr/>
                <p:nvPr/>
              </p:nvSpPr>
              <p:spPr>
                <a:xfrm>
                  <a:off x="2203824" y="341148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0" name="Google Shape;2020;p102"/>
                <p:cNvSpPr/>
                <p:nvPr/>
              </p:nvSpPr>
              <p:spPr>
                <a:xfrm>
                  <a:off x="2390798" y="359190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1" name="Google Shape;2021;p102"/>
                <p:cNvSpPr/>
                <p:nvPr/>
              </p:nvSpPr>
              <p:spPr>
                <a:xfrm>
                  <a:off x="2763192" y="389080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2" name="Google Shape;2022;p102"/>
                <p:cNvSpPr/>
                <p:nvPr/>
              </p:nvSpPr>
              <p:spPr>
                <a:xfrm>
                  <a:off x="3094782" y="420833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3" name="Google Shape;2023;p102"/>
                <p:cNvSpPr/>
                <p:nvPr/>
              </p:nvSpPr>
              <p:spPr>
                <a:xfrm>
                  <a:off x="2566626" y="37620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4" name="Google Shape;2024;p102"/>
                <p:cNvSpPr/>
                <p:nvPr/>
              </p:nvSpPr>
              <p:spPr>
                <a:xfrm>
                  <a:off x="2882934" y="4017230"/>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5" name="Google Shape;2025;p102"/>
                <p:cNvSpPr/>
                <p:nvPr/>
              </p:nvSpPr>
              <p:spPr>
                <a:xfrm>
                  <a:off x="2069818" y="331341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6" name="Google Shape;2026;p102"/>
                <p:cNvSpPr/>
                <p:nvPr/>
              </p:nvSpPr>
              <p:spPr>
                <a:xfrm>
                  <a:off x="3391842" y="446729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7" name="Google Shape;2027;p102"/>
                <p:cNvSpPr/>
                <p:nvPr/>
              </p:nvSpPr>
              <p:spPr>
                <a:xfrm>
                  <a:off x="3225835" y="432636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8" name="Google Shape;2028;p102"/>
                <p:cNvSpPr/>
                <p:nvPr/>
              </p:nvSpPr>
              <p:spPr>
                <a:xfrm>
                  <a:off x="3602339" y="465009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029" name="Google Shape;2029;p102"/>
                <p:cNvCxnSpPr/>
                <p:nvPr/>
              </p:nvCxnSpPr>
              <p:spPr>
                <a:xfrm>
                  <a:off x="1852297" y="3130638"/>
                  <a:ext cx="1913326" cy="1671430"/>
                </a:xfrm>
                <a:prstGeom prst="straightConnector1">
                  <a:avLst/>
                </a:prstGeom>
                <a:noFill/>
                <a:ln cap="flat" cmpd="sng" w="9525">
                  <a:solidFill>
                    <a:srgbClr val="193EB0"/>
                  </a:solidFill>
                  <a:prstDash val="dash"/>
                  <a:miter lim="800000"/>
                  <a:headEnd len="sm" w="sm" type="none"/>
                  <a:tailEnd len="sm" w="sm" type="none"/>
                </a:ln>
              </p:spPr>
            </p:cxnSp>
          </p:grpSp>
          <p:grpSp>
            <p:nvGrpSpPr>
              <p:cNvPr id="2030" name="Google Shape;2030;p102"/>
              <p:cNvGrpSpPr/>
              <p:nvPr/>
            </p:nvGrpSpPr>
            <p:grpSpPr>
              <a:xfrm>
                <a:off x="6155308" y="2401814"/>
                <a:ext cx="1913326" cy="1671430"/>
                <a:chOff x="6241708" y="3186517"/>
                <a:chExt cx="1913326" cy="1671430"/>
              </a:xfrm>
            </p:grpSpPr>
            <p:sp>
              <p:nvSpPr>
                <p:cNvPr id="2031" name="Google Shape;2031;p102"/>
                <p:cNvSpPr/>
                <p:nvPr/>
              </p:nvSpPr>
              <p:spPr>
                <a:xfrm>
                  <a:off x="6658605" y="335522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32" name="Google Shape;2032;p102"/>
                <p:cNvSpPr/>
                <p:nvPr/>
              </p:nvSpPr>
              <p:spPr>
                <a:xfrm>
                  <a:off x="6707245" y="408709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33" name="Google Shape;2033;p102"/>
                <p:cNvSpPr/>
                <p:nvPr/>
              </p:nvSpPr>
              <p:spPr>
                <a:xfrm>
                  <a:off x="6914195" y="436172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34" name="Google Shape;2034;p102"/>
                <p:cNvSpPr/>
                <p:nvPr/>
              </p:nvSpPr>
              <p:spPr>
                <a:xfrm>
                  <a:off x="7325270" y="428938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35" name="Google Shape;2035;p102"/>
                <p:cNvSpPr/>
                <p:nvPr/>
              </p:nvSpPr>
              <p:spPr>
                <a:xfrm>
                  <a:off x="7690977" y="4199130"/>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36" name="Google Shape;2036;p102"/>
                <p:cNvSpPr/>
                <p:nvPr/>
              </p:nvSpPr>
              <p:spPr>
                <a:xfrm>
                  <a:off x="6928852" y="3794640"/>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37" name="Google Shape;2037;p102"/>
                <p:cNvSpPr/>
                <p:nvPr/>
              </p:nvSpPr>
              <p:spPr>
                <a:xfrm>
                  <a:off x="7556027" y="373885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38" name="Google Shape;2038;p102"/>
                <p:cNvSpPr/>
                <p:nvPr/>
              </p:nvSpPr>
              <p:spPr>
                <a:xfrm>
                  <a:off x="7045201" y="411765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39" name="Google Shape;2039;p102"/>
                <p:cNvSpPr/>
                <p:nvPr/>
              </p:nvSpPr>
              <p:spPr>
                <a:xfrm>
                  <a:off x="7683664" y="410554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0" name="Google Shape;2040;p102"/>
                <p:cNvSpPr/>
                <p:nvPr/>
              </p:nvSpPr>
              <p:spPr>
                <a:xfrm>
                  <a:off x="7230017" y="360798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1" name="Google Shape;2041;p102"/>
                <p:cNvSpPr/>
                <p:nvPr/>
              </p:nvSpPr>
              <p:spPr>
                <a:xfrm>
                  <a:off x="7785554" y="472263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2" name="Google Shape;2042;p102"/>
                <p:cNvSpPr/>
                <p:nvPr/>
              </p:nvSpPr>
              <p:spPr>
                <a:xfrm>
                  <a:off x="7632659" y="453045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3" name="Google Shape;2043;p102"/>
                <p:cNvSpPr/>
                <p:nvPr/>
              </p:nvSpPr>
              <p:spPr>
                <a:xfrm>
                  <a:off x="7178319" y="44581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4" name="Google Shape;2044;p102"/>
                <p:cNvSpPr/>
                <p:nvPr/>
              </p:nvSpPr>
              <p:spPr>
                <a:xfrm>
                  <a:off x="6820129" y="346434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5" name="Google Shape;2045;p102"/>
                <p:cNvSpPr/>
                <p:nvPr/>
              </p:nvSpPr>
              <p:spPr>
                <a:xfrm>
                  <a:off x="6634942" y="3778310"/>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6" name="Google Shape;2046;p102"/>
                <p:cNvSpPr/>
                <p:nvPr/>
              </p:nvSpPr>
              <p:spPr>
                <a:xfrm>
                  <a:off x="7262117" y="390758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7" name="Google Shape;2047;p102"/>
                <p:cNvSpPr/>
                <p:nvPr/>
              </p:nvSpPr>
              <p:spPr>
                <a:xfrm>
                  <a:off x="7389754" y="427427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8" name="Google Shape;2048;p102"/>
                <p:cNvSpPr/>
                <p:nvPr/>
              </p:nvSpPr>
              <p:spPr>
                <a:xfrm>
                  <a:off x="7066738" y="377671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9" name="Google Shape;2049;p102"/>
                <p:cNvSpPr/>
                <p:nvPr/>
              </p:nvSpPr>
              <p:spPr>
                <a:xfrm>
                  <a:off x="7742020" y="387898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50" name="Google Shape;2050;p102"/>
                <p:cNvSpPr/>
                <p:nvPr/>
              </p:nvSpPr>
              <p:spPr>
                <a:xfrm>
                  <a:off x="7937954" y="446681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51" name="Google Shape;2051;p102"/>
                <p:cNvSpPr/>
                <p:nvPr/>
              </p:nvSpPr>
              <p:spPr>
                <a:xfrm>
                  <a:off x="6471655" y="358237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052" name="Google Shape;2052;p102"/>
                <p:cNvCxnSpPr/>
                <p:nvPr/>
              </p:nvCxnSpPr>
              <p:spPr>
                <a:xfrm>
                  <a:off x="6241708" y="3186517"/>
                  <a:ext cx="1913326" cy="1671430"/>
                </a:xfrm>
                <a:prstGeom prst="straightConnector1">
                  <a:avLst/>
                </a:prstGeom>
                <a:noFill/>
                <a:ln cap="flat" cmpd="sng" w="9525">
                  <a:solidFill>
                    <a:srgbClr val="193EB0"/>
                  </a:solidFill>
                  <a:prstDash val="dash"/>
                  <a:miter lim="800000"/>
                  <a:headEnd len="sm" w="sm" type="none"/>
                  <a:tailEnd len="sm" w="sm" type="none"/>
                </a:ln>
              </p:spPr>
            </p:cxnSp>
          </p:grpSp>
        </p:grpSp>
      </p:grpSp>
      <p:sp>
        <p:nvSpPr>
          <p:cNvPr id="2053" name="Google Shape;2053;p10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Quan hệ tương quan: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grpSp>
        <p:nvGrpSpPr>
          <p:cNvPr id="2059" name="Google Shape;2059;p103"/>
          <p:cNvGrpSpPr/>
          <p:nvPr/>
        </p:nvGrpSpPr>
        <p:grpSpPr>
          <a:xfrm>
            <a:off x="450000" y="450000"/>
            <a:ext cx="9018000" cy="276999"/>
            <a:chOff x="450000" y="450000"/>
            <a:chExt cx="9018000" cy="276999"/>
          </a:xfrm>
        </p:grpSpPr>
        <p:sp>
          <p:nvSpPr>
            <p:cNvPr id="2060" name="Google Shape;2060;p10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Xác suất kết hợp</a:t>
              </a:r>
              <a:endParaRPr b="1" sz="1800">
                <a:solidFill>
                  <a:schemeClr val="lt1"/>
                </a:solidFill>
                <a:latin typeface="Arial"/>
                <a:ea typeface="Arial"/>
                <a:cs typeface="Arial"/>
                <a:sym typeface="Arial"/>
              </a:endParaRPr>
            </a:p>
          </p:txBody>
        </p:sp>
        <p:sp>
          <p:nvSpPr>
            <p:cNvPr id="2061" name="Google Shape;2061;p10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grpSp>
        <p:nvGrpSpPr>
          <p:cNvPr id="2062" name="Google Shape;2062;p103"/>
          <p:cNvGrpSpPr/>
          <p:nvPr/>
        </p:nvGrpSpPr>
        <p:grpSpPr>
          <a:xfrm>
            <a:off x="830943" y="1880828"/>
            <a:ext cx="8023340" cy="3772552"/>
            <a:chOff x="990972" y="1792521"/>
            <a:chExt cx="8023340" cy="3772552"/>
          </a:xfrm>
        </p:grpSpPr>
        <p:sp>
          <p:nvSpPr>
            <p:cNvPr id="2063" name="Google Shape;2063;p103"/>
            <p:cNvSpPr/>
            <p:nvPr/>
          </p:nvSpPr>
          <p:spPr>
            <a:xfrm>
              <a:off x="990972" y="1792521"/>
              <a:ext cx="8023340" cy="365601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064" name="Google Shape;2064;p103"/>
            <p:cNvGrpSpPr/>
            <p:nvPr/>
          </p:nvGrpSpPr>
          <p:grpSpPr>
            <a:xfrm>
              <a:off x="1279593" y="1844824"/>
              <a:ext cx="7297945" cy="3720249"/>
              <a:chOff x="1279593" y="1844824"/>
              <a:chExt cx="7297945" cy="3720249"/>
            </a:xfrm>
          </p:grpSpPr>
          <p:grpSp>
            <p:nvGrpSpPr>
              <p:cNvPr id="2065" name="Google Shape;2065;p103"/>
              <p:cNvGrpSpPr/>
              <p:nvPr/>
            </p:nvGrpSpPr>
            <p:grpSpPr>
              <a:xfrm>
                <a:off x="1279593" y="1844824"/>
                <a:ext cx="2851855" cy="2886337"/>
                <a:chOff x="1682045" y="2052347"/>
                <a:chExt cx="2851855" cy="2886337"/>
              </a:xfrm>
            </p:grpSpPr>
            <p:grpSp>
              <p:nvGrpSpPr>
                <p:cNvPr id="2066" name="Google Shape;2066;p103"/>
                <p:cNvGrpSpPr/>
                <p:nvPr/>
              </p:nvGrpSpPr>
              <p:grpSpPr>
                <a:xfrm>
                  <a:off x="2117473" y="2237014"/>
                  <a:ext cx="2340429" cy="2280558"/>
                  <a:chOff x="2084614" y="1638300"/>
                  <a:chExt cx="2340429" cy="2280558"/>
                </a:xfrm>
              </p:grpSpPr>
              <p:cxnSp>
                <p:nvCxnSpPr>
                  <p:cNvPr id="2067" name="Google Shape;2067;p103"/>
                  <p:cNvCxnSpPr/>
                  <p:nvPr/>
                </p:nvCxnSpPr>
                <p:spPr>
                  <a:xfrm>
                    <a:off x="2084614" y="3918858"/>
                    <a:ext cx="2340429" cy="0"/>
                  </a:xfrm>
                  <a:prstGeom prst="straightConnector1">
                    <a:avLst/>
                  </a:prstGeom>
                  <a:noFill/>
                  <a:ln cap="flat" cmpd="sng" w="12700">
                    <a:solidFill>
                      <a:schemeClr val="dk1"/>
                    </a:solidFill>
                    <a:prstDash val="solid"/>
                    <a:miter lim="800000"/>
                    <a:headEnd len="sm" w="sm" type="none"/>
                    <a:tailEnd len="lg" w="lg" type="stealth"/>
                  </a:ln>
                </p:spPr>
              </p:cxnSp>
              <p:cxnSp>
                <p:nvCxnSpPr>
                  <p:cNvPr id="2068" name="Google Shape;2068;p103"/>
                  <p:cNvCxnSpPr/>
                  <p:nvPr/>
                </p:nvCxnSpPr>
                <p:spPr>
                  <a:xfrm rot="10800000">
                    <a:off x="2084614" y="1638300"/>
                    <a:ext cx="0" cy="2280558"/>
                  </a:xfrm>
                  <a:prstGeom prst="straightConnector1">
                    <a:avLst/>
                  </a:prstGeom>
                  <a:noFill/>
                  <a:ln cap="flat" cmpd="sng" w="12700">
                    <a:solidFill>
                      <a:schemeClr val="dk1"/>
                    </a:solidFill>
                    <a:prstDash val="solid"/>
                    <a:miter lim="800000"/>
                    <a:headEnd len="sm" w="sm" type="none"/>
                    <a:tailEnd len="lg" w="lg" type="stealth"/>
                  </a:ln>
                </p:spPr>
              </p:cxnSp>
            </p:grpSp>
            <p:sp>
              <p:nvSpPr>
                <p:cNvPr id="2069" name="Google Shape;2069;p103"/>
                <p:cNvSpPr txBox="1"/>
                <p:nvPr/>
              </p:nvSpPr>
              <p:spPr>
                <a:xfrm>
                  <a:off x="4098472" y="4569352"/>
                  <a:ext cx="435428" cy="36933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70" name="Google Shape;2070;p103"/>
                <p:cNvSpPr txBox="1"/>
                <p:nvPr/>
              </p:nvSpPr>
              <p:spPr>
                <a:xfrm>
                  <a:off x="1682045" y="2052347"/>
                  <a:ext cx="435428"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071" name="Google Shape;2071;p103"/>
              <p:cNvSpPr txBox="1"/>
              <p:nvPr/>
            </p:nvSpPr>
            <p:spPr>
              <a:xfrm>
                <a:off x="1377564" y="4917229"/>
                <a:ext cx="301534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Quan hệ tương quan dương mạnh</a:t>
                </a:r>
                <a:endParaRPr/>
              </a:p>
            </p:txBody>
          </p:sp>
          <p:grpSp>
            <p:nvGrpSpPr>
              <p:cNvPr id="2072" name="Google Shape;2072;p103"/>
              <p:cNvGrpSpPr/>
              <p:nvPr/>
            </p:nvGrpSpPr>
            <p:grpSpPr>
              <a:xfrm>
                <a:off x="5467094" y="1844824"/>
                <a:ext cx="2851855" cy="2886337"/>
                <a:chOff x="1682045" y="2052347"/>
                <a:chExt cx="2851855" cy="2886337"/>
              </a:xfrm>
            </p:grpSpPr>
            <p:grpSp>
              <p:nvGrpSpPr>
                <p:cNvPr id="2073" name="Google Shape;2073;p103"/>
                <p:cNvGrpSpPr/>
                <p:nvPr/>
              </p:nvGrpSpPr>
              <p:grpSpPr>
                <a:xfrm>
                  <a:off x="2117473" y="2237014"/>
                  <a:ext cx="2340429" cy="2280558"/>
                  <a:chOff x="2084614" y="1638300"/>
                  <a:chExt cx="2340429" cy="2280558"/>
                </a:xfrm>
              </p:grpSpPr>
              <p:cxnSp>
                <p:nvCxnSpPr>
                  <p:cNvPr id="2074" name="Google Shape;2074;p103"/>
                  <p:cNvCxnSpPr/>
                  <p:nvPr/>
                </p:nvCxnSpPr>
                <p:spPr>
                  <a:xfrm>
                    <a:off x="2084614" y="3918858"/>
                    <a:ext cx="2340429" cy="0"/>
                  </a:xfrm>
                  <a:prstGeom prst="straightConnector1">
                    <a:avLst/>
                  </a:prstGeom>
                  <a:noFill/>
                  <a:ln cap="flat" cmpd="sng" w="12700">
                    <a:solidFill>
                      <a:schemeClr val="dk1"/>
                    </a:solidFill>
                    <a:prstDash val="solid"/>
                    <a:miter lim="800000"/>
                    <a:headEnd len="sm" w="sm" type="none"/>
                    <a:tailEnd len="lg" w="lg" type="stealth"/>
                  </a:ln>
                </p:spPr>
              </p:cxnSp>
              <p:cxnSp>
                <p:nvCxnSpPr>
                  <p:cNvPr id="2075" name="Google Shape;2075;p103"/>
                  <p:cNvCxnSpPr/>
                  <p:nvPr/>
                </p:nvCxnSpPr>
                <p:spPr>
                  <a:xfrm rot="10800000">
                    <a:off x="2084614" y="1638300"/>
                    <a:ext cx="0" cy="2280558"/>
                  </a:xfrm>
                  <a:prstGeom prst="straightConnector1">
                    <a:avLst/>
                  </a:prstGeom>
                  <a:noFill/>
                  <a:ln cap="flat" cmpd="sng" w="12700">
                    <a:solidFill>
                      <a:schemeClr val="dk1"/>
                    </a:solidFill>
                    <a:prstDash val="solid"/>
                    <a:miter lim="800000"/>
                    <a:headEnd len="sm" w="sm" type="none"/>
                    <a:tailEnd len="lg" w="lg" type="stealth"/>
                  </a:ln>
                </p:spPr>
              </p:cxnSp>
            </p:grpSp>
            <p:sp>
              <p:nvSpPr>
                <p:cNvPr id="2076" name="Google Shape;2076;p103"/>
                <p:cNvSpPr txBox="1"/>
                <p:nvPr/>
              </p:nvSpPr>
              <p:spPr>
                <a:xfrm>
                  <a:off x="4098472" y="4569352"/>
                  <a:ext cx="435428"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77" name="Google Shape;2077;p103"/>
                <p:cNvSpPr txBox="1"/>
                <p:nvPr/>
              </p:nvSpPr>
              <p:spPr>
                <a:xfrm>
                  <a:off x="1682045" y="2052347"/>
                  <a:ext cx="435428"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078" name="Google Shape;2078;p103"/>
              <p:cNvSpPr txBox="1"/>
              <p:nvPr/>
            </p:nvSpPr>
            <p:spPr>
              <a:xfrm>
                <a:off x="5562197" y="4918742"/>
                <a:ext cx="301534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Hệ số tương quan dương mạnh</a:t>
                </a:r>
                <a:endParaRPr/>
              </a:p>
            </p:txBody>
          </p:sp>
          <p:grpSp>
            <p:nvGrpSpPr>
              <p:cNvPr id="2079" name="Google Shape;2079;p103"/>
              <p:cNvGrpSpPr/>
              <p:nvPr/>
            </p:nvGrpSpPr>
            <p:grpSpPr>
              <a:xfrm>
                <a:off x="1852297" y="2480843"/>
                <a:ext cx="1931429" cy="1606716"/>
                <a:chOff x="1852297" y="3195352"/>
                <a:chExt cx="1931429" cy="1606716"/>
              </a:xfrm>
            </p:grpSpPr>
            <p:grpSp>
              <p:nvGrpSpPr>
                <p:cNvPr id="2080" name="Google Shape;2080;p103"/>
                <p:cNvGrpSpPr/>
                <p:nvPr/>
              </p:nvGrpSpPr>
              <p:grpSpPr>
                <a:xfrm>
                  <a:off x="1871739" y="3251232"/>
                  <a:ext cx="1856176" cy="1539725"/>
                  <a:chOff x="2460957" y="2720838"/>
                  <a:chExt cx="1856176" cy="1539725"/>
                </a:xfrm>
              </p:grpSpPr>
              <p:sp>
                <p:nvSpPr>
                  <p:cNvPr id="2081" name="Google Shape;2081;p103"/>
                  <p:cNvSpPr/>
                  <p:nvPr/>
                </p:nvSpPr>
                <p:spPr>
                  <a:xfrm>
                    <a:off x="2460957" y="418856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82" name="Google Shape;2082;p103"/>
                  <p:cNvSpPr/>
                  <p:nvPr/>
                </p:nvSpPr>
                <p:spPr>
                  <a:xfrm>
                    <a:off x="2738331" y="396526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83" name="Google Shape;2083;p103"/>
                  <p:cNvSpPr/>
                  <p:nvPr/>
                </p:nvSpPr>
                <p:spPr>
                  <a:xfrm>
                    <a:off x="3026230" y="3725920"/>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84" name="Google Shape;2084;p103"/>
                  <p:cNvSpPr/>
                  <p:nvPr/>
                </p:nvSpPr>
                <p:spPr>
                  <a:xfrm>
                    <a:off x="3407229" y="340935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85" name="Google Shape;2085;p103"/>
                  <p:cNvSpPr/>
                  <p:nvPr/>
                </p:nvSpPr>
                <p:spPr>
                  <a:xfrm>
                    <a:off x="3738819" y="312272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86" name="Google Shape;2086;p103"/>
                  <p:cNvSpPr/>
                  <p:nvPr/>
                </p:nvSpPr>
                <p:spPr>
                  <a:xfrm>
                    <a:off x="3200603" y="357896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87" name="Google Shape;2087;p103"/>
                  <p:cNvSpPr/>
                  <p:nvPr/>
                </p:nvSpPr>
                <p:spPr>
                  <a:xfrm>
                    <a:off x="3595007" y="324705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88" name="Google Shape;2088;p103"/>
                  <p:cNvSpPr/>
                  <p:nvPr/>
                </p:nvSpPr>
                <p:spPr>
                  <a:xfrm>
                    <a:off x="2624132" y="405281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89" name="Google Shape;2089;p103"/>
                  <p:cNvSpPr/>
                  <p:nvPr/>
                </p:nvSpPr>
                <p:spPr>
                  <a:xfrm>
                    <a:off x="4035879" y="288093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90" name="Google Shape;2090;p103"/>
                  <p:cNvSpPr/>
                  <p:nvPr/>
                </p:nvSpPr>
                <p:spPr>
                  <a:xfrm>
                    <a:off x="3869872" y="300671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91" name="Google Shape;2091;p103"/>
                  <p:cNvSpPr/>
                  <p:nvPr/>
                </p:nvSpPr>
                <p:spPr>
                  <a:xfrm>
                    <a:off x="4246376" y="272083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cxnSp>
              <p:nvCxnSpPr>
                <p:cNvPr id="2092" name="Google Shape;2092;p103"/>
                <p:cNvCxnSpPr/>
                <p:nvPr/>
              </p:nvCxnSpPr>
              <p:spPr>
                <a:xfrm flipH="1" rot="10800000">
                  <a:off x="1852297" y="3195352"/>
                  <a:ext cx="1931429" cy="1606716"/>
                </a:xfrm>
                <a:prstGeom prst="straightConnector1">
                  <a:avLst/>
                </a:prstGeom>
                <a:noFill/>
                <a:ln cap="flat" cmpd="sng" w="9525">
                  <a:solidFill>
                    <a:srgbClr val="193EB0"/>
                  </a:solidFill>
                  <a:prstDash val="dash"/>
                  <a:miter lim="800000"/>
                  <a:headEnd len="sm" w="sm" type="none"/>
                  <a:tailEnd len="sm" w="sm" type="none"/>
                </a:ln>
              </p:spPr>
            </p:cxnSp>
          </p:grpSp>
          <p:grpSp>
            <p:nvGrpSpPr>
              <p:cNvPr id="2093" name="Google Shape;2093;p103"/>
              <p:cNvGrpSpPr/>
              <p:nvPr/>
            </p:nvGrpSpPr>
            <p:grpSpPr>
              <a:xfrm>
                <a:off x="6040434" y="3481638"/>
                <a:ext cx="2156169" cy="421047"/>
                <a:chOff x="6209800" y="4196147"/>
                <a:chExt cx="2156169" cy="421047"/>
              </a:xfrm>
            </p:grpSpPr>
            <p:sp>
              <p:nvSpPr>
                <p:cNvPr id="2094" name="Google Shape;2094;p103"/>
                <p:cNvSpPr/>
                <p:nvPr/>
              </p:nvSpPr>
              <p:spPr>
                <a:xfrm rot="1837327">
                  <a:off x="6260447" y="453219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95" name="Google Shape;2095;p103"/>
                <p:cNvSpPr/>
                <p:nvPr/>
              </p:nvSpPr>
              <p:spPr>
                <a:xfrm rot="1837327">
                  <a:off x="6612883" y="448132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96" name="Google Shape;2096;p103"/>
                <p:cNvSpPr/>
                <p:nvPr/>
              </p:nvSpPr>
              <p:spPr>
                <a:xfrm rot="1837327">
                  <a:off x="6933562" y="442200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97" name="Google Shape;2097;p103"/>
                <p:cNvSpPr/>
                <p:nvPr/>
              </p:nvSpPr>
              <p:spPr>
                <a:xfrm rot="1837327">
                  <a:off x="7471667" y="434365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98" name="Google Shape;2098;p103"/>
                <p:cNvSpPr/>
                <p:nvPr/>
              </p:nvSpPr>
              <p:spPr>
                <a:xfrm rot="1837327">
                  <a:off x="7903017" y="426589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99" name="Google Shape;2099;p103"/>
                <p:cNvSpPr/>
                <p:nvPr/>
              </p:nvSpPr>
              <p:spPr>
                <a:xfrm rot="1837327">
                  <a:off x="7207460" y="438436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00" name="Google Shape;2100;p103"/>
                <p:cNvSpPr/>
                <p:nvPr/>
              </p:nvSpPr>
              <p:spPr>
                <a:xfrm rot="1837327">
                  <a:off x="7715930" y="429963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01" name="Google Shape;2101;p103"/>
                <p:cNvSpPr/>
                <p:nvPr/>
              </p:nvSpPr>
              <p:spPr>
                <a:xfrm rot="1837327">
                  <a:off x="6470014" y="449849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02" name="Google Shape;2102;p103"/>
                <p:cNvSpPr/>
                <p:nvPr/>
              </p:nvSpPr>
              <p:spPr>
                <a:xfrm rot="1837327">
                  <a:off x="8281808" y="420914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03" name="Google Shape;2103;p103"/>
                <p:cNvSpPr/>
                <p:nvPr/>
              </p:nvSpPr>
              <p:spPr>
                <a:xfrm rot="1837327">
                  <a:off x="8074885" y="423282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04" name="Google Shape;2104;p103"/>
                <p:cNvSpPr/>
                <p:nvPr/>
              </p:nvSpPr>
              <p:spPr>
                <a:xfrm rot="1837327">
                  <a:off x="6786452" y="444530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105" name="Google Shape;2105;p103"/>
                <p:cNvCxnSpPr/>
                <p:nvPr/>
              </p:nvCxnSpPr>
              <p:spPr>
                <a:xfrm flipH="1" rot="10800000">
                  <a:off x="6209800" y="4219151"/>
                  <a:ext cx="2144122" cy="382357"/>
                </a:xfrm>
                <a:prstGeom prst="straightConnector1">
                  <a:avLst/>
                </a:prstGeom>
                <a:noFill/>
                <a:ln cap="flat" cmpd="sng" w="9525">
                  <a:solidFill>
                    <a:srgbClr val="193EB0"/>
                  </a:solidFill>
                  <a:prstDash val="dash"/>
                  <a:miter lim="800000"/>
                  <a:headEnd len="sm" w="sm" type="none"/>
                  <a:tailEnd len="sm" w="sm" type="none"/>
                </a:ln>
              </p:spPr>
            </p:cxnSp>
          </p:grpSp>
        </p:grpSp>
      </p:grpSp>
      <p:sp>
        <p:nvSpPr>
          <p:cNvPr id="2106" name="Google Shape;2106;p10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Hệ số tương quan:</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grpSp>
        <p:nvGrpSpPr>
          <p:cNvPr id="2112" name="Google Shape;2112;p104"/>
          <p:cNvGrpSpPr/>
          <p:nvPr/>
        </p:nvGrpSpPr>
        <p:grpSpPr>
          <a:xfrm>
            <a:off x="450000" y="450000"/>
            <a:ext cx="9018000" cy="276999"/>
            <a:chOff x="450000" y="450000"/>
            <a:chExt cx="9018000" cy="276999"/>
          </a:xfrm>
        </p:grpSpPr>
        <p:sp>
          <p:nvSpPr>
            <p:cNvPr id="2113" name="Google Shape;2113;p10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Xác suất kết hợp</a:t>
              </a:r>
              <a:endParaRPr b="1" sz="1800">
                <a:solidFill>
                  <a:schemeClr val="lt1"/>
                </a:solidFill>
                <a:latin typeface="Arial"/>
                <a:ea typeface="Arial"/>
                <a:cs typeface="Arial"/>
                <a:sym typeface="Arial"/>
              </a:endParaRPr>
            </a:p>
          </p:txBody>
        </p:sp>
        <p:sp>
          <p:nvSpPr>
            <p:cNvPr id="2114" name="Google Shape;2114;p10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grpSp>
        <p:nvGrpSpPr>
          <p:cNvPr id="2115" name="Google Shape;2115;p104"/>
          <p:cNvGrpSpPr/>
          <p:nvPr/>
        </p:nvGrpSpPr>
        <p:grpSpPr>
          <a:xfrm>
            <a:off x="830943" y="1880828"/>
            <a:ext cx="8023340" cy="3772552"/>
            <a:chOff x="990972" y="1792521"/>
            <a:chExt cx="8023340" cy="3772552"/>
          </a:xfrm>
        </p:grpSpPr>
        <p:sp>
          <p:nvSpPr>
            <p:cNvPr id="2116" name="Google Shape;2116;p104"/>
            <p:cNvSpPr/>
            <p:nvPr/>
          </p:nvSpPr>
          <p:spPr>
            <a:xfrm>
              <a:off x="990972" y="1792521"/>
              <a:ext cx="8023340" cy="365601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17" name="Google Shape;2117;p104"/>
            <p:cNvGrpSpPr/>
            <p:nvPr/>
          </p:nvGrpSpPr>
          <p:grpSpPr>
            <a:xfrm>
              <a:off x="1279593" y="1844824"/>
              <a:ext cx="7297945" cy="3720249"/>
              <a:chOff x="1279593" y="1844824"/>
              <a:chExt cx="7297945" cy="3720249"/>
            </a:xfrm>
          </p:grpSpPr>
          <p:grpSp>
            <p:nvGrpSpPr>
              <p:cNvPr id="2118" name="Google Shape;2118;p104"/>
              <p:cNvGrpSpPr/>
              <p:nvPr/>
            </p:nvGrpSpPr>
            <p:grpSpPr>
              <a:xfrm>
                <a:off x="1279593" y="1844824"/>
                <a:ext cx="2851855" cy="2886337"/>
                <a:chOff x="1682045" y="2052347"/>
                <a:chExt cx="2851855" cy="2886337"/>
              </a:xfrm>
            </p:grpSpPr>
            <p:grpSp>
              <p:nvGrpSpPr>
                <p:cNvPr id="2119" name="Google Shape;2119;p104"/>
                <p:cNvGrpSpPr/>
                <p:nvPr/>
              </p:nvGrpSpPr>
              <p:grpSpPr>
                <a:xfrm>
                  <a:off x="2117473" y="2237014"/>
                  <a:ext cx="2340429" cy="2280558"/>
                  <a:chOff x="2084614" y="1638300"/>
                  <a:chExt cx="2340429" cy="2280558"/>
                </a:xfrm>
              </p:grpSpPr>
              <p:cxnSp>
                <p:nvCxnSpPr>
                  <p:cNvPr id="2120" name="Google Shape;2120;p104"/>
                  <p:cNvCxnSpPr/>
                  <p:nvPr/>
                </p:nvCxnSpPr>
                <p:spPr>
                  <a:xfrm>
                    <a:off x="2084614" y="3918858"/>
                    <a:ext cx="2340429" cy="0"/>
                  </a:xfrm>
                  <a:prstGeom prst="straightConnector1">
                    <a:avLst/>
                  </a:prstGeom>
                  <a:noFill/>
                  <a:ln cap="flat" cmpd="sng" w="12700">
                    <a:solidFill>
                      <a:schemeClr val="dk1"/>
                    </a:solidFill>
                    <a:prstDash val="solid"/>
                    <a:miter lim="800000"/>
                    <a:headEnd len="sm" w="sm" type="none"/>
                    <a:tailEnd len="lg" w="lg" type="stealth"/>
                  </a:ln>
                </p:spPr>
              </p:cxnSp>
              <p:cxnSp>
                <p:nvCxnSpPr>
                  <p:cNvPr id="2121" name="Google Shape;2121;p104"/>
                  <p:cNvCxnSpPr/>
                  <p:nvPr/>
                </p:nvCxnSpPr>
                <p:spPr>
                  <a:xfrm rot="10800000">
                    <a:off x="2084614" y="1638300"/>
                    <a:ext cx="0" cy="2280558"/>
                  </a:xfrm>
                  <a:prstGeom prst="straightConnector1">
                    <a:avLst/>
                  </a:prstGeom>
                  <a:noFill/>
                  <a:ln cap="flat" cmpd="sng" w="12700">
                    <a:solidFill>
                      <a:schemeClr val="dk1"/>
                    </a:solidFill>
                    <a:prstDash val="solid"/>
                    <a:miter lim="800000"/>
                    <a:headEnd len="sm" w="sm" type="none"/>
                    <a:tailEnd len="lg" w="lg" type="stealth"/>
                  </a:ln>
                </p:spPr>
              </p:cxnSp>
            </p:grpSp>
            <p:sp>
              <p:nvSpPr>
                <p:cNvPr id="2122" name="Google Shape;2122;p104"/>
                <p:cNvSpPr txBox="1"/>
                <p:nvPr/>
              </p:nvSpPr>
              <p:spPr>
                <a:xfrm>
                  <a:off x="4098472" y="4569352"/>
                  <a:ext cx="435428" cy="36933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23" name="Google Shape;2123;p104"/>
                <p:cNvSpPr txBox="1"/>
                <p:nvPr/>
              </p:nvSpPr>
              <p:spPr>
                <a:xfrm>
                  <a:off x="1682045" y="2052347"/>
                  <a:ext cx="435428"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124" name="Google Shape;2124;p104"/>
              <p:cNvSpPr txBox="1"/>
              <p:nvPr/>
            </p:nvSpPr>
            <p:spPr>
              <a:xfrm>
                <a:off x="1377564" y="4917229"/>
                <a:ext cx="301534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Không có mối quan hệ tuyến tính</a:t>
                </a:r>
                <a:endParaRPr b="1" sz="1800">
                  <a:solidFill>
                    <a:schemeClr val="dk1"/>
                  </a:solidFill>
                  <a:latin typeface="Arial"/>
                  <a:ea typeface="Arial"/>
                  <a:cs typeface="Arial"/>
                  <a:sym typeface="Arial"/>
                </a:endParaRPr>
              </a:p>
            </p:txBody>
          </p:sp>
          <p:grpSp>
            <p:nvGrpSpPr>
              <p:cNvPr id="2125" name="Google Shape;2125;p104"/>
              <p:cNvGrpSpPr/>
              <p:nvPr/>
            </p:nvGrpSpPr>
            <p:grpSpPr>
              <a:xfrm>
                <a:off x="5467094" y="1844824"/>
                <a:ext cx="2851855" cy="2886337"/>
                <a:chOff x="1682045" y="2052347"/>
                <a:chExt cx="2851855" cy="2886337"/>
              </a:xfrm>
            </p:grpSpPr>
            <p:grpSp>
              <p:nvGrpSpPr>
                <p:cNvPr id="2126" name="Google Shape;2126;p104"/>
                <p:cNvGrpSpPr/>
                <p:nvPr/>
              </p:nvGrpSpPr>
              <p:grpSpPr>
                <a:xfrm>
                  <a:off x="2117473" y="2237014"/>
                  <a:ext cx="2340429" cy="2280558"/>
                  <a:chOff x="2084614" y="1638300"/>
                  <a:chExt cx="2340429" cy="2280558"/>
                </a:xfrm>
              </p:grpSpPr>
              <p:cxnSp>
                <p:nvCxnSpPr>
                  <p:cNvPr id="2127" name="Google Shape;2127;p104"/>
                  <p:cNvCxnSpPr/>
                  <p:nvPr/>
                </p:nvCxnSpPr>
                <p:spPr>
                  <a:xfrm>
                    <a:off x="2084614" y="3918858"/>
                    <a:ext cx="2340429" cy="0"/>
                  </a:xfrm>
                  <a:prstGeom prst="straightConnector1">
                    <a:avLst/>
                  </a:prstGeom>
                  <a:noFill/>
                  <a:ln cap="flat" cmpd="sng" w="12700">
                    <a:solidFill>
                      <a:schemeClr val="dk1"/>
                    </a:solidFill>
                    <a:prstDash val="solid"/>
                    <a:miter lim="800000"/>
                    <a:headEnd len="sm" w="sm" type="none"/>
                    <a:tailEnd len="lg" w="lg" type="stealth"/>
                  </a:ln>
                </p:spPr>
              </p:cxnSp>
              <p:cxnSp>
                <p:nvCxnSpPr>
                  <p:cNvPr id="2128" name="Google Shape;2128;p104"/>
                  <p:cNvCxnSpPr/>
                  <p:nvPr/>
                </p:nvCxnSpPr>
                <p:spPr>
                  <a:xfrm rot="10800000">
                    <a:off x="2084614" y="1638300"/>
                    <a:ext cx="0" cy="2280558"/>
                  </a:xfrm>
                  <a:prstGeom prst="straightConnector1">
                    <a:avLst/>
                  </a:prstGeom>
                  <a:noFill/>
                  <a:ln cap="flat" cmpd="sng" w="12700">
                    <a:solidFill>
                      <a:schemeClr val="dk1"/>
                    </a:solidFill>
                    <a:prstDash val="solid"/>
                    <a:miter lim="800000"/>
                    <a:headEnd len="sm" w="sm" type="none"/>
                    <a:tailEnd len="lg" w="lg" type="stealth"/>
                  </a:ln>
                </p:spPr>
              </p:cxnSp>
            </p:grpSp>
            <p:sp>
              <p:nvSpPr>
                <p:cNvPr id="2129" name="Google Shape;2129;p104"/>
                <p:cNvSpPr txBox="1"/>
                <p:nvPr/>
              </p:nvSpPr>
              <p:spPr>
                <a:xfrm>
                  <a:off x="4098472" y="4569352"/>
                  <a:ext cx="435428"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30" name="Google Shape;2130;p104"/>
                <p:cNvSpPr txBox="1"/>
                <p:nvPr/>
              </p:nvSpPr>
              <p:spPr>
                <a:xfrm>
                  <a:off x="1682045" y="2052347"/>
                  <a:ext cx="435428"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131" name="Google Shape;2131;p104"/>
              <p:cNvSpPr txBox="1"/>
              <p:nvPr/>
            </p:nvSpPr>
            <p:spPr>
              <a:xfrm>
                <a:off x="5562197" y="4918742"/>
                <a:ext cx="301534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Không có mối quan hệ tuyến tính</a:t>
                </a:r>
                <a:endParaRPr b="1" sz="1800">
                  <a:solidFill>
                    <a:schemeClr val="dk1"/>
                  </a:solidFill>
                  <a:latin typeface="Arial"/>
                  <a:ea typeface="Arial"/>
                  <a:cs typeface="Arial"/>
                  <a:sym typeface="Arial"/>
                </a:endParaRPr>
              </a:p>
            </p:txBody>
          </p:sp>
          <p:grpSp>
            <p:nvGrpSpPr>
              <p:cNvPr id="2132" name="Google Shape;2132;p104"/>
              <p:cNvGrpSpPr/>
              <p:nvPr/>
            </p:nvGrpSpPr>
            <p:grpSpPr>
              <a:xfrm>
                <a:off x="2111119" y="2463738"/>
                <a:ext cx="1453507" cy="1669474"/>
                <a:chOff x="2700336" y="2704509"/>
                <a:chExt cx="1453507" cy="1669474"/>
              </a:xfrm>
            </p:grpSpPr>
            <p:sp>
              <p:nvSpPr>
                <p:cNvPr id="2133" name="Google Shape;2133;p104"/>
                <p:cNvSpPr/>
                <p:nvPr/>
              </p:nvSpPr>
              <p:spPr>
                <a:xfrm>
                  <a:off x="2700336" y="271381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34" name="Google Shape;2134;p104"/>
                <p:cNvSpPr/>
                <p:nvPr/>
              </p:nvSpPr>
              <p:spPr>
                <a:xfrm>
                  <a:off x="2945835" y="3463437"/>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35" name="Google Shape;2135;p104"/>
                <p:cNvSpPr/>
                <p:nvPr/>
              </p:nvSpPr>
              <p:spPr>
                <a:xfrm>
                  <a:off x="3067493" y="381802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36" name="Google Shape;2136;p104"/>
                <p:cNvSpPr/>
                <p:nvPr/>
              </p:nvSpPr>
              <p:spPr>
                <a:xfrm>
                  <a:off x="3407229" y="430198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37" name="Google Shape;2137;p104"/>
                <p:cNvSpPr/>
                <p:nvPr/>
              </p:nvSpPr>
              <p:spPr>
                <a:xfrm>
                  <a:off x="3738819" y="380852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38" name="Google Shape;2138;p104"/>
                <p:cNvSpPr/>
                <p:nvPr/>
              </p:nvSpPr>
              <p:spPr>
                <a:xfrm>
                  <a:off x="3210663" y="409155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39" name="Google Shape;2139;p104"/>
                <p:cNvSpPr/>
                <p:nvPr/>
              </p:nvSpPr>
              <p:spPr>
                <a:xfrm>
                  <a:off x="3603173" y="409095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40" name="Google Shape;2140;p104"/>
                <p:cNvSpPr/>
                <p:nvPr/>
              </p:nvSpPr>
              <p:spPr>
                <a:xfrm>
                  <a:off x="2811829" y="310410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41" name="Google Shape;2141;p104"/>
                <p:cNvSpPr/>
                <p:nvPr/>
              </p:nvSpPr>
              <p:spPr>
                <a:xfrm>
                  <a:off x="3997778" y="310409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42" name="Google Shape;2142;p104"/>
                <p:cNvSpPr/>
                <p:nvPr/>
              </p:nvSpPr>
              <p:spPr>
                <a:xfrm>
                  <a:off x="3869872" y="345303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43" name="Google Shape;2143;p104"/>
                <p:cNvSpPr/>
                <p:nvPr/>
              </p:nvSpPr>
              <p:spPr>
                <a:xfrm>
                  <a:off x="4083086" y="270450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144" name="Google Shape;2144;p104"/>
              <p:cNvGrpSpPr/>
              <p:nvPr/>
            </p:nvGrpSpPr>
            <p:grpSpPr>
              <a:xfrm rot="10800000">
                <a:off x="6295032" y="2348880"/>
                <a:ext cx="1453507" cy="1669474"/>
                <a:chOff x="2700336" y="2704509"/>
                <a:chExt cx="1453507" cy="1669474"/>
              </a:xfrm>
            </p:grpSpPr>
            <p:sp>
              <p:nvSpPr>
                <p:cNvPr id="2145" name="Google Shape;2145;p104"/>
                <p:cNvSpPr/>
                <p:nvPr/>
              </p:nvSpPr>
              <p:spPr>
                <a:xfrm>
                  <a:off x="2700336" y="271381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46" name="Google Shape;2146;p104"/>
                <p:cNvSpPr/>
                <p:nvPr/>
              </p:nvSpPr>
              <p:spPr>
                <a:xfrm>
                  <a:off x="2945835" y="3463437"/>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47" name="Google Shape;2147;p104"/>
                <p:cNvSpPr/>
                <p:nvPr/>
              </p:nvSpPr>
              <p:spPr>
                <a:xfrm>
                  <a:off x="3067493" y="381802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48" name="Google Shape;2148;p104"/>
                <p:cNvSpPr/>
                <p:nvPr/>
              </p:nvSpPr>
              <p:spPr>
                <a:xfrm>
                  <a:off x="3407229" y="430198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49" name="Google Shape;2149;p104"/>
                <p:cNvSpPr/>
                <p:nvPr/>
              </p:nvSpPr>
              <p:spPr>
                <a:xfrm>
                  <a:off x="3738819" y="380852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50" name="Google Shape;2150;p104"/>
                <p:cNvSpPr/>
                <p:nvPr/>
              </p:nvSpPr>
              <p:spPr>
                <a:xfrm>
                  <a:off x="3210663" y="409155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51" name="Google Shape;2151;p104"/>
                <p:cNvSpPr/>
                <p:nvPr/>
              </p:nvSpPr>
              <p:spPr>
                <a:xfrm>
                  <a:off x="3603173" y="409095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52" name="Google Shape;2152;p104"/>
                <p:cNvSpPr/>
                <p:nvPr/>
              </p:nvSpPr>
              <p:spPr>
                <a:xfrm>
                  <a:off x="2811829" y="310410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53" name="Google Shape;2153;p104"/>
                <p:cNvSpPr/>
                <p:nvPr/>
              </p:nvSpPr>
              <p:spPr>
                <a:xfrm>
                  <a:off x="3997778" y="310409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54" name="Google Shape;2154;p104"/>
                <p:cNvSpPr/>
                <p:nvPr/>
              </p:nvSpPr>
              <p:spPr>
                <a:xfrm>
                  <a:off x="3869872" y="345303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55" name="Google Shape;2155;p104"/>
                <p:cNvSpPr/>
                <p:nvPr/>
              </p:nvSpPr>
              <p:spPr>
                <a:xfrm>
                  <a:off x="4083086" y="270450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2156" name="Google Shape;2156;p104"/>
          <p:cNvSpPr/>
          <p:nvPr/>
        </p:nvSpPr>
        <p:spPr>
          <a:xfrm>
            <a:off x="558924" y="1428745"/>
            <a:ext cx="9180558"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Hệ số tương quan:</a:t>
            </a:r>
            <a:endParaRPr/>
          </a:p>
          <a:p>
            <a:pPr indent="-9208" lvl="0" marL="115888" marR="0" rtl="0" algn="l">
              <a:spcBef>
                <a:spcPts val="1000"/>
              </a:spcBef>
              <a:spcAft>
                <a:spcPts val="0"/>
              </a:spcAft>
              <a:buClr>
                <a:srgbClr val="A5A5A5"/>
              </a:buClr>
              <a:buSzPts val="1680"/>
              <a:buFont typeface="Calibri"/>
              <a:buNone/>
            </a:pPr>
            <a:r>
              <a:t/>
            </a:r>
            <a:endParaRPr sz="1400">
              <a:solidFill>
                <a:schemeClr val="dk1"/>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grpSp>
        <p:nvGrpSpPr>
          <p:cNvPr id="2162" name="Google Shape;2162;p105"/>
          <p:cNvGrpSpPr/>
          <p:nvPr/>
        </p:nvGrpSpPr>
        <p:grpSpPr>
          <a:xfrm>
            <a:off x="450000" y="450000"/>
            <a:ext cx="9018000" cy="276999"/>
            <a:chOff x="450000" y="450000"/>
            <a:chExt cx="9018000" cy="276999"/>
          </a:xfrm>
        </p:grpSpPr>
        <p:sp>
          <p:nvSpPr>
            <p:cNvPr id="2163" name="Google Shape;2163;p10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Xác suất kết hợp</a:t>
              </a:r>
              <a:endParaRPr b="1" sz="1800">
                <a:solidFill>
                  <a:schemeClr val="lt1"/>
                </a:solidFill>
                <a:latin typeface="Arial"/>
                <a:ea typeface="Arial"/>
                <a:cs typeface="Arial"/>
                <a:sym typeface="Arial"/>
              </a:endParaRPr>
            </a:p>
          </p:txBody>
        </p:sp>
        <p:sp>
          <p:nvSpPr>
            <p:cNvPr id="2164" name="Google Shape;2164;p10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sp>
        <p:nvSpPr>
          <p:cNvPr id="2165" name="Google Shape;2165;p105"/>
          <p:cNvSpPr/>
          <p:nvPr/>
        </p:nvSpPr>
        <p:spPr>
          <a:xfrm>
            <a:off x="675071" y="1700808"/>
            <a:ext cx="8632825" cy="1745653"/>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66" name="Google Shape;2166;p105"/>
          <p:cNvSpPr/>
          <p:nvPr/>
        </p:nvSpPr>
        <p:spPr>
          <a:xfrm>
            <a:off x="675071" y="3451488"/>
            <a:ext cx="8632825" cy="345461"/>
          </a:xfrm>
          <a:prstGeom prst="rect">
            <a:avLst/>
          </a:prstGeom>
          <a:blipFill rotWithShape="1">
            <a:blip r:embed="rId4">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67" name="Google Shape;2167;p10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Sự phụ thuộc và Hệ số tương quan:</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grpSp>
        <p:nvGrpSpPr>
          <p:cNvPr id="2173" name="Google Shape;2173;p106"/>
          <p:cNvGrpSpPr/>
          <p:nvPr/>
        </p:nvGrpSpPr>
        <p:grpSpPr>
          <a:xfrm>
            <a:off x="450000" y="450000"/>
            <a:ext cx="9018000" cy="276999"/>
            <a:chOff x="450000" y="450000"/>
            <a:chExt cx="9018000" cy="276999"/>
          </a:xfrm>
        </p:grpSpPr>
        <p:sp>
          <p:nvSpPr>
            <p:cNvPr id="2174" name="Google Shape;2174;p10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Xác suất kết hợp</a:t>
              </a:r>
              <a:endParaRPr b="1" sz="1800">
                <a:solidFill>
                  <a:schemeClr val="lt1"/>
                </a:solidFill>
                <a:latin typeface="Arial"/>
                <a:ea typeface="Arial"/>
                <a:cs typeface="Arial"/>
                <a:sym typeface="Arial"/>
              </a:endParaRPr>
            </a:p>
          </p:txBody>
        </p:sp>
        <p:sp>
          <p:nvSpPr>
            <p:cNvPr id="2175" name="Google Shape;2175;p10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grpSp>
        <p:nvGrpSpPr>
          <p:cNvPr id="2176" name="Google Shape;2176;p106"/>
          <p:cNvGrpSpPr/>
          <p:nvPr/>
        </p:nvGrpSpPr>
        <p:grpSpPr>
          <a:xfrm>
            <a:off x="846956" y="1716338"/>
            <a:ext cx="8460514" cy="1253402"/>
            <a:chOff x="903506" y="2429380"/>
            <a:chExt cx="8460514" cy="1253402"/>
          </a:xfrm>
        </p:grpSpPr>
        <p:sp>
          <p:nvSpPr>
            <p:cNvPr id="2177" name="Google Shape;2177;p106"/>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178" name="Google Shape;2178;p106"/>
            <p:cNvSpPr/>
            <p:nvPr/>
          </p:nvSpPr>
          <p:spPr>
            <a:xfrm>
              <a:off x="1279004" y="2429380"/>
              <a:ext cx="8085016" cy="1253402"/>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Hãy xét việc tung hai đồng xu được thể hiện bởi hai biến ngẫu nhiên 𝑋 và 𝑌.</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Không gian mẫu bao gồm các trường hợp ngửa - ngửa, ngửa - sấp, sấp - ngửa, sấp - sấp. </a:t>
              </a:r>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a) Các cách phân phối xác suất độc lập là:</a:t>
              </a:r>
              <a:endParaRPr sz="1600">
                <a:solidFill>
                  <a:schemeClr val="dk1"/>
                </a:solidFill>
                <a:latin typeface="Cambria Math"/>
                <a:ea typeface="Cambria Math"/>
                <a:cs typeface="Cambria Math"/>
                <a:sym typeface="Cambria Math"/>
              </a:endParaRPr>
            </a:p>
          </p:txBody>
        </p:sp>
      </p:grpSp>
      <p:sp>
        <p:nvSpPr>
          <p:cNvPr id="2179" name="Google Shape;2179;p10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Sự phụ thuộc và Hệ số tương quan:</a:t>
            </a:r>
            <a:endParaRPr/>
          </a:p>
        </p:txBody>
      </p:sp>
      <p:grpSp>
        <p:nvGrpSpPr>
          <p:cNvPr id="2180" name="Google Shape;2180;p106"/>
          <p:cNvGrpSpPr/>
          <p:nvPr/>
        </p:nvGrpSpPr>
        <p:grpSpPr>
          <a:xfrm>
            <a:off x="1351012" y="2926473"/>
            <a:ext cx="3107852" cy="2346796"/>
            <a:chOff x="4033840" y="2996952"/>
            <a:chExt cx="3107852" cy="2346796"/>
          </a:xfrm>
        </p:grpSpPr>
        <p:sp>
          <p:nvSpPr>
            <p:cNvPr id="2181" name="Google Shape;2181;p106"/>
            <p:cNvSpPr/>
            <p:nvPr/>
          </p:nvSpPr>
          <p:spPr>
            <a:xfrm>
              <a:off x="4033840" y="2996952"/>
              <a:ext cx="3107852" cy="234679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182" name="Google Shape;2182;p106"/>
            <p:cNvGrpSpPr/>
            <p:nvPr/>
          </p:nvGrpSpPr>
          <p:grpSpPr>
            <a:xfrm>
              <a:off x="5419466" y="3320988"/>
              <a:ext cx="680588" cy="550020"/>
              <a:chOff x="6980724" y="2388980"/>
              <a:chExt cx="898630" cy="1685973"/>
            </a:xfrm>
          </p:grpSpPr>
          <p:sp>
            <p:nvSpPr>
              <p:cNvPr id="2183" name="Google Shape;2183;p106"/>
              <p:cNvSpPr/>
              <p:nvPr/>
            </p:nvSpPr>
            <p:spPr>
              <a:xfrm>
                <a:off x="6980724" y="2388980"/>
                <a:ext cx="193427" cy="1685973"/>
              </a:xfrm>
              <a:prstGeom prst="rightBrace">
                <a:avLst>
                  <a:gd fmla="val 31620" name="adj1"/>
                  <a:gd fmla="val 50000" name="adj2"/>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2184" name="Google Shape;2184;p106"/>
              <p:cNvSpPr txBox="1"/>
              <p:nvPr/>
            </p:nvSpPr>
            <p:spPr>
              <a:xfrm>
                <a:off x="7321767" y="2925352"/>
                <a:ext cx="557587" cy="896255"/>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185" name="Google Shape;2185;p106"/>
            <p:cNvGrpSpPr/>
            <p:nvPr/>
          </p:nvGrpSpPr>
          <p:grpSpPr>
            <a:xfrm>
              <a:off x="5419465" y="4447835"/>
              <a:ext cx="680588" cy="550020"/>
              <a:chOff x="6980724" y="2388980"/>
              <a:chExt cx="898630" cy="1685973"/>
            </a:xfrm>
          </p:grpSpPr>
          <p:sp>
            <p:nvSpPr>
              <p:cNvPr id="2186" name="Google Shape;2186;p106"/>
              <p:cNvSpPr/>
              <p:nvPr/>
            </p:nvSpPr>
            <p:spPr>
              <a:xfrm>
                <a:off x="6980724" y="2388980"/>
                <a:ext cx="193427" cy="1685973"/>
              </a:xfrm>
              <a:prstGeom prst="rightBrace">
                <a:avLst>
                  <a:gd fmla="val 31620" name="adj1"/>
                  <a:gd fmla="val 50000" name="adj2"/>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2187" name="Google Shape;2187;p106"/>
              <p:cNvSpPr txBox="1"/>
              <p:nvPr/>
            </p:nvSpPr>
            <p:spPr>
              <a:xfrm>
                <a:off x="7321767" y="2925352"/>
                <a:ext cx="557587" cy="896255"/>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grpSp>
        <p:nvGrpSpPr>
          <p:cNvPr id="2193" name="Google Shape;2193;p107"/>
          <p:cNvGrpSpPr/>
          <p:nvPr/>
        </p:nvGrpSpPr>
        <p:grpSpPr>
          <a:xfrm>
            <a:off x="450000" y="450000"/>
            <a:ext cx="9018000" cy="276999"/>
            <a:chOff x="450000" y="450000"/>
            <a:chExt cx="9018000" cy="276999"/>
          </a:xfrm>
        </p:grpSpPr>
        <p:sp>
          <p:nvSpPr>
            <p:cNvPr id="2194" name="Google Shape;2194;p10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Xác suất kết hợp</a:t>
              </a:r>
              <a:endParaRPr b="1" sz="1800">
                <a:solidFill>
                  <a:schemeClr val="lt1"/>
                </a:solidFill>
                <a:latin typeface="Arial"/>
                <a:ea typeface="Arial"/>
                <a:cs typeface="Arial"/>
                <a:sym typeface="Arial"/>
              </a:endParaRPr>
            </a:p>
          </p:txBody>
        </p:sp>
        <p:sp>
          <p:nvSpPr>
            <p:cNvPr id="2195" name="Google Shape;2195;p10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grpSp>
        <p:nvGrpSpPr>
          <p:cNvPr id="2196" name="Google Shape;2196;p107"/>
          <p:cNvGrpSpPr/>
          <p:nvPr/>
        </p:nvGrpSpPr>
        <p:grpSpPr>
          <a:xfrm>
            <a:off x="846956" y="1716338"/>
            <a:ext cx="8460514" cy="1253402"/>
            <a:chOff x="903506" y="2429380"/>
            <a:chExt cx="8460514" cy="1253402"/>
          </a:xfrm>
        </p:grpSpPr>
        <p:sp>
          <p:nvSpPr>
            <p:cNvPr id="2197" name="Google Shape;2197;p107"/>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198" name="Google Shape;2198;p107"/>
            <p:cNvSpPr/>
            <p:nvPr/>
          </p:nvSpPr>
          <p:spPr>
            <a:xfrm>
              <a:off x="1279004" y="2429380"/>
              <a:ext cx="8085016" cy="1253402"/>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Hãy xét việc tung hai đồng xu được thể hiện bởi hai biến ngẫu nhiên 𝑋 và 𝑌.</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Không gian mẫu bao gồm các trường hợp ngửa - ngửa, ngửa - sấp, sấp - ngửa, sấp - sấp. . </a:t>
              </a:r>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b) Trong xác suất kết hợp, bạn có thể kiểm tra xem 𝑋 và 𝑌 có </a:t>
              </a:r>
              <a:r>
                <a:rPr b="1" lang="en-US" sz="1300">
                  <a:solidFill>
                    <a:srgbClr val="1429A0"/>
                  </a:solidFill>
                  <a:latin typeface="Arial"/>
                  <a:ea typeface="Arial"/>
                  <a:cs typeface="Arial"/>
                  <a:sym typeface="Arial"/>
                </a:rPr>
                <a:t>thực sự độc lập </a:t>
              </a:r>
              <a:r>
                <a:rPr lang="en-US" sz="1300">
                  <a:solidFill>
                    <a:srgbClr val="262626"/>
                  </a:solidFill>
                  <a:latin typeface="Arial"/>
                  <a:ea typeface="Arial"/>
                  <a:cs typeface="Arial"/>
                  <a:sym typeface="Arial"/>
                </a:rPr>
                <a:t>hay không:</a:t>
              </a:r>
              <a:endParaRPr/>
            </a:p>
          </p:txBody>
        </p:sp>
      </p:grpSp>
      <p:sp>
        <p:nvSpPr>
          <p:cNvPr id="2199" name="Google Shape;2199;p10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Dependence and Correlation</a:t>
            </a:r>
            <a:endParaRPr/>
          </a:p>
        </p:txBody>
      </p:sp>
      <p:sp>
        <p:nvSpPr>
          <p:cNvPr id="2200" name="Google Shape;2200;p107"/>
          <p:cNvSpPr/>
          <p:nvPr/>
        </p:nvSpPr>
        <p:spPr>
          <a:xfrm>
            <a:off x="1387016" y="3041889"/>
            <a:ext cx="3528392" cy="201337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grpSp>
        <p:nvGrpSpPr>
          <p:cNvPr id="2206" name="Google Shape;2206;p108"/>
          <p:cNvGrpSpPr/>
          <p:nvPr/>
        </p:nvGrpSpPr>
        <p:grpSpPr>
          <a:xfrm>
            <a:off x="450000" y="450000"/>
            <a:ext cx="9018000" cy="276999"/>
            <a:chOff x="450000" y="450000"/>
            <a:chExt cx="9018000" cy="276999"/>
          </a:xfrm>
        </p:grpSpPr>
        <p:sp>
          <p:nvSpPr>
            <p:cNvPr id="2207" name="Google Shape;2207;p10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Xác suất kết hợp</a:t>
              </a:r>
              <a:endParaRPr b="1" sz="1800">
                <a:solidFill>
                  <a:schemeClr val="lt1"/>
                </a:solidFill>
                <a:latin typeface="Arial"/>
                <a:ea typeface="Arial"/>
                <a:cs typeface="Arial"/>
                <a:sym typeface="Arial"/>
              </a:endParaRPr>
            </a:p>
          </p:txBody>
        </p:sp>
        <p:sp>
          <p:nvSpPr>
            <p:cNvPr id="2208" name="Google Shape;2208;p10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grpSp>
        <p:nvGrpSpPr>
          <p:cNvPr id="2209" name="Google Shape;2209;p108"/>
          <p:cNvGrpSpPr/>
          <p:nvPr/>
        </p:nvGrpSpPr>
        <p:grpSpPr>
          <a:xfrm>
            <a:off x="846956" y="1716338"/>
            <a:ext cx="8460514" cy="950755"/>
            <a:chOff x="846956" y="1716338"/>
            <a:chExt cx="8460514" cy="950755"/>
          </a:xfrm>
        </p:grpSpPr>
        <p:sp>
          <p:nvSpPr>
            <p:cNvPr id="2210" name="Google Shape;2210;p108"/>
            <p:cNvSpPr/>
            <p:nvPr/>
          </p:nvSpPr>
          <p:spPr>
            <a:xfrm>
              <a:off x="846956" y="1777235"/>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211" name="Google Shape;2211;p108"/>
            <p:cNvSpPr/>
            <p:nvPr/>
          </p:nvSpPr>
          <p:spPr>
            <a:xfrm>
              <a:off x="1222454" y="1716338"/>
              <a:ext cx="8085016" cy="950755"/>
            </a:xfrm>
            <a:prstGeom prst="rect">
              <a:avLst/>
            </a:prstGeom>
            <a:blipFill rotWithShape="1">
              <a:blip r:embed="rId3">
                <a:alphaModFix/>
              </a:blip>
              <a:stretch>
                <a:fillRect b="0" l="-225"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212" name="Google Shape;2212;p108"/>
          <p:cNvSpPr/>
          <p:nvPr/>
        </p:nvSpPr>
        <p:spPr>
          <a:xfrm>
            <a:off x="1222454" y="3429000"/>
            <a:ext cx="8085016" cy="345461"/>
          </a:xfrm>
          <a:prstGeom prst="rect">
            <a:avLst/>
          </a:prstGeom>
          <a:blipFill rotWithShape="1">
            <a:blip r:embed="rId4">
              <a:alphaModFix/>
            </a:blip>
            <a:stretch>
              <a:fillRect b="0" l="-7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13" name="Google Shape;2213;p10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Sự phụ thuộc và Hệ số tương quan:</a:t>
            </a:r>
            <a:endParaRPr/>
          </a:p>
        </p:txBody>
      </p:sp>
      <p:sp>
        <p:nvSpPr>
          <p:cNvPr id="2214" name="Google Shape;2214;p108"/>
          <p:cNvSpPr/>
          <p:nvPr/>
        </p:nvSpPr>
        <p:spPr>
          <a:xfrm>
            <a:off x="1222454" y="3831516"/>
            <a:ext cx="6084675" cy="18297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15" name="Google Shape;2215;p108"/>
          <p:cNvSpPr/>
          <p:nvPr/>
        </p:nvSpPr>
        <p:spPr>
          <a:xfrm>
            <a:off x="1222454" y="2685333"/>
            <a:ext cx="4975941" cy="599651"/>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grpSp>
        <p:nvGrpSpPr>
          <p:cNvPr id="2221" name="Google Shape;2221;p109"/>
          <p:cNvGrpSpPr/>
          <p:nvPr/>
        </p:nvGrpSpPr>
        <p:grpSpPr>
          <a:xfrm>
            <a:off x="450000" y="450000"/>
            <a:ext cx="9018000" cy="276999"/>
            <a:chOff x="450000" y="450000"/>
            <a:chExt cx="9018000" cy="276999"/>
          </a:xfrm>
        </p:grpSpPr>
        <p:sp>
          <p:nvSpPr>
            <p:cNvPr id="2222" name="Google Shape;2222;p10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Xác suất kết hợp</a:t>
              </a:r>
              <a:endParaRPr b="1" sz="1800">
                <a:solidFill>
                  <a:schemeClr val="lt1"/>
                </a:solidFill>
                <a:latin typeface="Arial"/>
                <a:ea typeface="Arial"/>
                <a:cs typeface="Arial"/>
                <a:sym typeface="Arial"/>
              </a:endParaRPr>
            </a:p>
          </p:txBody>
        </p:sp>
        <p:sp>
          <p:nvSpPr>
            <p:cNvPr id="2223" name="Google Shape;2223;p10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grpSp>
        <p:nvGrpSpPr>
          <p:cNvPr id="2224" name="Google Shape;2224;p109"/>
          <p:cNvGrpSpPr/>
          <p:nvPr/>
        </p:nvGrpSpPr>
        <p:grpSpPr>
          <a:xfrm>
            <a:off x="846956" y="1716338"/>
            <a:ext cx="8460514" cy="2070864"/>
            <a:chOff x="903506" y="2429380"/>
            <a:chExt cx="8460514" cy="2070864"/>
          </a:xfrm>
        </p:grpSpPr>
        <p:sp>
          <p:nvSpPr>
            <p:cNvPr id="2225" name="Google Shape;2225;p109"/>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226" name="Google Shape;2226;p109"/>
            <p:cNvSpPr/>
            <p:nvPr/>
          </p:nvSpPr>
          <p:spPr>
            <a:xfrm>
              <a:off x="1279004" y="2429380"/>
              <a:ext cx="8085016" cy="950755"/>
            </a:xfrm>
            <a:prstGeom prst="rect">
              <a:avLst/>
            </a:prstGeom>
            <a:blipFill rotWithShape="1">
              <a:blip r:embed="rId3">
                <a:alphaModFix/>
              </a:blip>
              <a:stretch>
                <a:fillRect b="0" l="-225"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27" name="Google Shape;2227;p109"/>
            <p:cNvSpPr/>
            <p:nvPr/>
          </p:nvSpPr>
          <p:spPr>
            <a:xfrm>
              <a:off x="1279004" y="4154783"/>
              <a:ext cx="8085016" cy="345461"/>
            </a:xfrm>
            <a:prstGeom prst="rect">
              <a:avLst/>
            </a:prstGeom>
            <a:blipFill rotWithShape="1">
              <a:blip r:embed="rId4">
                <a:alphaModFix/>
              </a:blip>
              <a:stretch>
                <a:fillRect b="0" l="-7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228" name="Google Shape;2228;p109"/>
          <p:cNvSpPr txBox="1"/>
          <p:nvPr/>
        </p:nvSpPr>
        <p:spPr>
          <a:xfrm>
            <a:off x="1233752" y="5841268"/>
            <a:ext cx="5675147" cy="308257"/>
          </a:xfrm>
          <a:prstGeom prst="rect">
            <a:avLst/>
          </a:prstGeom>
          <a:noFill/>
          <a:ln>
            <a:noFill/>
          </a:ln>
        </p:spPr>
        <p:txBody>
          <a:bodyPr anchorCtr="0" anchor="ctr" bIns="53575" lIns="53575" spcFirstLastPara="1" rIns="53575" wrap="square" tIns="53575">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Ở đây, ta có một trường hợp </a:t>
            </a:r>
            <a:r>
              <a:rPr lang="en-US" sz="1300">
                <a:solidFill>
                  <a:srgbClr val="FF0000"/>
                </a:solidFill>
                <a:latin typeface="Arial"/>
                <a:ea typeface="Arial"/>
                <a:cs typeface="Arial"/>
                <a:sym typeface="Arial"/>
              </a:rPr>
              <a:t>𝑋</a:t>
            </a:r>
            <a:r>
              <a:rPr lang="en-US" sz="1300">
                <a:solidFill>
                  <a:srgbClr val="262626"/>
                </a:solidFill>
                <a:latin typeface="Arial"/>
                <a:ea typeface="Arial"/>
                <a:cs typeface="Arial"/>
                <a:sym typeface="Arial"/>
              </a:rPr>
              <a:t> và </a:t>
            </a:r>
            <a:r>
              <a:rPr lang="en-US" sz="1300">
                <a:solidFill>
                  <a:srgbClr val="00B0F0"/>
                </a:solidFill>
                <a:latin typeface="Arial"/>
                <a:ea typeface="Arial"/>
                <a:cs typeface="Arial"/>
                <a:sym typeface="Arial"/>
              </a:rPr>
              <a:t>𝑌</a:t>
            </a:r>
            <a:r>
              <a:rPr lang="en-US" sz="1300">
                <a:solidFill>
                  <a:srgbClr val="262626"/>
                </a:solidFill>
                <a:latin typeface="Arial"/>
                <a:ea typeface="Arial"/>
                <a:cs typeface="Arial"/>
                <a:sym typeface="Arial"/>
              </a:rPr>
              <a:t> không tương quan nhưng cũng không độc lập!</a:t>
            </a:r>
            <a:endParaRPr/>
          </a:p>
        </p:txBody>
      </p:sp>
      <p:sp>
        <p:nvSpPr>
          <p:cNvPr id="2229" name="Google Shape;2229;p10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Dependence and Correlation</a:t>
            </a:r>
            <a:endParaRPr/>
          </a:p>
        </p:txBody>
      </p:sp>
      <p:sp>
        <p:nvSpPr>
          <p:cNvPr id="2230" name="Google Shape;2230;p109"/>
          <p:cNvSpPr/>
          <p:nvPr/>
        </p:nvSpPr>
        <p:spPr>
          <a:xfrm>
            <a:off x="1222454" y="2685333"/>
            <a:ext cx="4845082" cy="599651"/>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31" name="Google Shape;2231;p109"/>
          <p:cNvSpPr/>
          <p:nvPr/>
        </p:nvSpPr>
        <p:spPr>
          <a:xfrm>
            <a:off x="1233752" y="3867520"/>
            <a:ext cx="6372707" cy="182973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grpSp>
        <p:nvGrpSpPr>
          <p:cNvPr id="264" name="Google Shape;264;p11"/>
          <p:cNvGrpSpPr/>
          <p:nvPr/>
        </p:nvGrpSpPr>
        <p:grpSpPr>
          <a:xfrm>
            <a:off x="450000" y="450000"/>
            <a:ext cx="9018000" cy="276999"/>
            <a:chOff x="450000" y="450000"/>
            <a:chExt cx="9018000" cy="276999"/>
          </a:xfrm>
        </p:grpSpPr>
        <p:sp>
          <p:nvSpPr>
            <p:cNvPr id="265" name="Google Shape;265;p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Lý thyết về xác suất</a:t>
              </a:r>
              <a:endParaRPr b="1" sz="1800">
                <a:solidFill>
                  <a:schemeClr val="lt1"/>
                </a:solidFill>
                <a:latin typeface="Arial"/>
                <a:ea typeface="Arial"/>
                <a:cs typeface="Arial"/>
                <a:sym typeface="Arial"/>
              </a:endParaRPr>
            </a:p>
          </p:txBody>
        </p:sp>
        <p:sp>
          <p:nvSpPr>
            <p:cNvPr id="266" name="Google Shape;266;p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267" name="Google Shape;267;p1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Định nghĩa Xác suất </a:t>
            </a:r>
            <a:endParaRPr/>
          </a:p>
        </p:txBody>
      </p:sp>
      <p:sp>
        <p:nvSpPr>
          <p:cNvPr id="268" name="Google Shape;268;p11"/>
          <p:cNvSpPr/>
          <p:nvPr/>
        </p:nvSpPr>
        <p:spPr>
          <a:xfrm>
            <a:off x="4369393" y="3101827"/>
            <a:ext cx="1270183" cy="65434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9" name="Google Shape;269;p11"/>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Định nghĩa toán học của xác suất:</a:t>
            </a:r>
            <a:endParaRPr/>
          </a:p>
        </p:txBody>
      </p:sp>
      <p:sp>
        <p:nvSpPr>
          <p:cNvPr id="270" name="Google Shape;270;p11"/>
          <p:cNvSpPr/>
          <p:nvPr/>
        </p:nvSpPr>
        <p:spPr>
          <a:xfrm>
            <a:off x="672016" y="2204864"/>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sử </a:t>
            </a:r>
            <a:r>
              <a:rPr i="1" lang="en-US" sz="1300">
                <a:solidFill>
                  <a:srgbClr val="262626"/>
                </a:solidFill>
                <a:latin typeface="Arial"/>
                <a:ea typeface="Arial"/>
                <a:cs typeface="Arial"/>
                <a:sym typeface="Arial"/>
              </a:rPr>
              <a:t>N</a:t>
            </a:r>
            <a:r>
              <a:rPr lang="en-US" sz="1300">
                <a:solidFill>
                  <a:srgbClr val="262626"/>
                </a:solidFill>
                <a:latin typeface="Arial"/>
                <a:ea typeface="Arial"/>
                <a:cs typeface="Arial"/>
                <a:sym typeface="Arial"/>
              </a:rPr>
              <a:t> là số lượng biến cố sơ cấp của không gian mẫu.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sử 𝑁_𝐴   là số lượng các kết quả có thể xảy ra tương ứng với biến cố </a:t>
            </a:r>
            <a:r>
              <a:rPr i="1" lang="en-US" sz="1300">
                <a:solidFill>
                  <a:srgbClr val="262626"/>
                </a:solidFill>
                <a:latin typeface="Arial"/>
                <a:ea typeface="Arial"/>
                <a:cs typeface="Arial"/>
                <a:sym typeface="Arial"/>
              </a:rPr>
              <a:t>A</a:t>
            </a:r>
            <a:r>
              <a:rPr lang="en-US" sz="1300">
                <a:solidFill>
                  <a:srgbClr val="262626"/>
                </a:solidFill>
                <a:latin typeface="Arial"/>
                <a:ea typeface="Arial"/>
                <a:cs typeface="Arial"/>
                <a:sym typeface="Arial"/>
              </a:rPr>
              <a: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sp>
        <p:nvSpPr>
          <p:cNvPr id="2237" name="Google Shape;2237;p110"/>
          <p:cNvSpPr/>
          <p:nvPr/>
        </p:nvSpPr>
        <p:spPr>
          <a:xfrm>
            <a:off x="989683" y="3181278"/>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Tìm hiểu về thống kê II</a:t>
            </a:r>
            <a:endParaRPr/>
          </a:p>
        </p:txBody>
      </p:sp>
      <p:sp>
        <p:nvSpPr>
          <p:cNvPr id="2238" name="Google Shape;2238;p110"/>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 </a:t>
            </a:r>
            <a:endParaRPr b="1" sz="5398">
              <a:solidFill>
                <a:srgbClr val="7F7F7F"/>
              </a:solidFill>
              <a:latin typeface="Arial"/>
              <a:ea typeface="Arial"/>
              <a:cs typeface="Arial"/>
              <a:sym typeface="Arial"/>
            </a:endParaRPr>
          </a:p>
        </p:txBody>
      </p:sp>
      <p:sp>
        <p:nvSpPr>
          <p:cNvPr id="2239" name="Google Shape;2239;p110"/>
          <p:cNvSpPr/>
          <p:nvPr/>
        </p:nvSpPr>
        <p:spPr>
          <a:xfrm>
            <a:off x="1054111" y="3929021"/>
            <a:ext cx="3897301" cy="1179810"/>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3F3F3F"/>
              </a:buClr>
              <a:buSzPts val="2400"/>
              <a:buFont typeface="Arial"/>
              <a:buChar char="•"/>
            </a:pPr>
            <a:r>
              <a:rPr lang="en-US" sz="2000">
                <a:solidFill>
                  <a:srgbClr val="3F3F3F"/>
                </a:solidFill>
                <a:latin typeface="Arial"/>
                <a:ea typeface="Arial"/>
                <a:cs typeface="Arial"/>
                <a:sym typeface="Arial"/>
              </a:rPr>
              <a:t>3.1. Thống kê mô tả</a:t>
            </a:r>
            <a:endParaRPr sz="20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400"/>
              <a:buFont typeface="Arial"/>
              <a:buChar char="•"/>
            </a:pPr>
            <a:r>
              <a:rPr lang="en-US" sz="2000">
                <a:solidFill>
                  <a:srgbClr val="A6A6A6"/>
                </a:solidFill>
                <a:latin typeface="Arial"/>
                <a:ea typeface="Arial"/>
                <a:cs typeface="Arial"/>
                <a:sym typeface="Arial"/>
              </a:rPr>
              <a:t>3.2. Định lý giới hạn trung tâm</a:t>
            </a:r>
            <a:endParaRPr sz="20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400"/>
              <a:buFont typeface="Arial"/>
              <a:buChar char="•"/>
            </a:pPr>
            <a:r>
              <a:rPr lang="en-US" sz="2000">
                <a:solidFill>
                  <a:srgbClr val="A6A6A6"/>
                </a:solidFill>
                <a:latin typeface="Arial"/>
                <a:ea typeface="Arial"/>
                <a:cs typeface="Arial"/>
                <a:sym typeface="Arial"/>
              </a:rPr>
              <a:t>3.3. Lý thuyết ước tính</a:t>
            </a:r>
            <a:endParaRPr sz="2000">
              <a:solidFill>
                <a:srgbClr val="A6A6A6"/>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4" name="Shape 2244"/>
        <p:cNvGrpSpPr/>
        <p:nvPr/>
      </p:nvGrpSpPr>
      <p:grpSpPr>
        <a:xfrm>
          <a:off x="0" y="0"/>
          <a:ext cx="0" cy="0"/>
          <a:chOff x="0" y="0"/>
          <a:chExt cx="0" cy="0"/>
        </a:xfrm>
      </p:grpSpPr>
      <p:grpSp>
        <p:nvGrpSpPr>
          <p:cNvPr id="2245" name="Google Shape;2245;p111"/>
          <p:cNvGrpSpPr/>
          <p:nvPr/>
        </p:nvGrpSpPr>
        <p:grpSpPr>
          <a:xfrm>
            <a:off x="450000" y="450000"/>
            <a:ext cx="9018000" cy="276999"/>
            <a:chOff x="450000" y="450000"/>
            <a:chExt cx="9018000" cy="276999"/>
          </a:xfrm>
        </p:grpSpPr>
        <p:sp>
          <p:nvSpPr>
            <p:cNvPr id="2246" name="Google Shape;2246;p1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Thống kê mô tả</a:t>
              </a:r>
              <a:endParaRPr b="1" sz="1800">
                <a:solidFill>
                  <a:schemeClr val="lt1"/>
                </a:solidFill>
                <a:latin typeface="Arial"/>
                <a:ea typeface="Arial"/>
                <a:cs typeface="Arial"/>
                <a:sym typeface="Arial"/>
              </a:endParaRPr>
            </a:p>
          </p:txBody>
        </p:sp>
        <p:sp>
          <p:nvSpPr>
            <p:cNvPr id="2247" name="Google Shape;2247;p1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248" name="Google Shape;2248;p11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Quần thể và Mẫu</a:t>
            </a:r>
            <a:endParaRPr b="1" sz="2400">
              <a:solidFill>
                <a:srgbClr val="0C0C0C"/>
              </a:solidFill>
              <a:latin typeface="Arial"/>
              <a:ea typeface="Arial"/>
              <a:cs typeface="Arial"/>
              <a:sym typeface="Arial"/>
            </a:endParaRPr>
          </a:p>
        </p:txBody>
      </p:sp>
      <p:sp>
        <p:nvSpPr>
          <p:cNvPr id="2249" name="Google Shape;2249;p111"/>
          <p:cNvSpPr/>
          <p:nvPr/>
        </p:nvSpPr>
        <p:spPr>
          <a:xfrm>
            <a:off x="675071" y="221944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Tất cả tập dữ liệu là đối tượng của phân tích. Quần thể có thể là thực hoặc giả định.</a:t>
            </a:r>
            <a:endParaRPr/>
          </a:p>
        </p:txBody>
      </p:sp>
      <p:sp>
        <p:nvSpPr>
          <p:cNvPr id="2250" name="Google Shape;2250;p111"/>
          <p:cNvSpPr/>
          <p:nvPr/>
        </p:nvSpPr>
        <p:spPr>
          <a:xfrm>
            <a:off x="675071" y="3143015"/>
            <a:ext cx="8632825"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tập con của quần thể.</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phải phân tích các mẫu vì việc tiếp cận tới quần thể là rất khó và không thể thực hiện được.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muốn rút ra kết luận về quần thể bằng các mẫu của quần thể đó. </a:t>
            </a:r>
            <a:endParaRPr/>
          </a:p>
        </p:txBody>
      </p:sp>
      <p:grpSp>
        <p:nvGrpSpPr>
          <p:cNvPr id="2251" name="Google Shape;2251;p111"/>
          <p:cNvGrpSpPr/>
          <p:nvPr/>
        </p:nvGrpSpPr>
        <p:grpSpPr>
          <a:xfrm>
            <a:off x="6886366" y="1881743"/>
            <a:ext cx="2251589" cy="2199555"/>
            <a:chOff x="6880016" y="2179877"/>
            <a:chExt cx="2251589" cy="2199555"/>
          </a:xfrm>
        </p:grpSpPr>
        <p:sp>
          <p:nvSpPr>
            <p:cNvPr id="2252" name="Google Shape;2252;p111"/>
            <p:cNvSpPr/>
            <p:nvPr/>
          </p:nvSpPr>
          <p:spPr>
            <a:xfrm>
              <a:off x="6880016" y="2224059"/>
              <a:ext cx="1880558" cy="1880558"/>
            </a:xfrm>
            <a:prstGeom prst="ellipse">
              <a:avLst/>
            </a:prstGeom>
            <a:no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3" name="Google Shape;2253;p111"/>
            <p:cNvSpPr txBox="1"/>
            <p:nvPr/>
          </p:nvSpPr>
          <p:spPr>
            <a:xfrm>
              <a:off x="8497649" y="2179877"/>
              <a:ext cx="633956" cy="215444"/>
            </a:xfrm>
            <a:prstGeom prst="rect">
              <a:avLst/>
            </a:prstGeom>
            <a:blipFill rotWithShape="1">
              <a:blip r:embed="rId3">
                <a:alphaModFix/>
              </a:blip>
              <a:stretch>
                <a:fillRect b="0" l="-96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54" name="Google Shape;2254;p111"/>
            <p:cNvSpPr/>
            <p:nvPr/>
          </p:nvSpPr>
          <p:spPr>
            <a:xfrm>
              <a:off x="7802696" y="24382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55" name="Google Shape;2255;p111"/>
            <p:cNvSpPr txBox="1"/>
            <p:nvPr/>
          </p:nvSpPr>
          <p:spPr>
            <a:xfrm>
              <a:off x="7353886" y="4163988"/>
              <a:ext cx="932819" cy="215444"/>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56" name="Google Shape;2256;p111"/>
            <p:cNvSpPr/>
            <p:nvPr/>
          </p:nvSpPr>
          <p:spPr>
            <a:xfrm>
              <a:off x="8176552" y="261205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57" name="Google Shape;2257;p111"/>
            <p:cNvSpPr/>
            <p:nvPr/>
          </p:nvSpPr>
          <p:spPr>
            <a:xfrm>
              <a:off x="8026534" y="274778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58" name="Google Shape;2258;p111"/>
            <p:cNvSpPr/>
            <p:nvPr/>
          </p:nvSpPr>
          <p:spPr>
            <a:xfrm>
              <a:off x="8364672" y="299543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59" name="Google Shape;2259;p111"/>
            <p:cNvSpPr/>
            <p:nvPr/>
          </p:nvSpPr>
          <p:spPr>
            <a:xfrm>
              <a:off x="8507547" y="286208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60" name="Google Shape;2260;p111"/>
            <p:cNvSpPr/>
            <p:nvPr/>
          </p:nvSpPr>
          <p:spPr>
            <a:xfrm>
              <a:off x="7636009" y="267634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61" name="Google Shape;2261;p111"/>
            <p:cNvSpPr/>
            <p:nvPr/>
          </p:nvSpPr>
          <p:spPr>
            <a:xfrm>
              <a:off x="7364546" y="264776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62" name="Google Shape;2262;p111"/>
            <p:cNvSpPr/>
            <p:nvPr/>
          </p:nvSpPr>
          <p:spPr>
            <a:xfrm>
              <a:off x="7309778" y="28954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63" name="Google Shape;2263;p111"/>
            <p:cNvSpPr/>
            <p:nvPr/>
          </p:nvSpPr>
          <p:spPr>
            <a:xfrm>
              <a:off x="7183572" y="317402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64" name="Google Shape;2264;p111"/>
            <p:cNvSpPr/>
            <p:nvPr/>
          </p:nvSpPr>
          <p:spPr>
            <a:xfrm>
              <a:off x="7343116" y="315497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65" name="Google Shape;2265;p111"/>
            <p:cNvSpPr/>
            <p:nvPr/>
          </p:nvSpPr>
          <p:spPr>
            <a:xfrm>
              <a:off x="7497897" y="325022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66" name="Google Shape;2266;p111"/>
            <p:cNvSpPr/>
            <p:nvPr/>
          </p:nvSpPr>
          <p:spPr>
            <a:xfrm>
              <a:off x="7759835" y="32764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67" name="Google Shape;2267;p111"/>
            <p:cNvSpPr/>
            <p:nvPr/>
          </p:nvSpPr>
          <p:spPr>
            <a:xfrm>
              <a:off x="7712210" y="305496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68" name="Google Shape;2268;p111"/>
            <p:cNvSpPr/>
            <p:nvPr/>
          </p:nvSpPr>
          <p:spPr>
            <a:xfrm>
              <a:off x="7628866" y="293351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69" name="Google Shape;2269;p111"/>
            <p:cNvSpPr/>
            <p:nvPr/>
          </p:nvSpPr>
          <p:spPr>
            <a:xfrm>
              <a:off x="7900328" y="299781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70" name="Google Shape;2270;p111"/>
            <p:cNvSpPr/>
            <p:nvPr/>
          </p:nvSpPr>
          <p:spPr>
            <a:xfrm>
              <a:off x="8133691" y="320974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71" name="Google Shape;2271;p111"/>
            <p:cNvSpPr/>
            <p:nvPr/>
          </p:nvSpPr>
          <p:spPr>
            <a:xfrm>
              <a:off x="8155122" y="341929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72" name="Google Shape;2272;p111"/>
            <p:cNvSpPr/>
            <p:nvPr/>
          </p:nvSpPr>
          <p:spPr>
            <a:xfrm>
              <a:off x="8312284" y="340024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73" name="Google Shape;2273;p111"/>
            <p:cNvSpPr/>
            <p:nvPr/>
          </p:nvSpPr>
          <p:spPr>
            <a:xfrm>
              <a:off x="8336096" y="360741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74" name="Google Shape;2274;p111"/>
            <p:cNvSpPr/>
            <p:nvPr/>
          </p:nvSpPr>
          <p:spPr>
            <a:xfrm>
              <a:off x="8031296" y="359550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75" name="Google Shape;2275;p111"/>
            <p:cNvSpPr/>
            <p:nvPr/>
          </p:nvSpPr>
          <p:spPr>
            <a:xfrm>
              <a:off x="7759833" y="352883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76" name="Google Shape;2276;p111"/>
            <p:cNvSpPr/>
            <p:nvPr/>
          </p:nvSpPr>
          <p:spPr>
            <a:xfrm>
              <a:off x="7445508" y="349549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77" name="Google Shape;2277;p111"/>
            <p:cNvSpPr/>
            <p:nvPr/>
          </p:nvSpPr>
          <p:spPr>
            <a:xfrm>
              <a:off x="7212146" y="34288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78" name="Google Shape;2278;p111"/>
            <p:cNvSpPr/>
            <p:nvPr/>
          </p:nvSpPr>
          <p:spPr>
            <a:xfrm>
              <a:off x="7474083" y="375743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79" name="Google Shape;2279;p111"/>
            <p:cNvSpPr/>
            <p:nvPr/>
          </p:nvSpPr>
          <p:spPr>
            <a:xfrm>
              <a:off x="7745546" y="373838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80" name="Google Shape;2280;p111"/>
            <p:cNvSpPr/>
            <p:nvPr/>
          </p:nvSpPr>
          <p:spPr>
            <a:xfrm>
              <a:off x="7847940" y="365265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81" name="Google Shape;2281;p111"/>
            <p:cNvSpPr/>
            <p:nvPr/>
          </p:nvSpPr>
          <p:spPr>
            <a:xfrm>
              <a:off x="8019390" y="379791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82" name="Google Shape;2282;p111"/>
            <p:cNvSpPr/>
            <p:nvPr/>
          </p:nvSpPr>
          <p:spPr>
            <a:xfrm>
              <a:off x="7836034" y="386458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83" name="Google Shape;2283;p111"/>
            <p:cNvSpPr/>
            <p:nvPr/>
          </p:nvSpPr>
          <p:spPr>
            <a:xfrm rot="-3101051">
              <a:off x="8001434" y="2204918"/>
              <a:ext cx="426578" cy="1119695"/>
            </a:xfrm>
            <a:prstGeom prst="ellipse">
              <a:avLst/>
            </a:prstGeom>
            <a:noFill/>
            <a:ln cap="flat" cmpd="sng" w="127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84" name="Google Shape;2284;p111"/>
            <p:cNvCxnSpPr/>
            <p:nvPr/>
          </p:nvCxnSpPr>
          <p:spPr>
            <a:xfrm flipH="1">
              <a:off x="8435429" y="2416181"/>
              <a:ext cx="210890" cy="210890"/>
            </a:xfrm>
            <a:prstGeom prst="straightConnector1">
              <a:avLst/>
            </a:prstGeom>
            <a:noFill/>
            <a:ln cap="flat" cmpd="sng" w="12700">
              <a:solidFill>
                <a:schemeClr val="dk1"/>
              </a:solidFill>
              <a:prstDash val="solid"/>
              <a:miter lim="800000"/>
              <a:headEnd len="sm" w="sm" type="none"/>
              <a:tailEnd len="med" w="med" type="triangle"/>
            </a:ln>
          </p:spPr>
        </p:cxnSp>
      </p:grpSp>
      <p:sp>
        <p:nvSpPr>
          <p:cNvPr id="2285" name="Google Shape;2285;p111"/>
          <p:cNvSpPr/>
          <p:nvPr/>
        </p:nvSpPr>
        <p:spPr>
          <a:xfrm>
            <a:off x="558800" y="1902172"/>
            <a:ext cx="8763600" cy="559200"/>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Quần thể</a:t>
            </a:r>
            <a:endParaRPr sz="1400">
              <a:solidFill>
                <a:schemeClr val="dk1"/>
              </a:solidFill>
              <a:latin typeface="Arial"/>
              <a:ea typeface="Arial"/>
              <a:cs typeface="Arial"/>
              <a:sym typeface="Arial"/>
            </a:endParaRPr>
          </a:p>
          <a:p>
            <a:pPr indent="-9208" lvl="0" marL="115888" marR="0" rtl="0" algn="l">
              <a:spcBef>
                <a:spcPts val="1000"/>
              </a:spcBef>
              <a:spcAft>
                <a:spcPts val="0"/>
              </a:spcAft>
              <a:buClr>
                <a:srgbClr val="A5A5A5"/>
              </a:buClr>
              <a:buSzPts val="1680"/>
              <a:buFont typeface="Calibri"/>
              <a:buNone/>
            </a:pPr>
            <a:r>
              <a:t/>
            </a:r>
            <a:endParaRPr sz="1400">
              <a:solidFill>
                <a:schemeClr val="dk1"/>
              </a:solidFill>
              <a:latin typeface="Arial"/>
              <a:ea typeface="Arial"/>
              <a:cs typeface="Arial"/>
              <a:sym typeface="Arial"/>
            </a:endParaRPr>
          </a:p>
        </p:txBody>
      </p:sp>
      <p:sp>
        <p:nvSpPr>
          <p:cNvPr id="2286" name="Google Shape;2286;p111"/>
          <p:cNvSpPr/>
          <p:nvPr/>
        </p:nvSpPr>
        <p:spPr>
          <a:xfrm>
            <a:off x="558800" y="278966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Mẫu</a:t>
            </a:r>
            <a:endParaRPr sz="1400">
              <a:solidFill>
                <a:schemeClr val="dk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grpSp>
        <p:nvGrpSpPr>
          <p:cNvPr id="2292" name="Google Shape;2292;p112"/>
          <p:cNvGrpSpPr/>
          <p:nvPr/>
        </p:nvGrpSpPr>
        <p:grpSpPr>
          <a:xfrm>
            <a:off x="450000" y="450000"/>
            <a:ext cx="9018000" cy="276999"/>
            <a:chOff x="450000" y="450000"/>
            <a:chExt cx="9018000" cy="276999"/>
          </a:xfrm>
        </p:grpSpPr>
        <p:sp>
          <p:nvSpPr>
            <p:cNvPr id="2293" name="Google Shape;2293;p1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Thống kê mô tả</a:t>
              </a:r>
              <a:endParaRPr b="1" sz="1800">
                <a:solidFill>
                  <a:schemeClr val="lt1"/>
                </a:solidFill>
                <a:latin typeface="Arial"/>
                <a:ea typeface="Arial"/>
                <a:cs typeface="Arial"/>
                <a:sym typeface="Arial"/>
              </a:endParaRPr>
            </a:p>
          </p:txBody>
        </p:sp>
        <p:sp>
          <p:nvSpPr>
            <p:cNvPr id="2294" name="Google Shape;2294;p1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295" name="Google Shape;2295;p11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Thống kê mô tả và Thống kê suy luận</a:t>
            </a:r>
            <a:endParaRPr b="1" sz="2400">
              <a:solidFill>
                <a:srgbClr val="0C0C0C"/>
              </a:solidFill>
              <a:latin typeface="Arial"/>
              <a:ea typeface="Arial"/>
              <a:cs typeface="Arial"/>
              <a:sym typeface="Arial"/>
            </a:endParaRPr>
          </a:p>
        </p:txBody>
      </p:sp>
      <p:sp>
        <p:nvSpPr>
          <p:cNvPr id="2296" name="Google Shape;2296;p112"/>
          <p:cNvSpPr/>
          <p:nvPr/>
        </p:nvSpPr>
        <p:spPr>
          <a:xfrm>
            <a:off x="675071" y="2219443"/>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Tóm tắt lại các dữ liệu mà không khái quát hóa thành một mục tiêu chính.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Trích xuất các thuộc tính vốn có của dữ liệu: thống kê mẫu.</a:t>
            </a:r>
            <a:endParaRPr/>
          </a:p>
        </p:txBody>
      </p:sp>
      <p:sp>
        <p:nvSpPr>
          <p:cNvPr id="2297" name="Google Shape;2297;p112"/>
          <p:cNvSpPr/>
          <p:nvPr/>
        </p:nvSpPr>
        <p:spPr>
          <a:xfrm>
            <a:off x="675071" y="3342561"/>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Phân tích các mẫu nhằm đưa ra các tuyên bố chung về quần thể.</a:t>
            </a:r>
            <a:endParaRPr/>
          </a:p>
        </p:txBody>
      </p:sp>
      <p:sp>
        <p:nvSpPr>
          <p:cNvPr id="2298" name="Google Shape;2298;p112"/>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Thống kê mô tả </a:t>
            </a:r>
            <a:endParaRPr/>
          </a:p>
        </p:txBody>
      </p:sp>
      <p:sp>
        <p:nvSpPr>
          <p:cNvPr id="2299" name="Google Shape;2299;p112"/>
          <p:cNvSpPr/>
          <p:nvPr/>
        </p:nvSpPr>
        <p:spPr>
          <a:xfrm>
            <a:off x="558800" y="3009746"/>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Thống kê suy luận:</a:t>
            </a:r>
            <a:endParaRPr/>
          </a:p>
        </p:txBody>
      </p:sp>
      <p:sp>
        <p:nvSpPr>
          <p:cNvPr id="2300" name="Google Shape;2300;p112"/>
          <p:cNvSpPr/>
          <p:nvPr/>
        </p:nvSpPr>
        <p:spPr>
          <a:xfrm>
            <a:off x="558800" y="3861628"/>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Sự khác biệt chính giữa thống kê mô tả và thống kê suy luận nằm ở mục đích.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5" name="Shape 2305"/>
        <p:cNvGrpSpPr/>
        <p:nvPr/>
      </p:nvGrpSpPr>
      <p:grpSpPr>
        <a:xfrm>
          <a:off x="0" y="0"/>
          <a:ext cx="0" cy="0"/>
          <a:chOff x="0" y="0"/>
          <a:chExt cx="0" cy="0"/>
        </a:xfrm>
      </p:grpSpPr>
      <p:grpSp>
        <p:nvGrpSpPr>
          <p:cNvPr id="2306" name="Google Shape;2306;p113"/>
          <p:cNvGrpSpPr/>
          <p:nvPr/>
        </p:nvGrpSpPr>
        <p:grpSpPr>
          <a:xfrm>
            <a:off x="450000" y="450000"/>
            <a:ext cx="9018000" cy="276999"/>
            <a:chOff x="450000" y="450000"/>
            <a:chExt cx="9018000" cy="276999"/>
          </a:xfrm>
        </p:grpSpPr>
        <p:sp>
          <p:nvSpPr>
            <p:cNvPr id="2307" name="Google Shape;2307;p1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Thống kê mô tả</a:t>
              </a:r>
              <a:endParaRPr b="1" sz="1800">
                <a:solidFill>
                  <a:schemeClr val="lt1"/>
                </a:solidFill>
                <a:latin typeface="Arial"/>
                <a:ea typeface="Arial"/>
                <a:cs typeface="Arial"/>
                <a:sym typeface="Arial"/>
              </a:endParaRPr>
            </a:p>
          </p:txBody>
        </p:sp>
        <p:sp>
          <p:nvSpPr>
            <p:cNvPr id="2308" name="Google Shape;2308;p1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309" name="Google Shape;2309;p11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Thống kê mô tả </a:t>
            </a:r>
            <a:endParaRPr/>
          </a:p>
        </p:txBody>
      </p:sp>
      <p:sp>
        <p:nvSpPr>
          <p:cNvPr id="2310" name="Google Shape;2310;p113"/>
          <p:cNvSpPr/>
          <p:nvPr/>
        </p:nvSpPr>
        <p:spPr>
          <a:xfrm>
            <a:off x="675071" y="2219443"/>
            <a:ext cx="8632825" cy="2569018"/>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11" name="Google Shape;2311;p113"/>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Thống kê mẫu</a:t>
            </a:r>
            <a:endParaRPr sz="1400">
              <a:solidFill>
                <a:schemeClr val="dk1"/>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6" name="Shape 2316"/>
        <p:cNvGrpSpPr/>
        <p:nvPr/>
      </p:nvGrpSpPr>
      <p:grpSpPr>
        <a:xfrm>
          <a:off x="0" y="0"/>
          <a:ext cx="0" cy="0"/>
          <a:chOff x="0" y="0"/>
          <a:chExt cx="0" cy="0"/>
        </a:xfrm>
      </p:grpSpPr>
      <p:grpSp>
        <p:nvGrpSpPr>
          <p:cNvPr id="2317" name="Google Shape;2317;p114"/>
          <p:cNvGrpSpPr/>
          <p:nvPr/>
        </p:nvGrpSpPr>
        <p:grpSpPr>
          <a:xfrm>
            <a:off x="450000" y="450000"/>
            <a:ext cx="9018000" cy="276999"/>
            <a:chOff x="450000" y="450000"/>
            <a:chExt cx="9018000" cy="276999"/>
          </a:xfrm>
        </p:grpSpPr>
        <p:sp>
          <p:nvSpPr>
            <p:cNvPr id="2318" name="Google Shape;2318;p1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Thống kê mô tả</a:t>
              </a:r>
              <a:endParaRPr b="1" sz="1800">
                <a:solidFill>
                  <a:schemeClr val="lt1"/>
                </a:solidFill>
                <a:latin typeface="Arial"/>
                <a:ea typeface="Arial"/>
                <a:cs typeface="Arial"/>
                <a:sym typeface="Arial"/>
              </a:endParaRPr>
            </a:p>
          </p:txBody>
        </p:sp>
        <p:sp>
          <p:nvSpPr>
            <p:cNvPr id="2319" name="Google Shape;2319;p1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320" name="Google Shape;2320;p114"/>
          <p:cNvSpPr/>
          <p:nvPr/>
        </p:nvSpPr>
        <p:spPr>
          <a:xfrm>
            <a:off x="2359124" y="1773237"/>
            <a:ext cx="5184576" cy="365601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1" name="Google Shape;2321;p114"/>
          <p:cNvSpPr txBox="1"/>
          <p:nvPr/>
        </p:nvSpPr>
        <p:spPr>
          <a:xfrm>
            <a:off x="3474550" y="4896201"/>
            <a:ext cx="301534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Đối xứng</a:t>
            </a:r>
            <a:endParaRPr b="1" sz="1800">
              <a:solidFill>
                <a:schemeClr val="dk1"/>
              </a:solidFill>
              <a:latin typeface="Arial"/>
              <a:ea typeface="Arial"/>
              <a:cs typeface="Arial"/>
              <a:sym typeface="Arial"/>
            </a:endParaRPr>
          </a:p>
        </p:txBody>
      </p:sp>
      <p:grpSp>
        <p:nvGrpSpPr>
          <p:cNvPr id="2322" name="Google Shape;2322;p114"/>
          <p:cNvGrpSpPr/>
          <p:nvPr/>
        </p:nvGrpSpPr>
        <p:grpSpPr>
          <a:xfrm>
            <a:off x="3023480" y="1914165"/>
            <a:ext cx="3855865" cy="2777556"/>
            <a:chOff x="3023480" y="2568780"/>
            <a:chExt cx="3855865" cy="2777556"/>
          </a:xfrm>
        </p:grpSpPr>
        <p:cxnSp>
          <p:nvCxnSpPr>
            <p:cNvPr id="2323" name="Google Shape;2323;p114"/>
            <p:cNvCxnSpPr/>
            <p:nvPr/>
          </p:nvCxnSpPr>
          <p:spPr>
            <a:xfrm>
              <a:off x="3023480" y="4479540"/>
              <a:ext cx="3855865" cy="0"/>
            </a:xfrm>
            <a:prstGeom prst="straightConnector1">
              <a:avLst/>
            </a:prstGeom>
            <a:noFill/>
            <a:ln cap="flat" cmpd="sng" w="12700">
              <a:solidFill>
                <a:srgbClr val="A5A5A5"/>
              </a:solidFill>
              <a:prstDash val="solid"/>
              <a:miter lim="800000"/>
              <a:headEnd len="sm" w="sm" type="none"/>
              <a:tailEnd len="sm" w="sm" type="none"/>
            </a:ln>
          </p:spPr>
        </p:cxnSp>
        <p:sp>
          <p:nvSpPr>
            <p:cNvPr id="2324" name="Google Shape;2324;p114"/>
            <p:cNvSpPr/>
            <p:nvPr/>
          </p:nvSpPr>
          <p:spPr>
            <a:xfrm>
              <a:off x="3023481" y="3251198"/>
              <a:ext cx="3855864" cy="1178971"/>
            </a:xfrm>
            <a:custGeom>
              <a:rect b="b" l="l" r="r" t="t"/>
              <a:pathLst>
                <a:path extrusionOk="0" h="3360128" w="10000">
                  <a:moveTo>
                    <a:pt x="10000" y="3330002"/>
                  </a:moveTo>
                  <a:cubicBezTo>
                    <a:pt x="9464" y="3379771"/>
                    <a:pt x="7520" y="3441609"/>
                    <a:pt x="6643" y="2850414"/>
                  </a:cubicBezTo>
                  <a:cubicBezTo>
                    <a:pt x="5820" y="2295414"/>
                    <a:pt x="5540" y="10559"/>
                    <a:pt x="4987" y="2"/>
                  </a:cubicBezTo>
                  <a:cubicBezTo>
                    <a:pt x="4269" y="-1507"/>
                    <a:pt x="4403" y="2177776"/>
                    <a:pt x="3078" y="3004242"/>
                  </a:cubicBezTo>
                  <a:cubicBezTo>
                    <a:pt x="2188" y="3559241"/>
                    <a:pt x="509" y="3230464"/>
                    <a:pt x="0" y="3330002"/>
                  </a:cubicBezTo>
                </a:path>
              </a:pathLst>
            </a:custGeom>
            <a:noFill/>
            <a:ln cap="flat" cmpd="sng" w="2857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25" name="Google Shape;2325;p114"/>
            <p:cNvCxnSpPr/>
            <p:nvPr/>
          </p:nvCxnSpPr>
          <p:spPr>
            <a:xfrm>
              <a:off x="4951412" y="2981325"/>
              <a:ext cx="0" cy="1621992"/>
            </a:xfrm>
            <a:prstGeom prst="straightConnector1">
              <a:avLst/>
            </a:prstGeom>
            <a:noFill/>
            <a:ln cap="flat" cmpd="sng" w="12700">
              <a:solidFill>
                <a:srgbClr val="FF0000"/>
              </a:solidFill>
              <a:prstDash val="dash"/>
              <a:miter lim="800000"/>
              <a:headEnd len="sm" w="sm" type="none"/>
              <a:tailEnd len="sm" w="sm" type="none"/>
            </a:ln>
          </p:spPr>
        </p:cxnSp>
        <p:cxnSp>
          <p:nvCxnSpPr>
            <p:cNvPr id="2326" name="Google Shape;2326;p114"/>
            <p:cNvCxnSpPr/>
            <p:nvPr/>
          </p:nvCxnSpPr>
          <p:spPr>
            <a:xfrm>
              <a:off x="4951412" y="3005136"/>
              <a:ext cx="0" cy="1621992"/>
            </a:xfrm>
            <a:prstGeom prst="straightConnector1">
              <a:avLst/>
            </a:prstGeom>
            <a:noFill/>
            <a:ln cap="flat" cmpd="sng" w="12700">
              <a:solidFill>
                <a:srgbClr val="00B050"/>
              </a:solidFill>
              <a:prstDash val="dot"/>
              <a:miter lim="800000"/>
              <a:headEnd len="sm" w="sm" type="none"/>
              <a:tailEnd len="sm" w="sm" type="none"/>
            </a:ln>
          </p:spPr>
        </p:cxnSp>
        <p:cxnSp>
          <p:nvCxnSpPr>
            <p:cNvPr id="2327" name="Google Shape;2327;p114"/>
            <p:cNvCxnSpPr/>
            <p:nvPr/>
          </p:nvCxnSpPr>
          <p:spPr>
            <a:xfrm>
              <a:off x="4471987" y="2784475"/>
              <a:ext cx="0" cy="1377950"/>
            </a:xfrm>
            <a:prstGeom prst="straightConnector1">
              <a:avLst/>
            </a:prstGeom>
            <a:noFill/>
            <a:ln cap="flat" cmpd="sng" w="12700">
              <a:solidFill>
                <a:srgbClr val="FF0000"/>
              </a:solidFill>
              <a:prstDash val="solid"/>
              <a:miter lim="800000"/>
              <a:headEnd len="sm" w="sm" type="none"/>
              <a:tailEnd len="sm" w="sm" type="none"/>
            </a:ln>
          </p:spPr>
        </p:cxnSp>
        <p:cxnSp>
          <p:nvCxnSpPr>
            <p:cNvPr id="2328" name="Google Shape;2328;p114"/>
            <p:cNvCxnSpPr/>
            <p:nvPr/>
          </p:nvCxnSpPr>
          <p:spPr>
            <a:xfrm>
              <a:off x="5427662" y="2784475"/>
              <a:ext cx="0" cy="1377950"/>
            </a:xfrm>
            <a:prstGeom prst="straightConnector1">
              <a:avLst/>
            </a:prstGeom>
            <a:noFill/>
            <a:ln cap="flat" cmpd="sng" w="12700">
              <a:solidFill>
                <a:srgbClr val="FF0000"/>
              </a:solidFill>
              <a:prstDash val="solid"/>
              <a:miter lim="800000"/>
              <a:headEnd len="sm" w="sm" type="none"/>
              <a:tailEnd len="sm" w="sm" type="none"/>
            </a:ln>
          </p:spPr>
        </p:cxnSp>
        <p:cxnSp>
          <p:nvCxnSpPr>
            <p:cNvPr id="2329" name="Google Shape;2329;p114"/>
            <p:cNvCxnSpPr/>
            <p:nvPr/>
          </p:nvCxnSpPr>
          <p:spPr>
            <a:xfrm>
              <a:off x="4479925" y="2915181"/>
              <a:ext cx="936625" cy="0"/>
            </a:xfrm>
            <a:prstGeom prst="straightConnector1">
              <a:avLst/>
            </a:prstGeom>
            <a:noFill/>
            <a:ln cap="flat" cmpd="sng" w="12700">
              <a:solidFill>
                <a:srgbClr val="262626"/>
              </a:solidFill>
              <a:prstDash val="solid"/>
              <a:miter lim="800000"/>
              <a:headEnd len="med" w="med" type="triangle"/>
              <a:tailEnd len="med" w="med" type="triangle"/>
            </a:ln>
          </p:spPr>
        </p:cxnSp>
        <p:sp>
          <p:nvSpPr>
            <p:cNvPr id="2330" name="Google Shape;2330;p114"/>
            <p:cNvSpPr txBox="1"/>
            <p:nvPr/>
          </p:nvSpPr>
          <p:spPr>
            <a:xfrm>
              <a:off x="4819966" y="2568780"/>
              <a:ext cx="262892"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1" lang="en-US" sz="1800">
                  <a:solidFill>
                    <a:srgbClr val="262626"/>
                  </a:solidFill>
                  <a:latin typeface="Times New Roman"/>
                  <a:ea typeface="Times New Roman"/>
                  <a:cs typeface="Times New Roman"/>
                  <a:sym typeface="Times New Roman"/>
                </a:rPr>
                <a:t>2 s</a:t>
              </a:r>
              <a:endParaRPr/>
            </a:p>
          </p:txBody>
        </p:sp>
        <p:sp>
          <p:nvSpPr>
            <p:cNvPr id="2331" name="Google Shape;2331;p114"/>
            <p:cNvSpPr txBox="1"/>
            <p:nvPr/>
          </p:nvSpPr>
          <p:spPr>
            <a:xfrm>
              <a:off x="4582048" y="4643017"/>
              <a:ext cx="738728" cy="276999"/>
            </a:xfrm>
            <a:prstGeom prst="rect">
              <a:avLst/>
            </a:prstGeom>
            <a:blipFill rotWithShape="1">
              <a:blip r:embed="rId3">
                <a:alphaModFix/>
              </a:blip>
              <a:stretch>
                <a:fillRect b="0" l="-8262"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32" name="Google Shape;2332;p114"/>
            <p:cNvSpPr txBox="1"/>
            <p:nvPr/>
          </p:nvSpPr>
          <p:spPr>
            <a:xfrm>
              <a:off x="4654953" y="5069337"/>
              <a:ext cx="592919" cy="276999"/>
            </a:xfrm>
            <a:prstGeom prst="rect">
              <a:avLst/>
            </a:prstGeom>
            <a:blipFill rotWithShape="1">
              <a:blip r:embed="rId4">
                <a:alphaModFix/>
              </a:blip>
              <a:stretch>
                <a:fillRect b="-26085" l="-14431" r="-309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333" name="Google Shape;2333;p11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Thống kê mẫu</a:t>
            </a:r>
            <a:endParaRPr sz="1400">
              <a:solidFill>
                <a:schemeClr val="dk1"/>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grpSp>
        <p:nvGrpSpPr>
          <p:cNvPr id="2339" name="Google Shape;2339;p115"/>
          <p:cNvGrpSpPr/>
          <p:nvPr/>
        </p:nvGrpSpPr>
        <p:grpSpPr>
          <a:xfrm>
            <a:off x="450000" y="450000"/>
            <a:ext cx="9018000" cy="276999"/>
            <a:chOff x="450000" y="450000"/>
            <a:chExt cx="9018000" cy="276999"/>
          </a:xfrm>
        </p:grpSpPr>
        <p:sp>
          <p:nvSpPr>
            <p:cNvPr id="2340" name="Google Shape;2340;p11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Thống kê mô tả</a:t>
              </a:r>
              <a:endParaRPr b="1" sz="1800">
                <a:solidFill>
                  <a:schemeClr val="lt1"/>
                </a:solidFill>
                <a:latin typeface="Arial"/>
                <a:ea typeface="Arial"/>
                <a:cs typeface="Arial"/>
                <a:sym typeface="Arial"/>
              </a:endParaRPr>
            </a:p>
          </p:txBody>
        </p:sp>
        <p:sp>
          <p:nvSpPr>
            <p:cNvPr id="2341" name="Google Shape;2341;p1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342" name="Google Shape;2342;p115"/>
          <p:cNvSpPr/>
          <p:nvPr/>
        </p:nvSpPr>
        <p:spPr>
          <a:xfrm>
            <a:off x="2359124" y="1773237"/>
            <a:ext cx="5184576" cy="365601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3" name="Google Shape;2343;p115"/>
          <p:cNvSpPr txBox="1"/>
          <p:nvPr/>
        </p:nvSpPr>
        <p:spPr>
          <a:xfrm>
            <a:off x="3474550" y="4896201"/>
            <a:ext cx="301534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Bất đối xứng</a:t>
            </a:r>
            <a:endParaRPr b="1" sz="1800">
              <a:solidFill>
                <a:schemeClr val="dk1"/>
              </a:solidFill>
              <a:latin typeface="Arial"/>
              <a:ea typeface="Arial"/>
              <a:cs typeface="Arial"/>
              <a:sym typeface="Arial"/>
            </a:endParaRPr>
          </a:p>
        </p:txBody>
      </p:sp>
      <p:grpSp>
        <p:nvGrpSpPr>
          <p:cNvPr id="2344" name="Google Shape;2344;p115"/>
          <p:cNvGrpSpPr/>
          <p:nvPr/>
        </p:nvGrpSpPr>
        <p:grpSpPr>
          <a:xfrm>
            <a:off x="3023480" y="2325304"/>
            <a:ext cx="3855865" cy="2365011"/>
            <a:chOff x="3023480" y="2981325"/>
            <a:chExt cx="3855865" cy="2365011"/>
          </a:xfrm>
        </p:grpSpPr>
        <p:cxnSp>
          <p:nvCxnSpPr>
            <p:cNvPr id="2345" name="Google Shape;2345;p115"/>
            <p:cNvCxnSpPr/>
            <p:nvPr/>
          </p:nvCxnSpPr>
          <p:spPr>
            <a:xfrm>
              <a:off x="3023480" y="4479540"/>
              <a:ext cx="3855865" cy="0"/>
            </a:xfrm>
            <a:prstGeom prst="straightConnector1">
              <a:avLst/>
            </a:prstGeom>
            <a:noFill/>
            <a:ln cap="flat" cmpd="sng" w="12700">
              <a:solidFill>
                <a:srgbClr val="A5A5A5"/>
              </a:solidFill>
              <a:prstDash val="solid"/>
              <a:miter lim="800000"/>
              <a:headEnd len="sm" w="sm" type="none"/>
              <a:tailEnd len="sm" w="sm" type="none"/>
            </a:ln>
          </p:spPr>
        </p:cxnSp>
        <p:sp>
          <p:nvSpPr>
            <p:cNvPr id="2346" name="Google Shape;2346;p115"/>
            <p:cNvSpPr/>
            <p:nvPr/>
          </p:nvSpPr>
          <p:spPr>
            <a:xfrm>
              <a:off x="3023481" y="3248818"/>
              <a:ext cx="3855864" cy="1175288"/>
            </a:xfrm>
            <a:custGeom>
              <a:rect b="b" l="l" r="r" t="t"/>
              <a:pathLst>
                <a:path extrusionOk="0" h="3349631" w="10000">
                  <a:moveTo>
                    <a:pt x="10000" y="3336785"/>
                  </a:moveTo>
                  <a:cubicBezTo>
                    <a:pt x="9464" y="3386554"/>
                    <a:pt x="7355" y="3311529"/>
                    <a:pt x="6662" y="2755398"/>
                  </a:cubicBezTo>
                  <a:cubicBezTo>
                    <a:pt x="5969" y="2199267"/>
                    <a:pt x="6392" y="10557"/>
                    <a:pt x="5839" y="0"/>
                  </a:cubicBezTo>
                  <a:cubicBezTo>
                    <a:pt x="5121" y="-1509"/>
                    <a:pt x="4415" y="2183427"/>
                    <a:pt x="3053" y="2814209"/>
                  </a:cubicBezTo>
                  <a:cubicBezTo>
                    <a:pt x="1852" y="3370340"/>
                    <a:pt x="540" y="3318688"/>
                    <a:pt x="0" y="3336785"/>
                  </a:cubicBezTo>
                </a:path>
              </a:pathLst>
            </a:custGeom>
            <a:noFill/>
            <a:ln cap="flat" cmpd="sng" w="28575">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47" name="Google Shape;2347;p115"/>
            <p:cNvCxnSpPr/>
            <p:nvPr/>
          </p:nvCxnSpPr>
          <p:spPr>
            <a:xfrm>
              <a:off x="4739480" y="2981325"/>
              <a:ext cx="0" cy="1621992"/>
            </a:xfrm>
            <a:prstGeom prst="straightConnector1">
              <a:avLst/>
            </a:prstGeom>
            <a:noFill/>
            <a:ln cap="flat" cmpd="sng" w="12700">
              <a:solidFill>
                <a:srgbClr val="FF0000"/>
              </a:solidFill>
              <a:prstDash val="dot"/>
              <a:miter lim="800000"/>
              <a:headEnd len="sm" w="sm" type="none"/>
              <a:tailEnd len="sm" w="sm" type="none"/>
            </a:ln>
          </p:spPr>
        </p:cxnSp>
        <p:cxnSp>
          <p:nvCxnSpPr>
            <p:cNvPr id="2348" name="Google Shape;2348;p115"/>
            <p:cNvCxnSpPr/>
            <p:nvPr/>
          </p:nvCxnSpPr>
          <p:spPr>
            <a:xfrm>
              <a:off x="4944348" y="3005136"/>
              <a:ext cx="0" cy="1621992"/>
            </a:xfrm>
            <a:prstGeom prst="straightConnector1">
              <a:avLst/>
            </a:prstGeom>
            <a:noFill/>
            <a:ln cap="flat" cmpd="sng" w="12700">
              <a:solidFill>
                <a:srgbClr val="00B050"/>
              </a:solidFill>
              <a:prstDash val="dot"/>
              <a:miter lim="800000"/>
              <a:headEnd len="sm" w="sm" type="none"/>
              <a:tailEnd len="sm" w="sm" type="none"/>
            </a:ln>
          </p:spPr>
        </p:cxnSp>
        <p:sp>
          <p:nvSpPr>
            <p:cNvPr id="2349" name="Google Shape;2349;p115"/>
            <p:cNvSpPr txBox="1"/>
            <p:nvPr/>
          </p:nvSpPr>
          <p:spPr>
            <a:xfrm>
              <a:off x="4646646" y="4643017"/>
              <a:ext cx="488659" cy="276999"/>
            </a:xfrm>
            <a:prstGeom prst="rect">
              <a:avLst/>
            </a:prstGeom>
            <a:blipFill rotWithShape="1">
              <a:blip r:embed="rId3">
                <a:alphaModFix/>
              </a:blip>
              <a:stretch>
                <a:fillRect b="-2221" l="-11249" r="-999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50" name="Google Shape;2350;p115"/>
            <p:cNvSpPr txBox="1"/>
            <p:nvPr/>
          </p:nvSpPr>
          <p:spPr>
            <a:xfrm>
              <a:off x="4654953" y="5069337"/>
              <a:ext cx="592919" cy="276999"/>
            </a:xfrm>
            <a:prstGeom prst="rect">
              <a:avLst/>
            </a:prstGeom>
            <a:blipFill rotWithShape="1">
              <a:blip r:embed="rId4">
                <a:alphaModFix/>
              </a:blip>
              <a:stretch>
                <a:fillRect b="-28887" l="-14431" r="-309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351" name="Google Shape;2351;p11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Thống kê mẫu</a:t>
            </a:r>
            <a:endParaRPr sz="1400">
              <a:solidFill>
                <a:schemeClr val="dk1"/>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grpSp>
        <p:nvGrpSpPr>
          <p:cNvPr id="2357" name="Google Shape;2357;p116"/>
          <p:cNvGrpSpPr/>
          <p:nvPr/>
        </p:nvGrpSpPr>
        <p:grpSpPr>
          <a:xfrm>
            <a:off x="450000" y="450000"/>
            <a:ext cx="9018000" cy="276999"/>
            <a:chOff x="450000" y="450000"/>
            <a:chExt cx="9018000" cy="276999"/>
          </a:xfrm>
        </p:grpSpPr>
        <p:sp>
          <p:nvSpPr>
            <p:cNvPr id="2358" name="Google Shape;2358;p1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Thống kê mô tả</a:t>
              </a:r>
              <a:endParaRPr b="1" sz="1800">
                <a:solidFill>
                  <a:schemeClr val="lt1"/>
                </a:solidFill>
                <a:latin typeface="Arial"/>
                <a:ea typeface="Arial"/>
                <a:cs typeface="Arial"/>
                <a:sym typeface="Arial"/>
              </a:endParaRPr>
            </a:p>
          </p:txBody>
        </p:sp>
        <p:sp>
          <p:nvSpPr>
            <p:cNvPr id="2359" name="Google Shape;2359;p1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360" name="Google Shape;2360;p116"/>
          <p:cNvSpPr/>
          <p:nvPr/>
        </p:nvSpPr>
        <p:spPr>
          <a:xfrm>
            <a:off x="2359124" y="1773237"/>
            <a:ext cx="5184576" cy="365601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1" name="Google Shape;2361;p116"/>
          <p:cNvSpPr txBox="1"/>
          <p:nvPr/>
        </p:nvSpPr>
        <p:spPr>
          <a:xfrm>
            <a:off x="3474550" y="4896201"/>
            <a:ext cx="301534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Bất đối xứng</a:t>
            </a:r>
            <a:endParaRPr b="1" sz="1800">
              <a:solidFill>
                <a:schemeClr val="dk1"/>
              </a:solidFill>
              <a:latin typeface="Arial"/>
              <a:ea typeface="Arial"/>
              <a:cs typeface="Arial"/>
              <a:sym typeface="Arial"/>
            </a:endParaRPr>
          </a:p>
        </p:txBody>
      </p:sp>
      <p:grpSp>
        <p:nvGrpSpPr>
          <p:cNvPr id="2362" name="Google Shape;2362;p116"/>
          <p:cNvGrpSpPr/>
          <p:nvPr/>
        </p:nvGrpSpPr>
        <p:grpSpPr>
          <a:xfrm>
            <a:off x="3023479" y="2325304"/>
            <a:ext cx="3855865" cy="2365011"/>
            <a:chOff x="3023480" y="2981325"/>
            <a:chExt cx="3855865" cy="2365011"/>
          </a:xfrm>
        </p:grpSpPr>
        <p:grpSp>
          <p:nvGrpSpPr>
            <p:cNvPr id="2363" name="Google Shape;2363;p116"/>
            <p:cNvGrpSpPr/>
            <p:nvPr/>
          </p:nvGrpSpPr>
          <p:grpSpPr>
            <a:xfrm flipH="1">
              <a:off x="3023480" y="2981325"/>
              <a:ext cx="3855865" cy="1645803"/>
              <a:chOff x="3023480" y="2981325"/>
              <a:chExt cx="3855865" cy="1645803"/>
            </a:xfrm>
          </p:grpSpPr>
          <p:cxnSp>
            <p:nvCxnSpPr>
              <p:cNvPr id="2364" name="Google Shape;2364;p116"/>
              <p:cNvCxnSpPr/>
              <p:nvPr/>
            </p:nvCxnSpPr>
            <p:spPr>
              <a:xfrm>
                <a:off x="3023480" y="4479540"/>
                <a:ext cx="3855865" cy="0"/>
              </a:xfrm>
              <a:prstGeom prst="straightConnector1">
                <a:avLst/>
              </a:prstGeom>
              <a:noFill/>
              <a:ln cap="flat" cmpd="sng" w="12700">
                <a:solidFill>
                  <a:srgbClr val="A5A5A5"/>
                </a:solidFill>
                <a:prstDash val="solid"/>
                <a:miter lim="800000"/>
                <a:headEnd len="sm" w="sm" type="none"/>
                <a:tailEnd len="sm" w="sm" type="none"/>
              </a:ln>
            </p:spPr>
          </p:cxnSp>
          <p:sp>
            <p:nvSpPr>
              <p:cNvPr id="2365" name="Google Shape;2365;p116"/>
              <p:cNvSpPr/>
              <p:nvPr/>
            </p:nvSpPr>
            <p:spPr>
              <a:xfrm>
                <a:off x="3023481" y="3248818"/>
                <a:ext cx="3855864" cy="1175288"/>
              </a:xfrm>
              <a:custGeom>
                <a:rect b="b" l="l" r="r" t="t"/>
                <a:pathLst>
                  <a:path extrusionOk="0" h="3349631" w="10000">
                    <a:moveTo>
                      <a:pt x="10000" y="3336785"/>
                    </a:moveTo>
                    <a:cubicBezTo>
                      <a:pt x="9464" y="3386554"/>
                      <a:pt x="7355" y="3311529"/>
                      <a:pt x="6662" y="2755398"/>
                    </a:cubicBezTo>
                    <a:cubicBezTo>
                      <a:pt x="5969" y="2199267"/>
                      <a:pt x="6392" y="10557"/>
                      <a:pt x="5839" y="0"/>
                    </a:cubicBezTo>
                    <a:cubicBezTo>
                      <a:pt x="5121" y="-1509"/>
                      <a:pt x="4415" y="2183427"/>
                      <a:pt x="3053" y="2814209"/>
                    </a:cubicBezTo>
                    <a:cubicBezTo>
                      <a:pt x="1852" y="3370340"/>
                      <a:pt x="540" y="3318688"/>
                      <a:pt x="0" y="3336785"/>
                    </a:cubicBezTo>
                  </a:path>
                </a:pathLst>
              </a:custGeom>
              <a:noFill/>
              <a:ln cap="flat" cmpd="sng" w="2857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66" name="Google Shape;2366;p116"/>
              <p:cNvCxnSpPr/>
              <p:nvPr/>
            </p:nvCxnSpPr>
            <p:spPr>
              <a:xfrm>
                <a:off x="4739480" y="2981325"/>
                <a:ext cx="0" cy="1621992"/>
              </a:xfrm>
              <a:prstGeom prst="straightConnector1">
                <a:avLst/>
              </a:prstGeom>
              <a:noFill/>
              <a:ln cap="flat" cmpd="sng" w="12700">
                <a:solidFill>
                  <a:srgbClr val="FF0000"/>
                </a:solidFill>
                <a:prstDash val="dot"/>
                <a:miter lim="800000"/>
                <a:headEnd len="sm" w="sm" type="none"/>
                <a:tailEnd len="sm" w="sm" type="none"/>
              </a:ln>
            </p:spPr>
          </p:cxnSp>
          <p:cxnSp>
            <p:nvCxnSpPr>
              <p:cNvPr id="2367" name="Google Shape;2367;p116"/>
              <p:cNvCxnSpPr/>
              <p:nvPr/>
            </p:nvCxnSpPr>
            <p:spPr>
              <a:xfrm>
                <a:off x="4944348" y="3005136"/>
                <a:ext cx="0" cy="1621992"/>
              </a:xfrm>
              <a:prstGeom prst="straightConnector1">
                <a:avLst/>
              </a:prstGeom>
              <a:noFill/>
              <a:ln cap="flat" cmpd="sng" w="12700">
                <a:solidFill>
                  <a:srgbClr val="00B050"/>
                </a:solidFill>
                <a:prstDash val="dot"/>
                <a:miter lim="800000"/>
                <a:headEnd len="sm" w="sm" type="none"/>
                <a:tailEnd len="sm" w="sm" type="none"/>
              </a:ln>
            </p:spPr>
          </p:cxnSp>
        </p:grpSp>
        <p:sp>
          <p:nvSpPr>
            <p:cNvPr id="2368" name="Google Shape;2368;p116"/>
            <p:cNvSpPr txBox="1"/>
            <p:nvPr/>
          </p:nvSpPr>
          <p:spPr>
            <a:xfrm>
              <a:off x="4821024" y="4643017"/>
              <a:ext cx="539955" cy="276999"/>
            </a:xfrm>
            <a:prstGeom prst="rect">
              <a:avLst/>
            </a:prstGeom>
            <a:blipFill rotWithShape="1">
              <a:blip r:embed="rId3">
                <a:alphaModFix/>
              </a:blip>
              <a:stretch>
                <a:fillRect b="-2221" l="-11362" r="-647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69" name="Google Shape;2369;p116"/>
            <p:cNvSpPr txBox="1"/>
            <p:nvPr/>
          </p:nvSpPr>
          <p:spPr>
            <a:xfrm>
              <a:off x="4654953" y="5069337"/>
              <a:ext cx="592919" cy="276999"/>
            </a:xfrm>
            <a:prstGeom prst="rect">
              <a:avLst/>
            </a:prstGeom>
            <a:blipFill rotWithShape="1">
              <a:blip r:embed="rId4">
                <a:alphaModFix/>
              </a:blip>
              <a:stretch>
                <a:fillRect b="-28887" l="-14431" r="-309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370" name="Google Shape;2370;p11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Thống kê mẫu</a:t>
            </a:r>
            <a:endParaRPr sz="1400">
              <a:solidFill>
                <a:schemeClr val="dk1"/>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grpSp>
        <p:nvGrpSpPr>
          <p:cNvPr id="2376" name="Google Shape;2376;p117"/>
          <p:cNvGrpSpPr/>
          <p:nvPr/>
        </p:nvGrpSpPr>
        <p:grpSpPr>
          <a:xfrm>
            <a:off x="450000" y="450000"/>
            <a:ext cx="9018000" cy="276999"/>
            <a:chOff x="450000" y="450000"/>
            <a:chExt cx="9018000" cy="276999"/>
          </a:xfrm>
        </p:grpSpPr>
        <p:sp>
          <p:nvSpPr>
            <p:cNvPr id="2377" name="Google Shape;2377;p1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Thống kê mô tả</a:t>
              </a:r>
              <a:endParaRPr b="1" sz="1800">
                <a:solidFill>
                  <a:schemeClr val="lt1"/>
                </a:solidFill>
                <a:latin typeface="Arial"/>
                <a:ea typeface="Arial"/>
                <a:cs typeface="Arial"/>
                <a:sym typeface="Arial"/>
              </a:endParaRPr>
            </a:p>
          </p:txBody>
        </p:sp>
        <p:sp>
          <p:nvSpPr>
            <p:cNvPr id="2378" name="Google Shape;2378;p1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379" name="Google Shape;2379;p11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Thống kê mẫu:</a:t>
            </a:r>
            <a:endParaRPr/>
          </a:p>
        </p:txBody>
      </p:sp>
      <p:grpSp>
        <p:nvGrpSpPr>
          <p:cNvPr id="2380" name="Google Shape;2380;p117"/>
          <p:cNvGrpSpPr/>
          <p:nvPr/>
        </p:nvGrpSpPr>
        <p:grpSpPr>
          <a:xfrm>
            <a:off x="774948" y="1844824"/>
            <a:ext cx="8352928" cy="3656017"/>
            <a:chOff x="774948" y="1773237"/>
            <a:chExt cx="8352928" cy="3656017"/>
          </a:xfrm>
        </p:grpSpPr>
        <p:sp>
          <p:nvSpPr>
            <p:cNvPr id="2381" name="Google Shape;2381;p117"/>
            <p:cNvSpPr/>
            <p:nvPr/>
          </p:nvSpPr>
          <p:spPr>
            <a:xfrm>
              <a:off x="774948" y="1773237"/>
              <a:ext cx="8352928" cy="365601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382" name="Google Shape;2382;p117"/>
            <p:cNvGrpSpPr/>
            <p:nvPr/>
          </p:nvGrpSpPr>
          <p:grpSpPr>
            <a:xfrm>
              <a:off x="1044915" y="2015914"/>
              <a:ext cx="7812993" cy="3170661"/>
              <a:chOff x="861408" y="1843669"/>
              <a:chExt cx="7812993" cy="3170661"/>
            </a:xfrm>
          </p:grpSpPr>
          <p:grpSp>
            <p:nvGrpSpPr>
              <p:cNvPr id="2383" name="Google Shape;2383;p117"/>
              <p:cNvGrpSpPr/>
              <p:nvPr/>
            </p:nvGrpSpPr>
            <p:grpSpPr>
              <a:xfrm>
                <a:off x="4930353" y="1843669"/>
                <a:ext cx="3744048" cy="3170661"/>
                <a:chOff x="5341935" y="1711873"/>
                <a:chExt cx="3744048" cy="3170661"/>
              </a:xfrm>
            </p:grpSpPr>
            <p:sp>
              <p:nvSpPr>
                <p:cNvPr id="2384" name="Google Shape;2384;p117"/>
                <p:cNvSpPr txBox="1"/>
                <p:nvPr/>
              </p:nvSpPr>
              <p:spPr>
                <a:xfrm>
                  <a:off x="5341935" y="423514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-4</a:t>
                  </a:r>
                  <a:endParaRPr sz="1400">
                    <a:solidFill>
                      <a:srgbClr val="262626"/>
                    </a:solidFill>
                    <a:latin typeface="Arial"/>
                    <a:ea typeface="Arial"/>
                    <a:cs typeface="Arial"/>
                    <a:sym typeface="Arial"/>
                  </a:endParaRPr>
                </a:p>
              </p:txBody>
            </p:sp>
            <p:grpSp>
              <p:nvGrpSpPr>
                <p:cNvPr id="2385" name="Google Shape;2385;p117"/>
                <p:cNvGrpSpPr/>
                <p:nvPr/>
              </p:nvGrpSpPr>
              <p:grpSpPr>
                <a:xfrm>
                  <a:off x="5538150" y="1711873"/>
                  <a:ext cx="3547833" cy="2738712"/>
                  <a:chOff x="5538150" y="1711873"/>
                  <a:chExt cx="3547833" cy="2738712"/>
                </a:xfrm>
              </p:grpSpPr>
              <p:cxnSp>
                <p:nvCxnSpPr>
                  <p:cNvPr id="2386" name="Google Shape;2386;p117"/>
                  <p:cNvCxnSpPr/>
                  <p:nvPr/>
                </p:nvCxnSpPr>
                <p:spPr>
                  <a:xfrm>
                    <a:off x="5538150" y="4131383"/>
                    <a:ext cx="3350928" cy="0"/>
                  </a:xfrm>
                  <a:prstGeom prst="straightConnector1">
                    <a:avLst/>
                  </a:prstGeom>
                  <a:noFill/>
                  <a:ln cap="flat" cmpd="sng" w="12700">
                    <a:solidFill>
                      <a:schemeClr val="dk1"/>
                    </a:solidFill>
                    <a:prstDash val="solid"/>
                    <a:miter lim="800000"/>
                    <a:headEnd len="med" w="med" type="triangle"/>
                    <a:tailEnd len="med" w="med" type="triangle"/>
                  </a:ln>
                </p:spPr>
              </p:cxnSp>
              <p:cxnSp>
                <p:nvCxnSpPr>
                  <p:cNvPr id="2387" name="Google Shape;2387;p117"/>
                  <p:cNvCxnSpPr/>
                  <p:nvPr/>
                </p:nvCxnSpPr>
                <p:spPr>
                  <a:xfrm rot="10800000">
                    <a:off x="7211465" y="1773238"/>
                    <a:ext cx="0" cy="2358145"/>
                  </a:xfrm>
                  <a:prstGeom prst="straightConnector1">
                    <a:avLst/>
                  </a:prstGeom>
                  <a:noFill/>
                  <a:ln cap="flat" cmpd="sng" w="12700">
                    <a:solidFill>
                      <a:schemeClr val="dk1"/>
                    </a:solidFill>
                    <a:prstDash val="solid"/>
                    <a:miter lim="800000"/>
                    <a:headEnd len="sm" w="sm" type="none"/>
                    <a:tailEnd len="med" w="med" type="triangle"/>
                  </a:ln>
                </p:spPr>
              </p:cxnSp>
              <p:cxnSp>
                <p:nvCxnSpPr>
                  <p:cNvPr id="2388" name="Google Shape;2388;p117"/>
                  <p:cNvCxnSpPr/>
                  <p:nvPr/>
                </p:nvCxnSpPr>
                <p:spPr>
                  <a:xfrm rot="-5400000">
                    <a:off x="7176037" y="4168763"/>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2389" name="Google Shape;2389;p117"/>
                  <p:cNvCxnSpPr/>
                  <p:nvPr/>
                </p:nvCxnSpPr>
                <p:spPr>
                  <a:xfrm rot="-5400000">
                    <a:off x="6341971" y="4168763"/>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2390" name="Google Shape;2390;p117"/>
                  <p:cNvCxnSpPr/>
                  <p:nvPr/>
                </p:nvCxnSpPr>
                <p:spPr>
                  <a:xfrm rot="-5400000">
                    <a:off x="6759004" y="4168763"/>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2391" name="Google Shape;2391;p117"/>
                  <p:cNvCxnSpPr/>
                  <p:nvPr/>
                </p:nvCxnSpPr>
                <p:spPr>
                  <a:xfrm rot="-5400000">
                    <a:off x="7593070" y="4168763"/>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2392" name="Google Shape;2392;p117"/>
                  <p:cNvCxnSpPr/>
                  <p:nvPr/>
                </p:nvCxnSpPr>
                <p:spPr>
                  <a:xfrm rot="-5400000">
                    <a:off x="8010103" y="4168763"/>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2393" name="Google Shape;2393;p117"/>
                  <p:cNvCxnSpPr/>
                  <p:nvPr/>
                </p:nvCxnSpPr>
                <p:spPr>
                  <a:xfrm rot="-5400000">
                    <a:off x="8844166" y="4168763"/>
                    <a:ext cx="70377" cy="0"/>
                  </a:xfrm>
                  <a:prstGeom prst="straightConnector1">
                    <a:avLst/>
                  </a:prstGeom>
                  <a:noFill/>
                  <a:ln cap="flat" cmpd="sng" w="12700">
                    <a:solidFill>
                      <a:schemeClr val="dk1"/>
                    </a:solidFill>
                    <a:prstDash val="solid"/>
                    <a:miter lim="800000"/>
                    <a:headEnd len="sm" w="sm" type="none"/>
                    <a:tailEnd len="sm" w="sm" type="none"/>
                  </a:ln>
                </p:spPr>
              </p:cxnSp>
              <p:sp>
                <p:nvSpPr>
                  <p:cNvPr id="2394" name="Google Shape;2394;p117"/>
                  <p:cNvSpPr txBox="1"/>
                  <p:nvPr/>
                </p:nvSpPr>
                <p:spPr>
                  <a:xfrm>
                    <a:off x="6175067" y="423514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-2</a:t>
                    </a:r>
                    <a:endParaRPr/>
                  </a:p>
                </p:txBody>
              </p:sp>
              <p:sp>
                <p:nvSpPr>
                  <p:cNvPr id="2395" name="Google Shape;2395;p117"/>
                  <p:cNvSpPr txBox="1"/>
                  <p:nvPr/>
                </p:nvSpPr>
                <p:spPr>
                  <a:xfrm>
                    <a:off x="6591633" y="423514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-1</a:t>
                    </a:r>
                    <a:endParaRPr sz="1400">
                      <a:solidFill>
                        <a:srgbClr val="262626"/>
                      </a:solidFill>
                      <a:latin typeface="Arial"/>
                      <a:ea typeface="Arial"/>
                      <a:cs typeface="Arial"/>
                      <a:sym typeface="Arial"/>
                    </a:endParaRPr>
                  </a:p>
                </p:txBody>
              </p:sp>
              <p:sp>
                <p:nvSpPr>
                  <p:cNvPr id="2396" name="Google Shape;2396;p117"/>
                  <p:cNvSpPr txBox="1"/>
                  <p:nvPr/>
                </p:nvSpPr>
                <p:spPr>
                  <a:xfrm>
                    <a:off x="7424765" y="423514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1</a:t>
                    </a:r>
                    <a:endParaRPr sz="1400">
                      <a:solidFill>
                        <a:srgbClr val="262626"/>
                      </a:solidFill>
                      <a:latin typeface="Arial"/>
                      <a:ea typeface="Arial"/>
                      <a:cs typeface="Arial"/>
                      <a:sym typeface="Arial"/>
                    </a:endParaRPr>
                  </a:p>
                </p:txBody>
              </p:sp>
              <p:sp>
                <p:nvSpPr>
                  <p:cNvPr id="2397" name="Google Shape;2397;p117"/>
                  <p:cNvSpPr txBox="1"/>
                  <p:nvPr/>
                </p:nvSpPr>
                <p:spPr>
                  <a:xfrm>
                    <a:off x="7841331" y="423514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2</a:t>
                    </a:r>
                    <a:endParaRPr sz="1400">
                      <a:solidFill>
                        <a:srgbClr val="262626"/>
                      </a:solidFill>
                      <a:latin typeface="Arial"/>
                      <a:ea typeface="Arial"/>
                      <a:cs typeface="Arial"/>
                      <a:sym typeface="Arial"/>
                    </a:endParaRPr>
                  </a:p>
                </p:txBody>
              </p:sp>
              <p:sp>
                <p:nvSpPr>
                  <p:cNvPr id="2398" name="Google Shape;2398;p117"/>
                  <p:cNvSpPr txBox="1"/>
                  <p:nvPr/>
                </p:nvSpPr>
                <p:spPr>
                  <a:xfrm>
                    <a:off x="8674461" y="423514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4</a:t>
                    </a:r>
                    <a:endParaRPr sz="1400">
                      <a:solidFill>
                        <a:srgbClr val="262626"/>
                      </a:solidFill>
                      <a:latin typeface="Arial"/>
                      <a:ea typeface="Arial"/>
                      <a:cs typeface="Arial"/>
                      <a:sym typeface="Arial"/>
                    </a:endParaRPr>
                  </a:p>
                </p:txBody>
              </p:sp>
              <p:cxnSp>
                <p:nvCxnSpPr>
                  <p:cNvPr id="2399" name="Google Shape;2399;p117"/>
                  <p:cNvCxnSpPr/>
                  <p:nvPr/>
                </p:nvCxnSpPr>
                <p:spPr>
                  <a:xfrm>
                    <a:off x="7144207" y="3655620"/>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2400" name="Google Shape;2400;p117"/>
                  <p:cNvCxnSpPr/>
                  <p:nvPr/>
                </p:nvCxnSpPr>
                <p:spPr>
                  <a:xfrm>
                    <a:off x="7144207" y="3189360"/>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2401" name="Google Shape;2401;p117"/>
                  <p:cNvCxnSpPr/>
                  <p:nvPr/>
                </p:nvCxnSpPr>
                <p:spPr>
                  <a:xfrm>
                    <a:off x="7144207" y="2723100"/>
                    <a:ext cx="70377" cy="0"/>
                  </a:xfrm>
                  <a:prstGeom prst="straightConnector1">
                    <a:avLst/>
                  </a:prstGeom>
                  <a:noFill/>
                  <a:ln cap="flat" cmpd="sng" w="12700">
                    <a:solidFill>
                      <a:schemeClr val="dk1"/>
                    </a:solidFill>
                    <a:prstDash val="solid"/>
                    <a:miter lim="800000"/>
                    <a:headEnd len="sm" w="sm" type="none"/>
                    <a:tailEnd len="sm" w="sm" type="none"/>
                  </a:ln>
                </p:spPr>
              </p:cxnSp>
              <p:sp>
                <p:nvSpPr>
                  <p:cNvPr id="2402" name="Google Shape;2402;p117"/>
                  <p:cNvSpPr txBox="1"/>
                  <p:nvPr/>
                </p:nvSpPr>
                <p:spPr>
                  <a:xfrm>
                    <a:off x="6749783" y="3953319"/>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a:t>
                    </a:r>
                    <a:endParaRPr/>
                  </a:p>
                </p:txBody>
              </p:sp>
              <p:sp>
                <p:nvSpPr>
                  <p:cNvPr id="2403" name="Google Shape;2403;p117"/>
                  <p:cNvSpPr txBox="1"/>
                  <p:nvPr/>
                </p:nvSpPr>
                <p:spPr>
                  <a:xfrm>
                    <a:off x="6749783" y="3547898"/>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0.2</a:t>
                    </a:r>
                    <a:endParaRPr sz="1400">
                      <a:solidFill>
                        <a:srgbClr val="262626"/>
                      </a:solidFill>
                      <a:latin typeface="Arial"/>
                      <a:ea typeface="Arial"/>
                      <a:cs typeface="Arial"/>
                      <a:sym typeface="Arial"/>
                    </a:endParaRPr>
                  </a:p>
                </p:txBody>
              </p:sp>
              <p:sp>
                <p:nvSpPr>
                  <p:cNvPr id="2404" name="Google Shape;2404;p117"/>
                  <p:cNvSpPr txBox="1"/>
                  <p:nvPr/>
                </p:nvSpPr>
                <p:spPr>
                  <a:xfrm>
                    <a:off x="6749783" y="3088891"/>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0.4</a:t>
                    </a:r>
                    <a:endParaRPr sz="1400">
                      <a:solidFill>
                        <a:srgbClr val="262626"/>
                      </a:solidFill>
                      <a:latin typeface="Arial"/>
                      <a:ea typeface="Arial"/>
                      <a:cs typeface="Arial"/>
                      <a:sym typeface="Arial"/>
                    </a:endParaRPr>
                  </a:p>
                </p:txBody>
              </p:sp>
              <p:sp>
                <p:nvSpPr>
                  <p:cNvPr id="2405" name="Google Shape;2405;p117"/>
                  <p:cNvSpPr txBox="1"/>
                  <p:nvPr/>
                </p:nvSpPr>
                <p:spPr>
                  <a:xfrm>
                    <a:off x="6749783" y="2629885"/>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0.6</a:t>
                    </a:r>
                    <a:endParaRPr sz="1400">
                      <a:solidFill>
                        <a:srgbClr val="262626"/>
                      </a:solidFill>
                      <a:latin typeface="Arial"/>
                      <a:ea typeface="Arial"/>
                      <a:cs typeface="Arial"/>
                      <a:sym typeface="Arial"/>
                    </a:endParaRPr>
                  </a:p>
                </p:txBody>
              </p:sp>
              <p:cxnSp>
                <p:nvCxnSpPr>
                  <p:cNvPr id="2406" name="Google Shape;2406;p117"/>
                  <p:cNvCxnSpPr/>
                  <p:nvPr/>
                </p:nvCxnSpPr>
                <p:spPr>
                  <a:xfrm rot="-5400000">
                    <a:off x="8427136" y="4168763"/>
                    <a:ext cx="70377" cy="0"/>
                  </a:xfrm>
                  <a:prstGeom prst="straightConnector1">
                    <a:avLst/>
                  </a:prstGeom>
                  <a:noFill/>
                  <a:ln cap="flat" cmpd="sng" w="12700">
                    <a:solidFill>
                      <a:schemeClr val="dk1"/>
                    </a:solidFill>
                    <a:prstDash val="solid"/>
                    <a:miter lim="800000"/>
                    <a:headEnd len="sm" w="sm" type="none"/>
                    <a:tailEnd len="sm" w="sm" type="none"/>
                  </a:ln>
                </p:spPr>
              </p:cxnSp>
              <p:sp>
                <p:nvSpPr>
                  <p:cNvPr id="2407" name="Google Shape;2407;p117"/>
                  <p:cNvSpPr txBox="1"/>
                  <p:nvPr/>
                </p:nvSpPr>
                <p:spPr>
                  <a:xfrm>
                    <a:off x="8257897" y="423514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3</a:t>
                    </a:r>
                    <a:endParaRPr sz="1400">
                      <a:solidFill>
                        <a:srgbClr val="262626"/>
                      </a:solidFill>
                      <a:latin typeface="Arial"/>
                      <a:ea typeface="Arial"/>
                      <a:cs typeface="Arial"/>
                      <a:sym typeface="Arial"/>
                    </a:endParaRPr>
                  </a:p>
                </p:txBody>
              </p:sp>
              <p:cxnSp>
                <p:nvCxnSpPr>
                  <p:cNvPr id="2408" name="Google Shape;2408;p117"/>
                  <p:cNvCxnSpPr/>
                  <p:nvPr/>
                </p:nvCxnSpPr>
                <p:spPr>
                  <a:xfrm rot="-5400000">
                    <a:off x="5924938" y="4168763"/>
                    <a:ext cx="70377" cy="0"/>
                  </a:xfrm>
                  <a:prstGeom prst="straightConnector1">
                    <a:avLst/>
                  </a:prstGeom>
                  <a:noFill/>
                  <a:ln cap="flat" cmpd="sng" w="12700">
                    <a:solidFill>
                      <a:schemeClr val="dk1"/>
                    </a:solidFill>
                    <a:prstDash val="solid"/>
                    <a:miter lim="800000"/>
                    <a:headEnd len="sm" w="sm" type="none"/>
                    <a:tailEnd len="sm" w="sm" type="none"/>
                  </a:ln>
                </p:spPr>
              </p:cxnSp>
              <p:sp>
                <p:nvSpPr>
                  <p:cNvPr id="2409" name="Google Shape;2409;p117"/>
                  <p:cNvSpPr txBox="1"/>
                  <p:nvPr/>
                </p:nvSpPr>
                <p:spPr>
                  <a:xfrm>
                    <a:off x="5758501" y="423514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-3</a:t>
                    </a:r>
                    <a:endParaRPr sz="1400">
                      <a:solidFill>
                        <a:srgbClr val="262626"/>
                      </a:solidFill>
                      <a:latin typeface="Arial"/>
                      <a:ea typeface="Arial"/>
                      <a:cs typeface="Arial"/>
                      <a:sym typeface="Arial"/>
                    </a:endParaRPr>
                  </a:p>
                </p:txBody>
              </p:sp>
              <p:cxnSp>
                <p:nvCxnSpPr>
                  <p:cNvPr id="2410" name="Google Shape;2410;p117"/>
                  <p:cNvCxnSpPr/>
                  <p:nvPr/>
                </p:nvCxnSpPr>
                <p:spPr>
                  <a:xfrm rot="-5400000">
                    <a:off x="5507905" y="4168763"/>
                    <a:ext cx="70377" cy="0"/>
                  </a:xfrm>
                  <a:prstGeom prst="straightConnector1">
                    <a:avLst/>
                  </a:prstGeom>
                  <a:noFill/>
                  <a:ln cap="flat" cmpd="sng" w="12700">
                    <a:solidFill>
                      <a:schemeClr val="dk1"/>
                    </a:solidFill>
                    <a:prstDash val="solid"/>
                    <a:miter lim="800000"/>
                    <a:headEnd len="sm" w="sm" type="none"/>
                    <a:tailEnd len="sm" w="sm" type="none"/>
                  </a:ln>
                </p:spPr>
              </p:cxnSp>
              <p:sp>
                <p:nvSpPr>
                  <p:cNvPr id="2411" name="Google Shape;2411;p117"/>
                  <p:cNvSpPr txBox="1"/>
                  <p:nvPr/>
                </p:nvSpPr>
                <p:spPr>
                  <a:xfrm>
                    <a:off x="7008199" y="423514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0</a:t>
                    </a:r>
                    <a:endParaRPr sz="1400">
                      <a:solidFill>
                        <a:srgbClr val="262626"/>
                      </a:solidFill>
                      <a:latin typeface="Arial"/>
                      <a:ea typeface="Arial"/>
                      <a:cs typeface="Arial"/>
                      <a:sym typeface="Arial"/>
                    </a:endParaRPr>
                  </a:p>
                </p:txBody>
              </p:sp>
              <p:cxnSp>
                <p:nvCxnSpPr>
                  <p:cNvPr id="2412" name="Google Shape;2412;p117"/>
                  <p:cNvCxnSpPr/>
                  <p:nvPr/>
                </p:nvCxnSpPr>
                <p:spPr>
                  <a:xfrm>
                    <a:off x="7144207" y="4121881"/>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2413" name="Google Shape;2413;p117"/>
                  <p:cNvCxnSpPr/>
                  <p:nvPr/>
                </p:nvCxnSpPr>
                <p:spPr>
                  <a:xfrm>
                    <a:off x="7144207" y="2256840"/>
                    <a:ext cx="70377" cy="0"/>
                  </a:xfrm>
                  <a:prstGeom prst="straightConnector1">
                    <a:avLst/>
                  </a:prstGeom>
                  <a:noFill/>
                  <a:ln cap="flat" cmpd="sng" w="12700">
                    <a:solidFill>
                      <a:schemeClr val="dk1"/>
                    </a:solidFill>
                    <a:prstDash val="solid"/>
                    <a:miter lim="800000"/>
                    <a:headEnd len="sm" w="sm" type="none"/>
                    <a:tailEnd len="sm" w="sm" type="none"/>
                  </a:ln>
                </p:spPr>
              </p:cxnSp>
              <p:sp>
                <p:nvSpPr>
                  <p:cNvPr id="2414" name="Google Shape;2414;p117"/>
                  <p:cNvSpPr txBox="1"/>
                  <p:nvPr/>
                </p:nvSpPr>
                <p:spPr>
                  <a:xfrm>
                    <a:off x="6749783" y="2170879"/>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0.8</a:t>
                    </a:r>
                    <a:endParaRPr sz="1400">
                      <a:solidFill>
                        <a:srgbClr val="262626"/>
                      </a:solidFill>
                      <a:latin typeface="Arial"/>
                      <a:ea typeface="Arial"/>
                      <a:cs typeface="Arial"/>
                      <a:sym typeface="Arial"/>
                    </a:endParaRPr>
                  </a:p>
                </p:txBody>
              </p:sp>
              <p:cxnSp>
                <p:nvCxnSpPr>
                  <p:cNvPr id="2415" name="Google Shape;2415;p117"/>
                  <p:cNvCxnSpPr/>
                  <p:nvPr/>
                </p:nvCxnSpPr>
                <p:spPr>
                  <a:xfrm>
                    <a:off x="7144207" y="1790580"/>
                    <a:ext cx="70377" cy="0"/>
                  </a:xfrm>
                  <a:prstGeom prst="straightConnector1">
                    <a:avLst/>
                  </a:prstGeom>
                  <a:noFill/>
                  <a:ln cap="flat" cmpd="sng" w="12700">
                    <a:solidFill>
                      <a:schemeClr val="dk1"/>
                    </a:solidFill>
                    <a:prstDash val="solid"/>
                    <a:miter lim="800000"/>
                    <a:headEnd len="sm" w="sm" type="none"/>
                    <a:tailEnd len="sm" w="sm" type="none"/>
                  </a:ln>
                </p:spPr>
              </p:cxnSp>
              <p:sp>
                <p:nvSpPr>
                  <p:cNvPr id="2416" name="Google Shape;2416;p117"/>
                  <p:cNvSpPr txBox="1"/>
                  <p:nvPr/>
                </p:nvSpPr>
                <p:spPr>
                  <a:xfrm>
                    <a:off x="6749783" y="1711873"/>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1</a:t>
                    </a:r>
                    <a:endParaRPr sz="1400">
                      <a:solidFill>
                        <a:srgbClr val="262626"/>
                      </a:solidFill>
                      <a:latin typeface="Arial"/>
                      <a:ea typeface="Arial"/>
                      <a:cs typeface="Arial"/>
                      <a:sym typeface="Arial"/>
                    </a:endParaRPr>
                  </a:p>
                </p:txBody>
              </p:sp>
            </p:grpSp>
            <p:sp>
              <p:nvSpPr>
                <p:cNvPr id="2417" name="Google Shape;2417;p117"/>
                <p:cNvSpPr/>
                <p:nvPr/>
              </p:nvSpPr>
              <p:spPr>
                <a:xfrm>
                  <a:off x="5545770" y="2519399"/>
                  <a:ext cx="3335489" cy="1609725"/>
                </a:xfrm>
                <a:custGeom>
                  <a:rect b="b" l="l" r="r" t="t"/>
                  <a:pathLst>
                    <a:path extrusionOk="0" h="1609725" w="2890647">
                      <a:moveTo>
                        <a:pt x="0" y="1609725"/>
                      </a:moveTo>
                      <a:cubicBezTo>
                        <a:pt x="749300" y="1506220"/>
                        <a:pt x="1099499" y="1471676"/>
                        <a:pt x="1443228" y="0"/>
                      </a:cubicBezTo>
                      <a:cubicBezTo>
                        <a:pt x="1820038" y="1451356"/>
                        <a:pt x="2046097" y="1530350"/>
                        <a:pt x="2890647" y="1602105"/>
                      </a:cubicBezTo>
                    </a:path>
                  </a:pathLst>
                </a:cu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8" name="Google Shape;2418;p117"/>
                <p:cNvSpPr/>
                <p:nvPr/>
              </p:nvSpPr>
              <p:spPr>
                <a:xfrm>
                  <a:off x="5543550" y="3188970"/>
                  <a:ext cx="3333750" cy="937271"/>
                </a:xfrm>
                <a:custGeom>
                  <a:rect b="b" l="l" r="r" t="t"/>
                  <a:pathLst>
                    <a:path extrusionOk="0" h="937271" w="3333750">
                      <a:moveTo>
                        <a:pt x="0" y="937260"/>
                      </a:moveTo>
                      <a:cubicBezTo>
                        <a:pt x="1249997" y="941070"/>
                        <a:pt x="1113155" y="0"/>
                        <a:pt x="1668780" y="0"/>
                      </a:cubicBezTo>
                      <a:cubicBezTo>
                        <a:pt x="2224405" y="0"/>
                        <a:pt x="2085657" y="941070"/>
                        <a:pt x="3333750" y="93726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9" name="Google Shape;2419;p117"/>
                <p:cNvSpPr txBox="1"/>
                <p:nvPr/>
              </p:nvSpPr>
              <p:spPr>
                <a:xfrm>
                  <a:off x="6901141" y="4605535"/>
                  <a:ext cx="618567" cy="276999"/>
                </a:xfrm>
                <a:prstGeom prst="rect">
                  <a:avLst/>
                </a:prstGeom>
                <a:blipFill rotWithShape="1">
                  <a:blip r:embed="rId3">
                    <a:alphaModFix/>
                  </a:blip>
                  <a:stretch>
                    <a:fillRect b="-8694" l="-9899" r="-395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420" name="Google Shape;2420;p117"/>
              <p:cNvGrpSpPr/>
              <p:nvPr/>
            </p:nvGrpSpPr>
            <p:grpSpPr>
              <a:xfrm>
                <a:off x="861408" y="1843669"/>
                <a:ext cx="3744048" cy="3170661"/>
                <a:chOff x="1531032" y="1711873"/>
                <a:chExt cx="3744048" cy="3170661"/>
              </a:xfrm>
            </p:grpSpPr>
            <p:grpSp>
              <p:nvGrpSpPr>
                <p:cNvPr id="2421" name="Google Shape;2421;p117"/>
                <p:cNvGrpSpPr/>
                <p:nvPr/>
              </p:nvGrpSpPr>
              <p:grpSpPr>
                <a:xfrm>
                  <a:off x="1531032" y="1711873"/>
                  <a:ext cx="3744048" cy="3170661"/>
                  <a:chOff x="5341935" y="1711873"/>
                  <a:chExt cx="3744048" cy="3170661"/>
                </a:xfrm>
              </p:grpSpPr>
              <p:sp>
                <p:nvSpPr>
                  <p:cNvPr id="2422" name="Google Shape;2422;p117"/>
                  <p:cNvSpPr txBox="1"/>
                  <p:nvPr/>
                </p:nvSpPr>
                <p:spPr>
                  <a:xfrm>
                    <a:off x="5341935" y="423514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-4</a:t>
                    </a:r>
                    <a:endParaRPr sz="1400">
                      <a:solidFill>
                        <a:srgbClr val="262626"/>
                      </a:solidFill>
                      <a:latin typeface="Arial"/>
                      <a:ea typeface="Arial"/>
                      <a:cs typeface="Arial"/>
                      <a:sym typeface="Arial"/>
                    </a:endParaRPr>
                  </a:p>
                </p:txBody>
              </p:sp>
              <p:grpSp>
                <p:nvGrpSpPr>
                  <p:cNvPr id="2423" name="Google Shape;2423;p117"/>
                  <p:cNvGrpSpPr/>
                  <p:nvPr/>
                </p:nvGrpSpPr>
                <p:grpSpPr>
                  <a:xfrm>
                    <a:off x="5538150" y="1711873"/>
                    <a:ext cx="3547833" cy="2738712"/>
                    <a:chOff x="5538150" y="1711873"/>
                    <a:chExt cx="3547833" cy="2738712"/>
                  </a:xfrm>
                </p:grpSpPr>
                <p:cxnSp>
                  <p:nvCxnSpPr>
                    <p:cNvPr id="2424" name="Google Shape;2424;p117"/>
                    <p:cNvCxnSpPr/>
                    <p:nvPr/>
                  </p:nvCxnSpPr>
                  <p:spPr>
                    <a:xfrm>
                      <a:off x="5538150" y="4131383"/>
                      <a:ext cx="3350928" cy="0"/>
                    </a:xfrm>
                    <a:prstGeom prst="straightConnector1">
                      <a:avLst/>
                    </a:prstGeom>
                    <a:noFill/>
                    <a:ln cap="flat" cmpd="sng" w="12700">
                      <a:solidFill>
                        <a:schemeClr val="dk1"/>
                      </a:solidFill>
                      <a:prstDash val="solid"/>
                      <a:miter lim="800000"/>
                      <a:headEnd len="med" w="med" type="triangle"/>
                      <a:tailEnd len="med" w="med" type="triangle"/>
                    </a:ln>
                  </p:spPr>
                </p:cxnSp>
                <p:cxnSp>
                  <p:nvCxnSpPr>
                    <p:cNvPr id="2425" name="Google Shape;2425;p117"/>
                    <p:cNvCxnSpPr/>
                    <p:nvPr/>
                  </p:nvCxnSpPr>
                  <p:spPr>
                    <a:xfrm rot="10800000">
                      <a:off x="7211465" y="1773238"/>
                      <a:ext cx="0" cy="2358145"/>
                    </a:xfrm>
                    <a:prstGeom prst="straightConnector1">
                      <a:avLst/>
                    </a:prstGeom>
                    <a:noFill/>
                    <a:ln cap="flat" cmpd="sng" w="12700">
                      <a:solidFill>
                        <a:schemeClr val="dk1"/>
                      </a:solidFill>
                      <a:prstDash val="solid"/>
                      <a:miter lim="800000"/>
                      <a:headEnd len="sm" w="sm" type="none"/>
                      <a:tailEnd len="med" w="med" type="triangle"/>
                    </a:ln>
                  </p:spPr>
                </p:cxnSp>
                <p:cxnSp>
                  <p:nvCxnSpPr>
                    <p:cNvPr id="2426" name="Google Shape;2426;p117"/>
                    <p:cNvCxnSpPr/>
                    <p:nvPr/>
                  </p:nvCxnSpPr>
                  <p:spPr>
                    <a:xfrm rot="-5400000">
                      <a:off x="7176037" y="4168763"/>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2427" name="Google Shape;2427;p117"/>
                    <p:cNvCxnSpPr/>
                    <p:nvPr/>
                  </p:nvCxnSpPr>
                  <p:spPr>
                    <a:xfrm rot="-5400000">
                      <a:off x="6341971" y="4168763"/>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2428" name="Google Shape;2428;p117"/>
                    <p:cNvCxnSpPr/>
                    <p:nvPr/>
                  </p:nvCxnSpPr>
                  <p:spPr>
                    <a:xfrm rot="-5400000">
                      <a:off x="6759004" y="4168763"/>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2429" name="Google Shape;2429;p117"/>
                    <p:cNvCxnSpPr/>
                    <p:nvPr/>
                  </p:nvCxnSpPr>
                  <p:spPr>
                    <a:xfrm rot="-5400000">
                      <a:off x="7593070" y="4168763"/>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2430" name="Google Shape;2430;p117"/>
                    <p:cNvCxnSpPr/>
                    <p:nvPr/>
                  </p:nvCxnSpPr>
                  <p:spPr>
                    <a:xfrm rot="-5400000">
                      <a:off x="8010103" y="4168763"/>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2431" name="Google Shape;2431;p117"/>
                    <p:cNvCxnSpPr/>
                    <p:nvPr/>
                  </p:nvCxnSpPr>
                  <p:spPr>
                    <a:xfrm rot="-5400000">
                      <a:off x="8844166" y="4168763"/>
                      <a:ext cx="70377" cy="0"/>
                    </a:xfrm>
                    <a:prstGeom prst="straightConnector1">
                      <a:avLst/>
                    </a:prstGeom>
                    <a:noFill/>
                    <a:ln cap="flat" cmpd="sng" w="12700">
                      <a:solidFill>
                        <a:schemeClr val="dk1"/>
                      </a:solidFill>
                      <a:prstDash val="solid"/>
                      <a:miter lim="800000"/>
                      <a:headEnd len="sm" w="sm" type="none"/>
                      <a:tailEnd len="sm" w="sm" type="none"/>
                    </a:ln>
                  </p:spPr>
                </p:cxnSp>
                <p:sp>
                  <p:nvSpPr>
                    <p:cNvPr id="2432" name="Google Shape;2432;p117"/>
                    <p:cNvSpPr txBox="1"/>
                    <p:nvPr/>
                  </p:nvSpPr>
                  <p:spPr>
                    <a:xfrm>
                      <a:off x="6175067" y="423514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-2</a:t>
                      </a:r>
                      <a:endParaRPr/>
                    </a:p>
                  </p:txBody>
                </p:sp>
                <p:sp>
                  <p:nvSpPr>
                    <p:cNvPr id="2433" name="Google Shape;2433;p117"/>
                    <p:cNvSpPr txBox="1"/>
                    <p:nvPr/>
                  </p:nvSpPr>
                  <p:spPr>
                    <a:xfrm>
                      <a:off x="6591633" y="423514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-1</a:t>
                      </a:r>
                      <a:endParaRPr sz="1400">
                        <a:solidFill>
                          <a:srgbClr val="262626"/>
                        </a:solidFill>
                        <a:latin typeface="Arial"/>
                        <a:ea typeface="Arial"/>
                        <a:cs typeface="Arial"/>
                        <a:sym typeface="Arial"/>
                      </a:endParaRPr>
                    </a:p>
                  </p:txBody>
                </p:sp>
                <p:sp>
                  <p:nvSpPr>
                    <p:cNvPr id="2434" name="Google Shape;2434;p117"/>
                    <p:cNvSpPr txBox="1"/>
                    <p:nvPr/>
                  </p:nvSpPr>
                  <p:spPr>
                    <a:xfrm>
                      <a:off x="7424765" y="423514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1</a:t>
                      </a:r>
                      <a:endParaRPr sz="1400">
                        <a:solidFill>
                          <a:srgbClr val="262626"/>
                        </a:solidFill>
                        <a:latin typeface="Arial"/>
                        <a:ea typeface="Arial"/>
                        <a:cs typeface="Arial"/>
                        <a:sym typeface="Arial"/>
                      </a:endParaRPr>
                    </a:p>
                  </p:txBody>
                </p:sp>
                <p:sp>
                  <p:nvSpPr>
                    <p:cNvPr id="2435" name="Google Shape;2435;p117"/>
                    <p:cNvSpPr txBox="1"/>
                    <p:nvPr/>
                  </p:nvSpPr>
                  <p:spPr>
                    <a:xfrm>
                      <a:off x="7841331" y="423514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2</a:t>
                      </a:r>
                      <a:endParaRPr sz="1400">
                        <a:solidFill>
                          <a:srgbClr val="262626"/>
                        </a:solidFill>
                        <a:latin typeface="Arial"/>
                        <a:ea typeface="Arial"/>
                        <a:cs typeface="Arial"/>
                        <a:sym typeface="Arial"/>
                      </a:endParaRPr>
                    </a:p>
                  </p:txBody>
                </p:sp>
                <p:sp>
                  <p:nvSpPr>
                    <p:cNvPr id="2436" name="Google Shape;2436;p117"/>
                    <p:cNvSpPr txBox="1"/>
                    <p:nvPr/>
                  </p:nvSpPr>
                  <p:spPr>
                    <a:xfrm>
                      <a:off x="8674461" y="423514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4</a:t>
                      </a:r>
                      <a:endParaRPr sz="1400">
                        <a:solidFill>
                          <a:srgbClr val="262626"/>
                        </a:solidFill>
                        <a:latin typeface="Arial"/>
                        <a:ea typeface="Arial"/>
                        <a:cs typeface="Arial"/>
                        <a:sym typeface="Arial"/>
                      </a:endParaRPr>
                    </a:p>
                  </p:txBody>
                </p:sp>
                <p:cxnSp>
                  <p:nvCxnSpPr>
                    <p:cNvPr id="2437" name="Google Shape;2437;p117"/>
                    <p:cNvCxnSpPr/>
                    <p:nvPr/>
                  </p:nvCxnSpPr>
                  <p:spPr>
                    <a:xfrm>
                      <a:off x="7144207" y="3655620"/>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2438" name="Google Shape;2438;p117"/>
                    <p:cNvCxnSpPr/>
                    <p:nvPr/>
                  </p:nvCxnSpPr>
                  <p:spPr>
                    <a:xfrm>
                      <a:off x="7144207" y="3189360"/>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2439" name="Google Shape;2439;p117"/>
                    <p:cNvCxnSpPr/>
                    <p:nvPr/>
                  </p:nvCxnSpPr>
                  <p:spPr>
                    <a:xfrm>
                      <a:off x="7144207" y="2723100"/>
                      <a:ext cx="70377" cy="0"/>
                    </a:xfrm>
                    <a:prstGeom prst="straightConnector1">
                      <a:avLst/>
                    </a:prstGeom>
                    <a:noFill/>
                    <a:ln cap="flat" cmpd="sng" w="12700">
                      <a:solidFill>
                        <a:schemeClr val="dk1"/>
                      </a:solidFill>
                      <a:prstDash val="solid"/>
                      <a:miter lim="800000"/>
                      <a:headEnd len="sm" w="sm" type="none"/>
                      <a:tailEnd len="sm" w="sm" type="none"/>
                    </a:ln>
                  </p:spPr>
                </p:cxnSp>
                <p:sp>
                  <p:nvSpPr>
                    <p:cNvPr id="2440" name="Google Shape;2440;p117"/>
                    <p:cNvSpPr txBox="1"/>
                    <p:nvPr/>
                  </p:nvSpPr>
                  <p:spPr>
                    <a:xfrm>
                      <a:off x="6749783" y="3953319"/>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a:t>
                      </a:r>
                      <a:endParaRPr/>
                    </a:p>
                  </p:txBody>
                </p:sp>
                <p:sp>
                  <p:nvSpPr>
                    <p:cNvPr id="2441" name="Google Shape;2441;p117"/>
                    <p:cNvSpPr txBox="1"/>
                    <p:nvPr/>
                  </p:nvSpPr>
                  <p:spPr>
                    <a:xfrm>
                      <a:off x="6749783" y="3547898"/>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0.2</a:t>
                      </a:r>
                      <a:endParaRPr sz="1400">
                        <a:solidFill>
                          <a:srgbClr val="262626"/>
                        </a:solidFill>
                        <a:latin typeface="Arial"/>
                        <a:ea typeface="Arial"/>
                        <a:cs typeface="Arial"/>
                        <a:sym typeface="Arial"/>
                      </a:endParaRPr>
                    </a:p>
                  </p:txBody>
                </p:sp>
                <p:sp>
                  <p:nvSpPr>
                    <p:cNvPr id="2442" name="Google Shape;2442;p117"/>
                    <p:cNvSpPr txBox="1"/>
                    <p:nvPr/>
                  </p:nvSpPr>
                  <p:spPr>
                    <a:xfrm>
                      <a:off x="6749783" y="3088891"/>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0.4</a:t>
                      </a:r>
                      <a:endParaRPr sz="1400">
                        <a:solidFill>
                          <a:srgbClr val="262626"/>
                        </a:solidFill>
                        <a:latin typeface="Arial"/>
                        <a:ea typeface="Arial"/>
                        <a:cs typeface="Arial"/>
                        <a:sym typeface="Arial"/>
                      </a:endParaRPr>
                    </a:p>
                  </p:txBody>
                </p:sp>
                <p:sp>
                  <p:nvSpPr>
                    <p:cNvPr id="2443" name="Google Shape;2443;p117"/>
                    <p:cNvSpPr txBox="1"/>
                    <p:nvPr/>
                  </p:nvSpPr>
                  <p:spPr>
                    <a:xfrm>
                      <a:off x="6749783" y="2629885"/>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0.6</a:t>
                      </a:r>
                      <a:endParaRPr sz="1400">
                        <a:solidFill>
                          <a:srgbClr val="262626"/>
                        </a:solidFill>
                        <a:latin typeface="Arial"/>
                        <a:ea typeface="Arial"/>
                        <a:cs typeface="Arial"/>
                        <a:sym typeface="Arial"/>
                      </a:endParaRPr>
                    </a:p>
                  </p:txBody>
                </p:sp>
                <p:cxnSp>
                  <p:nvCxnSpPr>
                    <p:cNvPr id="2444" name="Google Shape;2444;p117"/>
                    <p:cNvCxnSpPr/>
                    <p:nvPr/>
                  </p:nvCxnSpPr>
                  <p:spPr>
                    <a:xfrm rot="-5400000">
                      <a:off x="8427136" y="4168763"/>
                      <a:ext cx="70377" cy="0"/>
                    </a:xfrm>
                    <a:prstGeom prst="straightConnector1">
                      <a:avLst/>
                    </a:prstGeom>
                    <a:noFill/>
                    <a:ln cap="flat" cmpd="sng" w="12700">
                      <a:solidFill>
                        <a:schemeClr val="dk1"/>
                      </a:solidFill>
                      <a:prstDash val="solid"/>
                      <a:miter lim="800000"/>
                      <a:headEnd len="sm" w="sm" type="none"/>
                      <a:tailEnd len="sm" w="sm" type="none"/>
                    </a:ln>
                  </p:spPr>
                </p:cxnSp>
                <p:sp>
                  <p:nvSpPr>
                    <p:cNvPr id="2445" name="Google Shape;2445;p117"/>
                    <p:cNvSpPr txBox="1"/>
                    <p:nvPr/>
                  </p:nvSpPr>
                  <p:spPr>
                    <a:xfrm>
                      <a:off x="8257897" y="423514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3</a:t>
                      </a:r>
                      <a:endParaRPr sz="1400">
                        <a:solidFill>
                          <a:srgbClr val="262626"/>
                        </a:solidFill>
                        <a:latin typeface="Arial"/>
                        <a:ea typeface="Arial"/>
                        <a:cs typeface="Arial"/>
                        <a:sym typeface="Arial"/>
                      </a:endParaRPr>
                    </a:p>
                  </p:txBody>
                </p:sp>
                <p:cxnSp>
                  <p:nvCxnSpPr>
                    <p:cNvPr id="2446" name="Google Shape;2446;p117"/>
                    <p:cNvCxnSpPr/>
                    <p:nvPr/>
                  </p:nvCxnSpPr>
                  <p:spPr>
                    <a:xfrm rot="-5400000">
                      <a:off x="5924938" y="4168763"/>
                      <a:ext cx="70377" cy="0"/>
                    </a:xfrm>
                    <a:prstGeom prst="straightConnector1">
                      <a:avLst/>
                    </a:prstGeom>
                    <a:noFill/>
                    <a:ln cap="flat" cmpd="sng" w="12700">
                      <a:solidFill>
                        <a:schemeClr val="dk1"/>
                      </a:solidFill>
                      <a:prstDash val="solid"/>
                      <a:miter lim="800000"/>
                      <a:headEnd len="sm" w="sm" type="none"/>
                      <a:tailEnd len="sm" w="sm" type="none"/>
                    </a:ln>
                  </p:spPr>
                </p:cxnSp>
                <p:sp>
                  <p:nvSpPr>
                    <p:cNvPr id="2447" name="Google Shape;2447;p117"/>
                    <p:cNvSpPr txBox="1"/>
                    <p:nvPr/>
                  </p:nvSpPr>
                  <p:spPr>
                    <a:xfrm>
                      <a:off x="5758501" y="423514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-3</a:t>
                      </a:r>
                      <a:endParaRPr sz="1400">
                        <a:solidFill>
                          <a:srgbClr val="262626"/>
                        </a:solidFill>
                        <a:latin typeface="Arial"/>
                        <a:ea typeface="Arial"/>
                        <a:cs typeface="Arial"/>
                        <a:sym typeface="Arial"/>
                      </a:endParaRPr>
                    </a:p>
                  </p:txBody>
                </p:sp>
                <p:cxnSp>
                  <p:nvCxnSpPr>
                    <p:cNvPr id="2448" name="Google Shape;2448;p117"/>
                    <p:cNvCxnSpPr/>
                    <p:nvPr/>
                  </p:nvCxnSpPr>
                  <p:spPr>
                    <a:xfrm rot="-5400000">
                      <a:off x="5507905" y="4168763"/>
                      <a:ext cx="70377" cy="0"/>
                    </a:xfrm>
                    <a:prstGeom prst="straightConnector1">
                      <a:avLst/>
                    </a:prstGeom>
                    <a:noFill/>
                    <a:ln cap="flat" cmpd="sng" w="12700">
                      <a:solidFill>
                        <a:schemeClr val="dk1"/>
                      </a:solidFill>
                      <a:prstDash val="solid"/>
                      <a:miter lim="800000"/>
                      <a:headEnd len="sm" w="sm" type="none"/>
                      <a:tailEnd len="sm" w="sm" type="none"/>
                    </a:ln>
                  </p:spPr>
                </p:cxnSp>
                <p:sp>
                  <p:nvSpPr>
                    <p:cNvPr id="2449" name="Google Shape;2449;p117"/>
                    <p:cNvSpPr txBox="1"/>
                    <p:nvPr/>
                  </p:nvSpPr>
                  <p:spPr>
                    <a:xfrm>
                      <a:off x="7008199" y="423514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0</a:t>
                      </a:r>
                      <a:endParaRPr sz="1400">
                        <a:solidFill>
                          <a:srgbClr val="262626"/>
                        </a:solidFill>
                        <a:latin typeface="Arial"/>
                        <a:ea typeface="Arial"/>
                        <a:cs typeface="Arial"/>
                        <a:sym typeface="Arial"/>
                      </a:endParaRPr>
                    </a:p>
                  </p:txBody>
                </p:sp>
                <p:cxnSp>
                  <p:nvCxnSpPr>
                    <p:cNvPr id="2450" name="Google Shape;2450;p117"/>
                    <p:cNvCxnSpPr/>
                    <p:nvPr/>
                  </p:nvCxnSpPr>
                  <p:spPr>
                    <a:xfrm>
                      <a:off x="7144207" y="4121881"/>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2451" name="Google Shape;2451;p117"/>
                    <p:cNvCxnSpPr/>
                    <p:nvPr/>
                  </p:nvCxnSpPr>
                  <p:spPr>
                    <a:xfrm>
                      <a:off x="7144207" y="2256840"/>
                      <a:ext cx="70377" cy="0"/>
                    </a:xfrm>
                    <a:prstGeom prst="straightConnector1">
                      <a:avLst/>
                    </a:prstGeom>
                    <a:noFill/>
                    <a:ln cap="flat" cmpd="sng" w="12700">
                      <a:solidFill>
                        <a:schemeClr val="dk1"/>
                      </a:solidFill>
                      <a:prstDash val="solid"/>
                      <a:miter lim="800000"/>
                      <a:headEnd len="sm" w="sm" type="none"/>
                      <a:tailEnd len="sm" w="sm" type="none"/>
                    </a:ln>
                  </p:spPr>
                </p:cxnSp>
                <p:sp>
                  <p:nvSpPr>
                    <p:cNvPr id="2452" name="Google Shape;2452;p117"/>
                    <p:cNvSpPr txBox="1"/>
                    <p:nvPr/>
                  </p:nvSpPr>
                  <p:spPr>
                    <a:xfrm>
                      <a:off x="6749783" y="2170879"/>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0.8</a:t>
                      </a:r>
                      <a:endParaRPr sz="1400">
                        <a:solidFill>
                          <a:srgbClr val="262626"/>
                        </a:solidFill>
                        <a:latin typeface="Arial"/>
                        <a:ea typeface="Arial"/>
                        <a:cs typeface="Arial"/>
                        <a:sym typeface="Arial"/>
                      </a:endParaRPr>
                    </a:p>
                  </p:txBody>
                </p:sp>
                <p:cxnSp>
                  <p:nvCxnSpPr>
                    <p:cNvPr id="2453" name="Google Shape;2453;p117"/>
                    <p:cNvCxnSpPr/>
                    <p:nvPr/>
                  </p:nvCxnSpPr>
                  <p:spPr>
                    <a:xfrm>
                      <a:off x="7144207" y="1790580"/>
                      <a:ext cx="70377" cy="0"/>
                    </a:xfrm>
                    <a:prstGeom prst="straightConnector1">
                      <a:avLst/>
                    </a:prstGeom>
                    <a:noFill/>
                    <a:ln cap="flat" cmpd="sng" w="12700">
                      <a:solidFill>
                        <a:schemeClr val="dk1"/>
                      </a:solidFill>
                      <a:prstDash val="solid"/>
                      <a:miter lim="800000"/>
                      <a:headEnd len="sm" w="sm" type="none"/>
                      <a:tailEnd len="sm" w="sm" type="none"/>
                    </a:ln>
                  </p:spPr>
                </p:cxnSp>
                <p:sp>
                  <p:nvSpPr>
                    <p:cNvPr id="2454" name="Google Shape;2454;p117"/>
                    <p:cNvSpPr txBox="1"/>
                    <p:nvPr/>
                  </p:nvSpPr>
                  <p:spPr>
                    <a:xfrm>
                      <a:off x="6749783" y="1711873"/>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1</a:t>
                      </a:r>
                      <a:endParaRPr sz="1400">
                        <a:solidFill>
                          <a:srgbClr val="262626"/>
                        </a:solidFill>
                        <a:latin typeface="Arial"/>
                        <a:ea typeface="Arial"/>
                        <a:cs typeface="Arial"/>
                        <a:sym typeface="Arial"/>
                      </a:endParaRPr>
                    </a:p>
                  </p:txBody>
                </p:sp>
              </p:grpSp>
              <p:sp>
                <p:nvSpPr>
                  <p:cNvPr id="2455" name="Google Shape;2455;p117"/>
                  <p:cNvSpPr/>
                  <p:nvPr/>
                </p:nvSpPr>
                <p:spPr>
                  <a:xfrm>
                    <a:off x="5543550" y="3188970"/>
                    <a:ext cx="3333750" cy="937271"/>
                  </a:xfrm>
                  <a:custGeom>
                    <a:rect b="b" l="l" r="r" t="t"/>
                    <a:pathLst>
                      <a:path extrusionOk="0" h="937271" w="3333750">
                        <a:moveTo>
                          <a:pt x="0" y="937260"/>
                        </a:moveTo>
                        <a:cubicBezTo>
                          <a:pt x="1249997" y="941070"/>
                          <a:pt x="1113155" y="0"/>
                          <a:pt x="1668780" y="0"/>
                        </a:cubicBezTo>
                        <a:cubicBezTo>
                          <a:pt x="2224405" y="0"/>
                          <a:pt x="2085657" y="941070"/>
                          <a:pt x="3333750" y="93726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6" name="Google Shape;2456;p117"/>
                  <p:cNvSpPr txBox="1"/>
                  <p:nvPr/>
                </p:nvSpPr>
                <p:spPr>
                  <a:xfrm>
                    <a:off x="6901141" y="4605535"/>
                    <a:ext cx="618567" cy="276999"/>
                  </a:xfrm>
                  <a:prstGeom prst="rect">
                    <a:avLst/>
                  </a:prstGeom>
                  <a:blipFill rotWithShape="1">
                    <a:blip r:embed="rId4">
                      <a:alphaModFix/>
                    </a:blip>
                    <a:stretch>
                      <a:fillRect b="-8694" l="-8823" r="-29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457" name="Google Shape;2457;p117"/>
                <p:cNvSpPr/>
                <p:nvPr/>
              </p:nvSpPr>
              <p:spPr>
                <a:xfrm>
                  <a:off x="1737360" y="3275650"/>
                  <a:ext cx="3329940" cy="854389"/>
                </a:xfrm>
                <a:custGeom>
                  <a:rect b="b" l="l" r="r" t="t"/>
                  <a:pathLst>
                    <a:path extrusionOk="0" h="854389" w="3329940">
                      <a:moveTo>
                        <a:pt x="0" y="850579"/>
                      </a:moveTo>
                      <a:cubicBezTo>
                        <a:pt x="93133" y="824968"/>
                        <a:pt x="324485" y="894395"/>
                        <a:pt x="601980" y="773110"/>
                      </a:cubicBezTo>
                      <a:cubicBezTo>
                        <a:pt x="856615" y="659445"/>
                        <a:pt x="1309793" y="-10904"/>
                        <a:pt x="1664970" y="949"/>
                      </a:cubicBezTo>
                      <a:cubicBezTo>
                        <a:pt x="2115820" y="-29743"/>
                        <a:pt x="2455545" y="694369"/>
                        <a:pt x="2738120" y="780729"/>
                      </a:cubicBezTo>
                      <a:cubicBezTo>
                        <a:pt x="3038475" y="900109"/>
                        <a:pt x="3225800" y="823062"/>
                        <a:pt x="3329940" y="854389"/>
                      </a:cubicBezTo>
                    </a:path>
                  </a:pathLst>
                </a:custGeom>
                <a:no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grpSp>
        <p:nvGrpSpPr>
          <p:cNvPr id="2463" name="Google Shape;2463;p118"/>
          <p:cNvGrpSpPr/>
          <p:nvPr/>
        </p:nvGrpSpPr>
        <p:grpSpPr>
          <a:xfrm>
            <a:off x="450000" y="450000"/>
            <a:ext cx="9018000" cy="276999"/>
            <a:chOff x="450000" y="450000"/>
            <a:chExt cx="9018000" cy="276999"/>
          </a:xfrm>
        </p:grpSpPr>
        <p:sp>
          <p:nvSpPr>
            <p:cNvPr id="2464" name="Google Shape;2464;p1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Thống kê mô tả</a:t>
              </a:r>
              <a:endParaRPr b="1" sz="1800">
                <a:solidFill>
                  <a:schemeClr val="lt1"/>
                </a:solidFill>
                <a:latin typeface="Arial"/>
                <a:ea typeface="Arial"/>
                <a:cs typeface="Arial"/>
                <a:sym typeface="Arial"/>
              </a:endParaRPr>
            </a:p>
          </p:txBody>
        </p:sp>
        <p:sp>
          <p:nvSpPr>
            <p:cNvPr id="2465" name="Google Shape;2465;p1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466" name="Google Shape;2466;p118"/>
          <p:cNvSpPr/>
          <p:nvPr/>
        </p:nvSpPr>
        <p:spPr>
          <a:xfrm>
            <a:off x="675071" y="1700808"/>
            <a:ext cx="8632825" cy="1588750"/>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67" name="Google Shape;2467;p11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Thống kê mẫu</a:t>
            </a:r>
            <a:endParaRPr sz="1400">
              <a:solidFill>
                <a:schemeClr val="dk1"/>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2" name="Shape 2472"/>
        <p:cNvGrpSpPr/>
        <p:nvPr/>
      </p:nvGrpSpPr>
      <p:grpSpPr>
        <a:xfrm>
          <a:off x="0" y="0"/>
          <a:ext cx="0" cy="0"/>
          <a:chOff x="0" y="0"/>
          <a:chExt cx="0" cy="0"/>
        </a:xfrm>
      </p:grpSpPr>
      <p:grpSp>
        <p:nvGrpSpPr>
          <p:cNvPr id="2473" name="Google Shape;2473;p119"/>
          <p:cNvGrpSpPr/>
          <p:nvPr/>
        </p:nvGrpSpPr>
        <p:grpSpPr>
          <a:xfrm>
            <a:off x="450000" y="450000"/>
            <a:ext cx="9018000" cy="276999"/>
            <a:chOff x="450000" y="450000"/>
            <a:chExt cx="9018000" cy="276999"/>
          </a:xfrm>
        </p:grpSpPr>
        <p:sp>
          <p:nvSpPr>
            <p:cNvPr id="2474" name="Google Shape;2474;p1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Thống kê mô tả</a:t>
              </a:r>
              <a:endParaRPr b="1" sz="1800">
                <a:solidFill>
                  <a:schemeClr val="lt1"/>
                </a:solidFill>
                <a:latin typeface="Arial"/>
                <a:ea typeface="Arial"/>
                <a:cs typeface="Arial"/>
                <a:sym typeface="Arial"/>
              </a:endParaRPr>
            </a:p>
          </p:txBody>
        </p:sp>
        <p:sp>
          <p:nvSpPr>
            <p:cNvPr id="2475" name="Google Shape;2475;p1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476" name="Google Shape;2476;p119"/>
          <p:cNvSpPr/>
          <p:nvPr/>
        </p:nvSpPr>
        <p:spPr>
          <a:xfrm>
            <a:off x="675071" y="1700808"/>
            <a:ext cx="8632825" cy="355913"/>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477" name="Google Shape;2477;p119"/>
          <p:cNvGrpSpPr/>
          <p:nvPr/>
        </p:nvGrpSpPr>
        <p:grpSpPr>
          <a:xfrm>
            <a:off x="2403549" y="2304591"/>
            <a:ext cx="5095727" cy="2000820"/>
            <a:chOff x="3317281" y="2436292"/>
            <a:chExt cx="5095727" cy="2000820"/>
          </a:xfrm>
        </p:grpSpPr>
        <p:grpSp>
          <p:nvGrpSpPr>
            <p:cNvPr id="2478" name="Google Shape;2478;p119"/>
            <p:cNvGrpSpPr/>
            <p:nvPr/>
          </p:nvGrpSpPr>
          <p:grpSpPr>
            <a:xfrm>
              <a:off x="3473453" y="2896259"/>
              <a:ext cx="4776563" cy="1540853"/>
              <a:chOff x="3287688" y="2523596"/>
              <a:chExt cx="4776563" cy="1540853"/>
            </a:xfrm>
          </p:grpSpPr>
          <p:sp>
            <p:nvSpPr>
              <p:cNvPr id="2479" name="Google Shape;2479;p119"/>
              <p:cNvSpPr/>
              <p:nvPr/>
            </p:nvSpPr>
            <p:spPr>
              <a:xfrm>
                <a:off x="3287688" y="3848425"/>
                <a:ext cx="144000" cy="2160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0" name="Google Shape;2480;p119"/>
              <p:cNvSpPr/>
              <p:nvPr/>
            </p:nvSpPr>
            <p:spPr>
              <a:xfrm>
                <a:off x="3677987" y="3582888"/>
                <a:ext cx="144000" cy="481561"/>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1" name="Google Shape;2481;p119"/>
              <p:cNvSpPr/>
              <p:nvPr/>
            </p:nvSpPr>
            <p:spPr>
              <a:xfrm>
                <a:off x="7920235" y="3704409"/>
                <a:ext cx="144016" cy="36004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2" name="Google Shape;2482;p119"/>
              <p:cNvSpPr/>
              <p:nvPr/>
            </p:nvSpPr>
            <p:spPr>
              <a:xfrm>
                <a:off x="4121541" y="3279652"/>
                <a:ext cx="144000" cy="784797"/>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3" name="Google Shape;2483;p119"/>
              <p:cNvSpPr/>
              <p:nvPr/>
            </p:nvSpPr>
            <p:spPr>
              <a:xfrm>
                <a:off x="6026319" y="2523596"/>
                <a:ext cx="144000" cy="1540853"/>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4" name="Google Shape;2484;p119"/>
              <p:cNvSpPr/>
              <p:nvPr/>
            </p:nvSpPr>
            <p:spPr>
              <a:xfrm>
                <a:off x="7464012" y="2984449"/>
                <a:ext cx="144000" cy="1080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485" name="Google Shape;2485;p119"/>
              <p:cNvCxnSpPr/>
              <p:nvPr/>
            </p:nvCxnSpPr>
            <p:spPr>
              <a:xfrm>
                <a:off x="4623872" y="3670478"/>
                <a:ext cx="1044116" cy="0"/>
              </a:xfrm>
              <a:prstGeom prst="straightConnector1">
                <a:avLst/>
              </a:prstGeom>
              <a:noFill/>
              <a:ln cap="flat" cmpd="sng" w="28575">
                <a:solidFill>
                  <a:srgbClr val="7F7F7F"/>
                </a:solidFill>
                <a:prstDash val="dot"/>
                <a:miter lim="800000"/>
                <a:headEnd len="sm" w="sm" type="none"/>
                <a:tailEnd len="sm" w="sm" type="none"/>
              </a:ln>
            </p:spPr>
          </p:cxnSp>
          <p:cxnSp>
            <p:nvCxnSpPr>
              <p:cNvPr id="2486" name="Google Shape;2486;p119"/>
              <p:cNvCxnSpPr/>
              <p:nvPr/>
            </p:nvCxnSpPr>
            <p:spPr>
              <a:xfrm>
                <a:off x="6407148" y="3666086"/>
                <a:ext cx="820036" cy="0"/>
              </a:xfrm>
              <a:prstGeom prst="straightConnector1">
                <a:avLst/>
              </a:prstGeom>
              <a:noFill/>
              <a:ln cap="flat" cmpd="sng" w="28575">
                <a:solidFill>
                  <a:srgbClr val="7F7F7F"/>
                </a:solidFill>
                <a:prstDash val="dot"/>
                <a:miter lim="800000"/>
                <a:headEnd len="sm" w="sm" type="none"/>
                <a:tailEnd len="sm" w="sm" type="none"/>
              </a:ln>
            </p:spPr>
          </p:cxnSp>
        </p:grpSp>
        <p:sp>
          <p:nvSpPr>
            <p:cNvPr id="2487" name="Google Shape;2487;p119"/>
            <p:cNvSpPr/>
            <p:nvPr/>
          </p:nvSpPr>
          <p:spPr>
            <a:xfrm>
              <a:off x="3317281" y="3815973"/>
              <a:ext cx="460767"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88" name="Google Shape;2488;p119"/>
            <p:cNvSpPr/>
            <p:nvPr/>
          </p:nvSpPr>
          <p:spPr>
            <a:xfrm>
              <a:off x="3704500" y="3515762"/>
              <a:ext cx="466090"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89" name="Google Shape;2489;p119"/>
            <p:cNvSpPr/>
            <p:nvPr/>
          </p:nvSpPr>
          <p:spPr>
            <a:xfrm>
              <a:off x="4143600" y="3221930"/>
              <a:ext cx="466090" cy="36933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90" name="Google Shape;2490;p119"/>
            <p:cNvSpPr/>
            <p:nvPr/>
          </p:nvSpPr>
          <p:spPr>
            <a:xfrm>
              <a:off x="5993559" y="2436292"/>
              <a:ext cx="563872" cy="369332"/>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91" name="Google Shape;2491;p119"/>
            <p:cNvSpPr/>
            <p:nvPr/>
          </p:nvSpPr>
          <p:spPr>
            <a:xfrm>
              <a:off x="7373666" y="2929720"/>
              <a:ext cx="718465"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92" name="Google Shape;2492;p119"/>
            <p:cNvSpPr/>
            <p:nvPr/>
          </p:nvSpPr>
          <p:spPr>
            <a:xfrm>
              <a:off x="7914153" y="3584938"/>
              <a:ext cx="498855" cy="369332"/>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cxnSp>
        <p:nvCxnSpPr>
          <p:cNvPr id="2493" name="Google Shape;2493;p119"/>
          <p:cNvCxnSpPr/>
          <p:nvPr/>
        </p:nvCxnSpPr>
        <p:spPr>
          <a:xfrm>
            <a:off x="2374073" y="4381611"/>
            <a:ext cx="5154678" cy="0"/>
          </a:xfrm>
          <a:prstGeom prst="straightConnector1">
            <a:avLst/>
          </a:prstGeom>
          <a:noFill/>
          <a:ln cap="flat" cmpd="sng" w="12700">
            <a:solidFill>
              <a:srgbClr val="A5A5A5"/>
            </a:solidFill>
            <a:prstDash val="solid"/>
            <a:miter lim="800000"/>
            <a:headEnd len="sm" w="sm" type="none"/>
            <a:tailEnd len="sm" w="sm" type="none"/>
          </a:ln>
        </p:spPr>
      </p:cxnSp>
      <p:sp>
        <p:nvSpPr>
          <p:cNvPr id="2494" name="Google Shape;2494;p11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Thống kê mẫu: điểm phân vị</a:t>
            </a:r>
            <a:endParaRPr sz="14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grpSp>
        <p:nvGrpSpPr>
          <p:cNvPr id="276" name="Google Shape;276;p12"/>
          <p:cNvGrpSpPr/>
          <p:nvPr/>
        </p:nvGrpSpPr>
        <p:grpSpPr>
          <a:xfrm>
            <a:off x="450000" y="450000"/>
            <a:ext cx="9018000" cy="276999"/>
            <a:chOff x="450000" y="450000"/>
            <a:chExt cx="9018000" cy="276999"/>
          </a:xfrm>
        </p:grpSpPr>
        <p:sp>
          <p:nvSpPr>
            <p:cNvPr id="277" name="Google Shape;277;p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Lý thyết về xác suất</a:t>
              </a:r>
              <a:endParaRPr b="1" sz="1800">
                <a:solidFill>
                  <a:schemeClr val="lt1"/>
                </a:solidFill>
                <a:latin typeface="Arial"/>
                <a:ea typeface="Arial"/>
                <a:cs typeface="Arial"/>
                <a:sym typeface="Arial"/>
              </a:endParaRPr>
            </a:p>
          </p:txBody>
        </p:sp>
        <p:sp>
          <p:nvSpPr>
            <p:cNvPr id="278" name="Google Shape;278;p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279" name="Google Shape;279;p12"/>
          <p:cNvSpPr/>
          <p:nvPr/>
        </p:nvSpPr>
        <p:spPr>
          <a:xfrm>
            <a:off x="672016" y="1700808"/>
            <a:ext cx="8632825" cy="355913"/>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0" name="Google Shape;280;p1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xác suất khi tung hai xúc xắc:</a:t>
            </a:r>
            <a:endParaRPr/>
          </a:p>
        </p:txBody>
      </p:sp>
      <p:grpSp>
        <p:nvGrpSpPr>
          <p:cNvPr id="281" name="Google Shape;281;p12"/>
          <p:cNvGrpSpPr/>
          <p:nvPr/>
        </p:nvGrpSpPr>
        <p:grpSpPr>
          <a:xfrm>
            <a:off x="846956" y="2062496"/>
            <a:ext cx="6979589" cy="345461"/>
            <a:chOff x="903506" y="2429380"/>
            <a:chExt cx="6979589" cy="345461"/>
          </a:xfrm>
        </p:grpSpPr>
        <p:sp>
          <p:nvSpPr>
            <p:cNvPr id="282" name="Google Shape;282;p12"/>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83" name="Google Shape;283;p12"/>
            <p:cNvSpPr/>
            <p:nvPr/>
          </p:nvSpPr>
          <p:spPr>
            <a:xfrm>
              <a:off x="1279004" y="2429380"/>
              <a:ext cx="6604091"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Xác suất của xúc xắc hiển thị các số khác nhau.</a:t>
              </a:r>
              <a:endParaRPr/>
            </a:p>
          </p:txBody>
        </p:sp>
      </p:grpSp>
      <p:sp>
        <p:nvSpPr>
          <p:cNvPr id="284" name="Google Shape;284;p12"/>
          <p:cNvSpPr/>
          <p:nvPr/>
        </p:nvSpPr>
        <p:spPr>
          <a:xfrm>
            <a:off x="1223523" y="2528900"/>
            <a:ext cx="1703443" cy="662554"/>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85" name="Google Shape;285;p12"/>
          <p:cNvGrpSpPr/>
          <p:nvPr/>
        </p:nvGrpSpPr>
        <p:grpSpPr>
          <a:xfrm>
            <a:off x="846956" y="3429000"/>
            <a:ext cx="6979589" cy="1429398"/>
            <a:chOff x="846956" y="3583448"/>
            <a:chExt cx="6979589" cy="1429398"/>
          </a:xfrm>
        </p:grpSpPr>
        <p:grpSp>
          <p:nvGrpSpPr>
            <p:cNvPr id="286" name="Google Shape;286;p12"/>
            <p:cNvGrpSpPr/>
            <p:nvPr/>
          </p:nvGrpSpPr>
          <p:grpSpPr>
            <a:xfrm>
              <a:off x="846956" y="3583448"/>
              <a:ext cx="6979589" cy="950755"/>
              <a:chOff x="903506" y="2429380"/>
              <a:chExt cx="6979589" cy="950755"/>
            </a:xfrm>
          </p:grpSpPr>
          <p:sp>
            <p:nvSpPr>
              <p:cNvPr id="287" name="Google Shape;287;p12"/>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88" name="Google Shape;288;p12"/>
              <p:cNvSpPr/>
              <p:nvPr/>
            </p:nvSpPr>
            <p:spPr>
              <a:xfrm>
                <a:off x="1279004" y="2429380"/>
                <a:ext cx="6604091" cy="950755"/>
              </a:xfrm>
              <a:prstGeom prst="rect">
                <a:avLst/>
              </a:prstGeom>
              <a:blipFill rotWithShape="1">
                <a:blip r:embed="rId5">
                  <a:alphaModFix/>
                </a:blip>
                <a:stretch>
                  <a:fillRect b="0" l="-18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89" name="Google Shape;289;p12"/>
            <p:cNvSpPr/>
            <p:nvPr/>
          </p:nvSpPr>
          <p:spPr>
            <a:xfrm>
              <a:off x="1223523" y="4355294"/>
              <a:ext cx="1344563" cy="65755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9" name="Shape 2499"/>
        <p:cNvGrpSpPr/>
        <p:nvPr/>
      </p:nvGrpSpPr>
      <p:grpSpPr>
        <a:xfrm>
          <a:off x="0" y="0"/>
          <a:ext cx="0" cy="0"/>
          <a:chOff x="0" y="0"/>
          <a:chExt cx="0" cy="0"/>
        </a:xfrm>
      </p:grpSpPr>
      <p:grpSp>
        <p:nvGrpSpPr>
          <p:cNvPr id="2500" name="Google Shape;2500;p120"/>
          <p:cNvGrpSpPr/>
          <p:nvPr/>
        </p:nvGrpSpPr>
        <p:grpSpPr>
          <a:xfrm>
            <a:off x="450000" y="450000"/>
            <a:ext cx="9018000" cy="276999"/>
            <a:chOff x="450000" y="450000"/>
            <a:chExt cx="9018000" cy="276999"/>
          </a:xfrm>
        </p:grpSpPr>
        <p:sp>
          <p:nvSpPr>
            <p:cNvPr id="2501" name="Google Shape;2501;p1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Thống kê mô tả</a:t>
              </a:r>
              <a:endParaRPr b="1" sz="1800">
                <a:solidFill>
                  <a:schemeClr val="lt1"/>
                </a:solidFill>
                <a:latin typeface="Arial"/>
                <a:ea typeface="Arial"/>
                <a:cs typeface="Arial"/>
                <a:sym typeface="Arial"/>
              </a:endParaRPr>
            </a:p>
          </p:txBody>
        </p:sp>
        <p:sp>
          <p:nvSpPr>
            <p:cNvPr id="2502" name="Google Shape;2502;p1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503" name="Google Shape;2503;p120"/>
          <p:cNvSpPr/>
          <p:nvPr/>
        </p:nvSpPr>
        <p:spPr>
          <a:xfrm>
            <a:off x="675071" y="1700808"/>
            <a:ext cx="8632825" cy="364697"/>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504" name="Google Shape;2504;p120"/>
          <p:cNvGrpSpPr/>
          <p:nvPr/>
        </p:nvGrpSpPr>
        <p:grpSpPr>
          <a:xfrm>
            <a:off x="2374073" y="2204864"/>
            <a:ext cx="5154678" cy="2019941"/>
            <a:chOff x="2374073" y="3232764"/>
            <a:chExt cx="5154678" cy="2019941"/>
          </a:xfrm>
        </p:grpSpPr>
        <p:cxnSp>
          <p:nvCxnSpPr>
            <p:cNvPr id="2505" name="Google Shape;2505;p120"/>
            <p:cNvCxnSpPr/>
            <p:nvPr/>
          </p:nvCxnSpPr>
          <p:spPr>
            <a:xfrm>
              <a:off x="2374073" y="5252705"/>
              <a:ext cx="5154678" cy="0"/>
            </a:xfrm>
            <a:prstGeom prst="straightConnector1">
              <a:avLst/>
            </a:prstGeom>
            <a:noFill/>
            <a:ln cap="flat" cmpd="sng" w="12700">
              <a:solidFill>
                <a:srgbClr val="A5A5A5"/>
              </a:solidFill>
              <a:prstDash val="solid"/>
              <a:miter lim="800000"/>
              <a:headEnd len="sm" w="sm" type="none"/>
              <a:tailEnd len="sm" w="sm" type="none"/>
            </a:ln>
          </p:spPr>
        </p:cxnSp>
        <p:grpSp>
          <p:nvGrpSpPr>
            <p:cNvPr id="2506" name="Google Shape;2506;p120"/>
            <p:cNvGrpSpPr/>
            <p:nvPr/>
          </p:nvGrpSpPr>
          <p:grpSpPr>
            <a:xfrm>
              <a:off x="2390120" y="3232764"/>
              <a:ext cx="5122585" cy="1943741"/>
              <a:chOff x="3197510" y="2493371"/>
              <a:chExt cx="5122585" cy="1943741"/>
            </a:xfrm>
          </p:grpSpPr>
          <p:sp>
            <p:nvSpPr>
              <p:cNvPr id="2507" name="Google Shape;2507;p120"/>
              <p:cNvSpPr/>
              <p:nvPr/>
            </p:nvSpPr>
            <p:spPr>
              <a:xfrm>
                <a:off x="3431704" y="4221088"/>
                <a:ext cx="144000" cy="2160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8" name="Google Shape;2508;p120"/>
              <p:cNvSpPr/>
              <p:nvPr/>
            </p:nvSpPr>
            <p:spPr>
              <a:xfrm>
                <a:off x="4277437" y="3955551"/>
                <a:ext cx="144000" cy="481561"/>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9" name="Google Shape;2509;p120"/>
              <p:cNvSpPr/>
              <p:nvPr/>
            </p:nvSpPr>
            <p:spPr>
              <a:xfrm>
                <a:off x="3856803" y="4077072"/>
                <a:ext cx="144016" cy="36004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0" name="Google Shape;2510;p120"/>
              <p:cNvSpPr/>
              <p:nvPr/>
            </p:nvSpPr>
            <p:spPr>
              <a:xfrm>
                <a:off x="4782215" y="3652315"/>
                <a:ext cx="144000" cy="784797"/>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1" name="Google Shape;2511;p120"/>
              <p:cNvSpPr/>
              <p:nvPr/>
            </p:nvSpPr>
            <p:spPr>
              <a:xfrm>
                <a:off x="7908319" y="2896259"/>
                <a:ext cx="144000" cy="1540853"/>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2" name="Google Shape;2512;p120"/>
              <p:cNvSpPr/>
              <p:nvPr/>
            </p:nvSpPr>
            <p:spPr>
              <a:xfrm>
                <a:off x="6318831" y="3357112"/>
                <a:ext cx="144000" cy="1080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513" name="Google Shape;2513;p120"/>
              <p:cNvCxnSpPr/>
              <p:nvPr/>
            </p:nvCxnSpPr>
            <p:spPr>
              <a:xfrm>
                <a:off x="5100465" y="3991942"/>
                <a:ext cx="1044116" cy="0"/>
              </a:xfrm>
              <a:prstGeom prst="straightConnector1">
                <a:avLst/>
              </a:prstGeom>
              <a:noFill/>
              <a:ln cap="flat" cmpd="sng" w="28575">
                <a:solidFill>
                  <a:srgbClr val="7F7F7F"/>
                </a:solidFill>
                <a:prstDash val="dot"/>
                <a:miter lim="800000"/>
                <a:headEnd len="sm" w="sm" type="none"/>
                <a:tailEnd len="sm" w="sm" type="none"/>
              </a:ln>
            </p:spPr>
          </p:cxnSp>
          <p:cxnSp>
            <p:nvCxnSpPr>
              <p:cNvPr id="2514" name="Google Shape;2514;p120"/>
              <p:cNvCxnSpPr/>
              <p:nvPr/>
            </p:nvCxnSpPr>
            <p:spPr>
              <a:xfrm>
                <a:off x="6775557" y="3989746"/>
                <a:ext cx="820036" cy="0"/>
              </a:xfrm>
              <a:prstGeom prst="straightConnector1">
                <a:avLst/>
              </a:prstGeom>
              <a:noFill/>
              <a:ln cap="flat" cmpd="sng" w="28575">
                <a:solidFill>
                  <a:srgbClr val="7F7F7F"/>
                </a:solidFill>
                <a:prstDash val="dot"/>
                <a:miter lim="800000"/>
                <a:headEnd len="sm" w="sm" type="none"/>
                <a:tailEnd len="sm" w="sm" type="none"/>
              </a:ln>
            </p:spPr>
          </p:cxnSp>
          <p:sp>
            <p:nvSpPr>
              <p:cNvPr id="2515" name="Google Shape;2515;p120"/>
              <p:cNvSpPr/>
              <p:nvPr/>
            </p:nvSpPr>
            <p:spPr>
              <a:xfrm>
                <a:off x="3197510" y="3753074"/>
                <a:ext cx="607154" cy="396006"/>
              </a:xfrm>
              <a:prstGeom prst="rect">
                <a:avLst/>
              </a:prstGeom>
              <a:blipFill rotWithShape="1">
                <a:blip r:embed="rId4">
                  <a:alphaModFix/>
                </a:blip>
                <a:stretch>
                  <a:fillRect b="-922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16" name="Google Shape;2516;p120"/>
              <p:cNvSpPr/>
              <p:nvPr/>
            </p:nvSpPr>
            <p:spPr>
              <a:xfrm>
                <a:off x="3610807" y="3644513"/>
                <a:ext cx="607154" cy="396006"/>
              </a:xfrm>
              <a:prstGeom prst="rect">
                <a:avLst/>
              </a:prstGeom>
              <a:blipFill rotWithShape="1">
                <a:blip r:embed="rId5">
                  <a:alphaModFix/>
                </a:blip>
                <a:stretch>
                  <a:fillRect b="-922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17" name="Google Shape;2517;p120"/>
              <p:cNvSpPr/>
              <p:nvPr/>
            </p:nvSpPr>
            <p:spPr>
              <a:xfrm>
                <a:off x="4049859" y="3505510"/>
                <a:ext cx="607154" cy="396006"/>
              </a:xfrm>
              <a:prstGeom prst="rect">
                <a:avLst/>
              </a:prstGeom>
              <a:blipFill rotWithShape="1">
                <a:blip r:embed="rId6">
                  <a:alphaModFix/>
                </a:blip>
                <a:stretch>
                  <a:fillRect b="-922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18" name="Google Shape;2518;p120"/>
              <p:cNvSpPr/>
              <p:nvPr/>
            </p:nvSpPr>
            <p:spPr>
              <a:xfrm>
                <a:off x="6023935" y="2928756"/>
                <a:ext cx="704937" cy="396006"/>
              </a:xfrm>
              <a:prstGeom prst="rect">
                <a:avLst/>
              </a:prstGeom>
              <a:blipFill rotWithShape="1">
                <a:blip r:embed="rId7">
                  <a:alphaModFix/>
                </a:blip>
                <a:stretch>
                  <a:fillRect b="-922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19" name="Google Shape;2519;p120"/>
              <p:cNvSpPr/>
              <p:nvPr/>
            </p:nvSpPr>
            <p:spPr>
              <a:xfrm>
                <a:off x="4554690" y="3184715"/>
                <a:ext cx="607154" cy="396006"/>
              </a:xfrm>
              <a:prstGeom prst="rect">
                <a:avLst/>
              </a:prstGeom>
              <a:blipFill rotWithShape="1">
                <a:blip r:embed="rId8">
                  <a:alphaModFix/>
                </a:blip>
                <a:stretch>
                  <a:fillRect b="-922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20" name="Google Shape;2520;p120"/>
              <p:cNvSpPr/>
              <p:nvPr/>
            </p:nvSpPr>
            <p:spPr>
              <a:xfrm>
                <a:off x="7680176" y="2493371"/>
                <a:ext cx="639919" cy="396006"/>
              </a:xfrm>
              <a:prstGeom prst="rect">
                <a:avLst/>
              </a:prstGeom>
              <a:blipFill rotWithShape="1">
                <a:blip r:embed="rId9">
                  <a:alphaModFix/>
                </a:blip>
                <a:stretch>
                  <a:fillRect b="-922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sp>
        <p:nvSpPr>
          <p:cNvPr id="2521" name="Google Shape;2521;p120"/>
          <p:cNvSpPr/>
          <p:nvPr/>
        </p:nvSpPr>
        <p:spPr>
          <a:xfrm>
            <a:off x="675071" y="4502254"/>
            <a:ext cx="8632825" cy="360850"/>
          </a:xfrm>
          <a:prstGeom prst="rect">
            <a:avLst/>
          </a:prstGeom>
          <a:blipFill rotWithShape="1">
            <a:blip r:embed="rId10">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22" name="Google Shape;2522;p12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Thống kê mẫu: điểm phân vị</a:t>
            </a:r>
            <a:endParaRPr sz="1400">
              <a:solidFill>
                <a:schemeClr val="dk1"/>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7" name="Shape 2527"/>
        <p:cNvGrpSpPr/>
        <p:nvPr/>
      </p:nvGrpSpPr>
      <p:grpSpPr>
        <a:xfrm>
          <a:off x="0" y="0"/>
          <a:ext cx="0" cy="0"/>
          <a:chOff x="0" y="0"/>
          <a:chExt cx="0" cy="0"/>
        </a:xfrm>
      </p:grpSpPr>
      <p:grpSp>
        <p:nvGrpSpPr>
          <p:cNvPr id="2528" name="Google Shape;2528;p121"/>
          <p:cNvGrpSpPr/>
          <p:nvPr/>
        </p:nvGrpSpPr>
        <p:grpSpPr>
          <a:xfrm>
            <a:off x="450000" y="450000"/>
            <a:ext cx="9018000" cy="276999"/>
            <a:chOff x="450000" y="450000"/>
            <a:chExt cx="9018000" cy="276999"/>
          </a:xfrm>
        </p:grpSpPr>
        <p:sp>
          <p:nvSpPr>
            <p:cNvPr id="2529" name="Google Shape;2529;p1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Thống kê mô tả</a:t>
              </a:r>
              <a:endParaRPr b="1" sz="1800">
                <a:solidFill>
                  <a:schemeClr val="lt1"/>
                </a:solidFill>
                <a:latin typeface="Arial"/>
                <a:ea typeface="Arial"/>
                <a:cs typeface="Arial"/>
                <a:sym typeface="Arial"/>
              </a:endParaRPr>
            </a:p>
          </p:txBody>
        </p:sp>
        <p:sp>
          <p:nvSpPr>
            <p:cNvPr id="2530" name="Google Shape;2530;p1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531" name="Google Shape;2531;p121"/>
          <p:cNvSpPr/>
          <p:nvPr/>
        </p:nvSpPr>
        <p:spPr>
          <a:xfrm>
            <a:off x="675071" y="1700808"/>
            <a:ext cx="8632825" cy="254093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Điểm phân vị:  là xác suất 0 ~ 1.</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Bách phân vị: 𝛼 được cho dưới dạng phần trăm 0% ~ 100%.</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Tối thiểu = 0% bách phân vị. </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Tối đa = 100% bách phân vị.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Tứ phân vị:  được chia thành bốn khoảng bằng nhau.</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Tứ phân vị đầu tiên (Q1): 25% bách phân vị.</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Tứ phân vị thứ hai (Q2): 50% bách phân vị = Trung v.</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Tứ phân vị thứ hai (Q3): 75% bách phân vị.</a:t>
            </a:r>
            <a:endParaRPr/>
          </a:p>
        </p:txBody>
      </p:sp>
      <p:sp>
        <p:nvSpPr>
          <p:cNvPr id="2532" name="Google Shape;2532;p12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Thống kê mẫu: điểm phân vị</a:t>
            </a:r>
            <a:endParaRPr sz="1400">
              <a:solidFill>
                <a:schemeClr val="dk1"/>
              </a:solidFill>
              <a:latin typeface="Arial"/>
              <a:ea typeface="Arial"/>
              <a:cs typeface="Arial"/>
              <a:sym typeface="Arial"/>
            </a:endParaRPr>
          </a:p>
        </p:txBody>
      </p:sp>
      <p:grpSp>
        <p:nvGrpSpPr>
          <p:cNvPr id="2533" name="Google Shape;2533;p121"/>
          <p:cNvGrpSpPr/>
          <p:nvPr/>
        </p:nvGrpSpPr>
        <p:grpSpPr>
          <a:xfrm>
            <a:off x="3353651" y="2364375"/>
            <a:ext cx="3734871" cy="488561"/>
            <a:chOff x="2722269" y="4395607"/>
            <a:chExt cx="3734871" cy="488561"/>
          </a:xfrm>
        </p:grpSpPr>
        <p:sp>
          <p:nvSpPr>
            <p:cNvPr id="2534" name="Google Shape;2534;p121"/>
            <p:cNvSpPr txBox="1"/>
            <p:nvPr/>
          </p:nvSpPr>
          <p:spPr>
            <a:xfrm>
              <a:off x="3057170" y="4539860"/>
              <a:ext cx="3399970" cy="200055"/>
            </a:xfrm>
            <a:prstGeom prst="rect">
              <a:avLst/>
            </a:prstGeom>
            <a:blipFill rotWithShape="1">
              <a:blip r:embed="rId3">
                <a:alphaModFix/>
              </a:blip>
              <a:stretch>
                <a:fillRect b="-37497" l="-1253" r="-1074" t="-624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35" name="Google Shape;2535;p121"/>
            <p:cNvSpPr/>
            <p:nvPr/>
          </p:nvSpPr>
          <p:spPr>
            <a:xfrm>
              <a:off x="2722269" y="4395607"/>
              <a:ext cx="216024" cy="488561"/>
            </a:xfrm>
            <a:prstGeom prst="rightBrace">
              <a:avLst>
                <a:gd fmla="val 50221" name="adj1"/>
                <a:gd fmla="val 50000" name="adj2"/>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grpSp>
        <p:nvGrpSpPr>
          <p:cNvPr id="2541" name="Google Shape;2541;p122"/>
          <p:cNvGrpSpPr/>
          <p:nvPr/>
        </p:nvGrpSpPr>
        <p:grpSpPr>
          <a:xfrm>
            <a:off x="450000" y="450000"/>
            <a:ext cx="9018000" cy="276999"/>
            <a:chOff x="450000" y="450000"/>
            <a:chExt cx="9018000" cy="276999"/>
          </a:xfrm>
        </p:grpSpPr>
        <p:sp>
          <p:nvSpPr>
            <p:cNvPr id="2542" name="Google Shape;2542;p12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Thống kê mô tả</a:t>
              </a:r>
              <a:endParaRPr b="1" sz="1800">
                <a:solidFill>
                  <a:schemeClr val="lt1"/>
                </a:solidFill>
                <a:latin typeface="Arial"/>
                <a:ea typeface="Arial"/>
                <a:cs typeface="Arial"/>
                <a:sym typeface="Arial"/>
              </a:endParaRPr>
            </a:p>
          </p:txBody>
        </p:sp>
        <p:sp>
          <p:nvSpPr>
            <p:cNvPr id="2543" name="Google Shape;2543;p1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544" name="Google Shape;2544;p122"/>
          <p:cNvSpPr/>
          <p:nvPr/>
        </p:nvSpPr>
        <p:spPr>
          <a:xfrm>
            <a:off x="558924" y="1428745"/>
            <a:ext cx="9180558"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hộp:</a:t>
            </a:r>
            <a:endParaRPr/>
          </a:p>
          <a:p>
            <a:pPr indent="-9208" lvl="0" marL="115888" marR="0" rtl="0" algn="l">
              <a:spcBef>
                <a:spcPts val="1000"/>
              </a:spcBef>
              <a:spcAft>
                <a:spcPts val="0"/>
              </a:spcAft>
              <a:buClr>
                <a:srgbClr val="A5A5A5"/>
              </a:buClr>
              <a:buSzPts val="1680"/>
              <a:buFont typeface="Calibri"/>
              <a:buNone/>
            </a:pPr>
            <a:r>
              <a:t/>
            </a:r>
            <a:endParaRPr sz="1400">
              <a:solidFill>
                <a:schemeClr val="dk1"/>
              </a:solidFill>
              <a:latin typeface="Arial"/>
              <a:ea typeface="Arial"/>
              <a:cs typeface="Arial"/>
              <a:sym typeface="Arial"/>
            </a:endParaRPr>
          </a:p>
        </p:txBody>
      </p:sp>
      <p:grpSp>
        <p:nvGrpSpPr>
          <p:cNvPr id="2545" name="Google Shape;2545;p122"/>
          <p:cNvGrpSpPr/>
          <p:nvPr/>
        </p:nvGrpSpPr>
        <p:grpSpPr>
          <a:xfrm>
            <a:off x="1999084" y="1809241"/>
            <a:ext cx="5904656" cy="4104035"/>
            <a:chOff x="1999084" y="1773237"/>
            <a:chExt cx="5904656" cy="4104035"/>
          </a:xfrm>
        </p:grpSpPr>
        <p:sp>
          <p:nvSpPr>
            <p:cNvPr id="2546" name="Google Shape;2546;p122"/>
            <p:cNvSpPr/>
            <p:nvPr/>
          </p:nvSpPr>
          <p:spPr>
            <a:xfrm>
              <a:off x="1999084" y="1773237"/>
              <a:ext cx="5904656" cy="410403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547" name="Google Shape;2547;p122"/>
            <p:cNvGrpSpPr/>
            <p:nvPr/>
          </p:nvGrpSpPr>
          <p:grpSpPr>
            <a:xfrm>
              <a:off x="2378965" y="2004240"/>
              <a:ext cx="5144894" cy="3642027"/>
              <a:chOff x="5527476" y="2004240"/>
              <a:chExt cx="5144894" cy="3642027"/>
            </a:xfrm>
          </p:grpSpPr>
          <p:grpSp>
            <p:nvGrpSpPr>
              <p:cNvPr id="2548" name="Google Shape;2548;p122"/>
              <p:cNvGrpSpPr/>
              <p:nvPr/>
            </p:nvGrpSpPr>
            <p:grpSpPr>
              <a:xfrm>
                <a:off x="5527476" y="2004240"/>
                <a:ext cx="5144894" cy="3642027"/>
                <a:chOff x="2438266" y="2424056"/>
                <a:chExt cx="5804516" cy="4108968"/>
              </a:xfrm>
            </p:grpSpPr>
            <p:grpSp>
              <p:nvGrpSpPr>
                <p:cNvPr id="2549" name="Google Shape;2549;p122"/>
                <p:cNvGrpSpPr/>
                <p:nvPr/>
              </p:nvGrpSpPr>
              <p:grpSpPr>
                <a:xfrm>
                  <a:off x="2438266" y="2708701"/>
                  <a:ext cx="5804516" cy="3144806"/>
                  <a:chOff x="4537980" y="2256948"/>
                  <a:chExt cx="5804516" cy="3144806"/>
                </a:xfrm>
              </p:grpSpPr>
              <p:grpSp>
                <p:nvGrpSpPr>
                  <p:cNvPr id="2550" name="Google Shape;2550;p122"/>
                  <p:cNvGrpSpPr/>
                  <p:nvPr/>
                </p:nvGrpSpPr>
                <p:grpSpPr>
                  <a:xfrm>
                    <a:off x="6672064" y="4025790"/>
                    <a:ext cx="1759457" cy="277789"/>
                    <a:chOff x="6672064" y="4232522"/>
                    <a:chExt cx="1759457" cy="277789"/>
                  </a:xfrm>
                </p:grpSpPr>
                <p:cxnSp>
                  <p:nvCxnSpPr>
                    <p:cNvPr id="2551" name="Google Shape;2551;p122"/>
                    <p:cNvCxnSpPr/>
                    <p:nvPr/>
                  </p:nvCxnSpPr>
                  <p:spPr>
                    <a:xfrm rot="10800000">
                      <a:off x="6672064" y="4365104"/>
                      <a:ext cx="1354336" cy="0"/>
                    </a:xfrm>
                    <a:prstGeom prst="straightConnector1">
                      <a:avLst/>
                    </a:prstGeom>
                    <a:noFill/>
                    <a:ln cap="flat" cmpd="sng" w="19050">
                      <a:solidFill>
                        <a:srgbClr val="1429A0"/>
                      </a:solidFill>
                      <a:prstDash val="solid"/>
                      <a:miter lim="800000"/>
                      <a:headEnd len="sm" w="sm" type="none"/>
                      <a:tailEnd len="med" w="med" type="triangle"/>
                    </a:ln>
                  </p:spPr>
                </p:cxnSp>
                <p:sp>
                  <p:nvSpPr>
                    <p:cNvPr id="2552" name="Google Shape;2552;p122"/>
                    <p:cNvSpPr txBox="1"/>
                    <p:nvPr/>
                  </p:nvSpPr>
                  <p:spPr>
                    <a:xfrm>
                      <a:off x="8149392" y="4232522"/>
                      <a:ext cx="282129" cy="27778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600">
                          <a:solidFill>
                            <a:srgbClr val="262626"/>
                          </a:solidFill>
                          <a:latin typeface="Cambria Math"/>
                          <a:ea typeface="Cambria Math"/>
                          <a:cs typeface="Cambria Math"/>
                          <a:sym typeface="Cambria Math"/>
                        </a:rPr>
                        <a:t>Q1</a:t>
                      </a:r>
                      <a:endParaRPr/>
                    </a:p>
                  </p:txBody>
                </p:sp>
              </p:grpSp>
              <p:grpSp>
                <p:nvGrpSpPr>
                  <p:cNvPr id="2553" name="Google Shape;2553;p122"/>
                  <p:cNvGrpSpPr/>
                  <p:nvPr/>
                </p:nvGrpSpPr>
                <p:grpSpPr>
                  <a:xfrm>
                    <a:off x="6672064" y="3346360"/>
                    <a:ext cx="1759456" cy="277789"/>
                    <a:chOff x="6672064" y="4232522"/>
                    <a:chExt cx="1759456" cy="277789"/>
                  </a:xfrm>
                </p:grpSpPr>
                <p:cxnSp>
                  <p:nvCxnSpPr>
                    <p:cNvPr id="2554" name="Google Shape;2554;p122"/>
                    <p:cNvCxnSpPr/>
                    <p:nvPr/>
                  </p:nvCxnSpPr>
                  <p:spPr>
                    <a:xfrm rot="10800000">
                      <a:off x="6672064" y="4365104"/>
                      <a:ext cx="1354336" cy="0"/>
                    </a:xfrm>
                    <a:prstGeom prst="straightConnector1">
                      <a:avLst/>
                    </a:prstGeom>
                    <a:noFill/>
                    <a:ln cap="flat" cmpd="sng" w="19050">
                      <a:solidFill>
                        <a:srgbClr val="1429A0"/>
                      </a:solidFill>
                      <a:prstDash val="solid"/>
                      <a:miter lim="800000"/>
                      <a:headEnd len="sm" w="sm" type="none"/>
                      <a:tailEnd len="med" w="med" type="triangle"/>
                    </a:ln>
                  </p:spPr>
                </p:cxnSp>
                <p:sp>
                  <p:nvSpPr>
                    <p:cNvPr id="2555" name="Google Shape;2555;p122"/>
                    <p:cNvSpPr txBox="1"/>
                    <p:nvPr/>
                  </p:nvSpPr>
                  <p:spPr>
                    <a:xfrm>
                      <a:off x="8149391" y="4232522"/>
                      <a:ext cx="282129" cy="27778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600">
                          <a:solidFill>
                            <a:srgbClr val="262626"/>
                          </a:solidFill>
                          <a:latin typeface="Cambria Math"/>
                          <a:ea typeface="Cambria Math"/>
                          <a:cs typeface="Cambria Math"/>
                          <a:sym typeface="Cambria Math"/>
                        </a:rPr>
                        <a:t>Q3</a:t>
                      </a:r>
                      <a:endParaRPr/>
                    </a:p>
                  </p:txBody>
                </p:sp>
              </p:grpSp>
              <p:grpSp>
                <p:nvGrpSpPr>
                  <p:cNvPr id="2556" name="Google Shape;2556;p122"/>
                  <p:cNvGrpSpPr/>
                  <p:nvPr/>
                </p:nvGrpSpPr>
                <p:grpSpPr>
                  <a:xfrm>
                    <a:off x="6672064" y="5123965"/>
                    <a:ext cx="2978404" cy="277789"/>
                    <a:chOff x="6672064" y="4219219"/>
                    <a:chExt cx="2762343" cy="277789"/>
                  </a:xfrm>
                </p:grpSpPr>
                <p:cxnSp>
                  <p:nvCxnSpPr>
                    <p:cNvPr id="2557" name="Google Shape;2557;p122"/>
                    <p:cNvCxnSpPr/>
                    <p:nvPr/>
                  </p:nvCxnSpPr>
                  <p:spPr>
                    <a:xfrm rot="10800000">
                      <a:off x="6672064" y="4365104"/>
                      <a:ext cx="1256089" cy="0"/>
                    </a:xfrm>
                    <a:prstGeom prst="straightConnector1">
                      <a:avLst/>
                    </a:prstGeom>
                    <a:noFill/>
                    <a:ln cap="flat" cmpd="sng" w="19050">
                      <a:solidFill>
                        <a:srgbClr val="1429A0"/>
                      </a:solidFill>
                      <a:prstDash val="solid"/>
                      <a:miter lim="800000"/>
                      <a:headEnd len="sm" w="sm" type="none"/>
                      <a:tailEnd len="med" w="med" type="triangle"/>
                    </a:ln>
                  </p:spPr>
                </p:cxnSp>
                <p:sp>
                  <p:nvSpPr>
                    <p:cNvPr id="2558" name="Google Shape;2558;p122"/>
                    <p:cNvSpPr txBox="1"/>
                    <p:nvPr/>
                  </p:nvSpPr>
                  <p:spPr>
                    <a:xfrm>
                      <a:off x="8042224" y="4219219"/>
                      <a:ext cx="1392183" cy="277789"/>
                    </a:xfrm>
                    <a:prstGeom prst="rect">
                      <a:avLst/>
                    </a:prstGeom>
                    <a:blipFill rotWithShape="1">
                      <a:blip r:embed="rId3">
                        <a:alphaModFix/>
                      </a:blip>
                      <a:stretch>
                        <a:fillRect b="-49996" l="-4108" r="-7305" t="-2749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559" name="Google Shape;2559;p122"/>
                  <p:cNvGrpSpPr/>
                  <p:nvPr/>
                </p:nvGrpSpPr>
                <p:grpSpPr>
                  <a:xfrm>
                    <a:off x="6685880" y="2256948"/>
                    <a:ext cx="2959160" cy="277789"/>
                    <a:chOff x="6672064" y="4232522"/>
                    <a:chExt cx="2959160" cy="277789"/>
                  </a:xfrm>
                </p:grpSpPr>
                <p:cxnSp>
                  <p:nvCxnSpPr>
                    <p:cNvPr id="2560" name="Google Shape;2560;p122"/>
                    <p:cNvCxnSpPr/>
                    <p:nvPr/>
                  </p:nvCxnSpPr>
                  <p:spPr>
                    <a:xfrm rot="10800000">
                      <a:off x="6672064" y="4365104"/>
                      <a:ext cx="1340520" cy="0"/>
                    </a:xfrm>
                    <a:prstGeom prst="straightConnector1">
                      <a:avLst/>
                    </a:prstGeom>
                    <a:noFill/>
                    <a:ln cap="flat" cmpd="sng" w="19050">
                      <a:solidFill>
                        <a:srgbClr val="1429A0"/>
                      </a:solidFill>
                      <a:prstDash val="solid"/>
                      <a:miter lim="800000"/>
                      <a:headEnd len="sm" w="sm" type="none"/>
                      <a:tailEnd len="med" w="med" type="triangle"/>
                    </a:ln>
                  </p:spPr>
                </p:cxnSp>
                <p:sp>
                  <p:nvSpPr>
                    <p:cNvPr id="2561" name="Google Shape;2561;p122"/>
                    <p:cNvSpPr txBox="1"/>
                    <p:nvPr/>
                  </p:nvSpPr>
                  <p:spPr>
                    <a:xfrm>
                      <a:off x="8135575" y="4232522"/>
                      <a:ext cx="1495649" cy="277789"/>
                    </a:xfrm>
                    <a:prstGeom prst="rect">
                      <a:avLst/>
                    </a:prstGeom>
                    <a:blipFill rotWithShape="1">
                      <a:blip r:embed="rId4">
                        <a:alphaModFix/>
                      </a:blip>
                      <a:stretch>
                        <a:fillRect b="-46338" l="-5962" r="-8714" t="-268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562" name="Google Shape;2562;p122"/>
                  <p:cNvSpPr txBox="1"/>
                  <p:nvPr/>
                </p:nvSpPr>
                <p:spPr>
                  <a:xfrm>
                    <a:off x="4537980" y="3656458"/>
                    <a:ext cx="372556" cy="27778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600">
                        <a:solidFill>
                          <a:srgbClr val="262626"/>
                        </a:solidFill>
                        <a:latin typeface="Cambria Math"/>
                        <a:ea typeface="Cambria Math"/>
                        <a:cs typeface="Cambria Math"/>
                        <a:sym typeface="Cambria Math"/>
                      </a:rPr>
                      <a:t>IQR</a:t>
                    </a:r>
                    <a:endParaRPr/>
                  </a:p>
                </p:txBody>
              </p:sp>
              <p:grpSp>
                <p:nvGrpSpPr>
                  <p:cNvPr id="2563" name="Google Shape;2563;p122"/>
                  <p:cNvGrpSpPr/>
                  <p:nvPr/>
                </p:nvGrpSpPr>
                <p:grpSpPr>
                  <a:xfrm>
                    <a:off x="6672080" y="3615081"/>
                    <a:ext cx="3670416" cy="416684"/>
                    <a:chOff x="6672064" y="3842608"/>
                    <a:chExt cx="1937624" cy="341716"/>
                  </a:xfrm>
                </p:grpSpPr>
                <p:cxnSp>
                  <p:nvCxnSpPr>
                    <p:cNvPr id="2564" name="Google Shape;2564;p122"/>
                    <p:cNvCxnSpPr/>
                    <p:nvPr/>
                  </p:nvCxnSpPr>
                  <p:spPr>
                    <a:xfrm rot="10800000">
                      <a:off x="6672064" y="4005064"/>
                      <a:ext cx="1354336" cy="0"/>
                    </a:xfrm>
                    <a:prstGeom prst="straightConnector1">
                      <a:avLst/>
                    </a:prstGeom>
                    <a:noFill/>
                    <a:ln cap="flat" cmpd="sng" w="19050">
                      <a:solidFill>
                        <a:srgbClr val="1429A0"/>
                      </a:solidFill>
                      <a:prstDash val="solid"/>
                      <a:miter lim="800000"/>
                      <a:headEnd len="sm" w="sm" type="none"/>
                      <a:tailEnd len="med" w="med" type="triangle"/>
                    </a:ln>
                  </p:spPr>
                </p:cxnSp>
                <p:sp>
                  <p:nvSpPr>
                    <p:cNvPr id="2565" name="Google Shape;2565;p122"/>
                    <p:cNvSpPr txBox="1"/>
                    <p:nvPr/>
                  </p:nvSpPr>
                  <p:spPr>
                    <a:xfrm>
                      <a:off x="7994894" y="3842608"/>
                      <a:ext cx="614794" cy="3417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mbria Math"/>
                          <a:ea typeface="Cambria Math"/>
                          <a:cs typeface="Cambria Math"/>
                          <a:sym typeface="Cambria Math"/>
                        </a:rPr>
                        <a:t>Median</a:t>
                      </a:r>
                      <a:endParaRPr sz="1800">
                        <a:solidFill>
                          <a:srgbClr val="FF0000"/>
                        </a:solidFill>
                        <a:latin typeface="Cambria Math"/>
                        <a:ea typeface="Cambria Math"/>
                        <a:cs typeface="Cambria Math"/>
                        <a:sym typeface="Cambria Math"/>
                      </a:endParaRPr>
                    </a:p>
                  </p:txBody>
                </p:sp>
              </p:grpSp>
            </p:grpSp>
            <p:sp>
              <p:nvSpPr>
                <p:cNvPr id="2566" name="Google Shape;2566;p122"/>
                <p:cNvSpPr/>
                <p:nvPr/>
              </p:nvSpPr>
              <p:spPr>
                <a:xfrm>
                  <a:off x="4011649" y="2696198"/>
                  <a:ext cx="81231" cy="81231"/>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Math"/>
                    <a:ea typeface="Cambria Math"/>
                    <a:cs typeface="Cambria Math"/>
                    <a:sym typeface="Cambria Math"/>
                  </a:endParaRPr>
                </a:p>
              </p:txBody>
            </p:sp>
            <p:sp>
              <p:nvSpPr>
                <p:cNvPr id="2567" name="Google Shape;2567;p122"/>
                <p:cNvSpPr/>
                <p:nvPr/>
              </p:nvSpPr>
              <p:spPr>
                <a:xfrm>
                  <a:off x="4011649" y="2603811"/>
                  <a:ext cx="81231" cy="81231"/>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Math"/>
                    <a:ea typeface="Cambria Math"/>
                    <a:cs typeface="Cambria Math"/>
                    <a:sym typeface="Cambria Math"/>
                  </a:endParaRPr>
                </a:p>
              </p:txBody>
            </p:sp>
            <p:sp>
              <p:nvSpPr>
                <p:cNvPr id="2568" name="Google Shape;2568;p122"/>
                <p:cNvSpPr/>
                <p:nvPr/>
              </p:nvSpPr>
              <p:spPr>
                <a:xfrm>
                  <a:off x="4011649" y="2424056"/>
                  <a:ext cx="81231" cy="81231"/>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Math"/>
                    <a:ea typeface="Cambria Math"/>
                    <a:cs typeface="Cambria Math"/>
                    <a:sym typeface="Cambria Math"/>
                  </a:endParaRPr>
                </a:p>
              </p:txBody>
            </p:sp>
            <p:sp>
              <p:nvSpPr>
                <p:cNvPr id="2569" name="Google Shape;2569;p122"/>
                <p:cNvSpPr/>
                <p:nvPr/>
              </p:nvSpPr>
              <p:spPr>
                <a:xfrm>
                  <a:off x="4011649" y="6451793"/>
                  <a:ext cx="81231" cy="81231"/>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Math"/>
                    <a:ea typeface="Cambria Math"/>
                    <a:cs typeface="Cambria Math"/>
                    <a:sym typeface="Cambria Math"/>
                  </a:endParaRPr>
                </a:p>
              </p:txBody>
            </p:sp>
            <p:sp>
              <p:nvSpPr>
                <p:cNvPr id="2570" name="Google Shape;2570;p122"/>
                <p:cNvSpPr/>
                <p:nvPr/>
              </p:nvSpPr>
              <p:spPr>
                <a:xfrm>
                  <a:off x="4011649" y="6016367"/>
                  <a:ext cx="81231" cy="81231"/>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Math"/>
                    <a:ea typeface="Cambria Math"/>
                    <a:cs typeface="Cambria Math"/>
                    <a:sym typeface="Cambria Math"/>
                  </a:endParaRPr>
                </a:p>
              </p:txBody>
            </p:sp>
            <p:sp>
              <p:nvSpPr>
                <p:cNvPr id="2571" name="Google Shape;2571;p122"/>
                <p:cNvSpPr/>
                <p:nvPr/>
              </p:nvSpPr>
              <p:spPr>
                <a:xfrm>
                  <a:off x="4011649" y="5825865"/>
                  <a:ext cx="81231" cy="81231"/>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Math"/>
                    <a:ea typeface="Cambria Math"/>
                    <a:cs typeface="Cambria Math"/>
                    <a:sym typeface="Cambria Math"/>
                  </a:endParaRPr>
                </a:p>
              </p:txBody>
            </p:sp>
          </p:grpSp>
          <p:grpSp>
            <p:nvGrpSpPr>
              <p:cNvPr id="2572" name="Google Shape;2572;p122"/>
              <p:cNvGrpSpPr/>
              <p:nvPr/>
            </p:nvGrpSpPr>
            <p:grpSpPr>
              <a:xfrm>
                <a:off x="6054201" y="2366983"/>
                <a:ext cx="1288939" cy="2538181"/>
                <a:chOff x="6054201" y="2366983"/>
                <a:chExt cx="1288939" cy="2538181"/>
              </a:xfrm>
            </p:grpSpPr>
            <p:sp>
              <p:nvSpPr>
                <p:cNvPr id="2573" name="Google Shape;2573;p122"/>
                <p:cNvSpPr/>
                <p:nvPr/>
              </p:nvSpPr>
              <p:spPr>
                <a:xfrm>
                  <a:off x="6571592" y="3322870"/>
                  <a:ext cx="771548" cy="301710"/>
                </a:xfrm>
                <a:prstGeom prst="rect">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4" name="Google Shape;2574;p122"/>
                <p:cNvSpPr/>
                <p:nvPr/>
              </p:nvSpPr>
              <p:spPr>
                <a:xfrm>
                  <a:off x="6571592" y="3636814"/>
                  <a:ext cx="771548" cy="301710"/>
                </a:xfrm>
                <a:prstGeom prst="rect">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575" name="Google Shape;2575;p122"/>
                <p:cNvCxnSpPr>
                  <a:stCxn id="2574" idx="2"/>
                </p:cNvCxnSpPr>
                <p:nvPr/>
              </p:nvCxnSpPr>
              <p:spPr>
                <a:xfrm>
                  <a:off x="6957366" y="3938524"/>
                  <a:ext cx="0" cy="966600"/>
                </a:xfrm>
                <a:prstGeom prst="straightConnector1">
                  <a:avLst/>
                </a:prstGeom>
                <a:noFill/>
                <a:ln cap="flat" cmpd="sng" w="19050">
                  <a:solidFill>
                    <a:srgbClr val="C00000"/>
                  </a:solidFill>
                  <a:prstDash val="solid"/>
                  <a:miter lim="800000"/>
                  <a:headEnd len="sm" w="sm" type="none"/>
                  <a:tailEnd len="sm" w="sm" type="none"/>
                </a:ln>
              </p:spPr>
            </p:cxnSp>
            <p:cxnSp>
              <p:nvCxnSpPr>
                <p:cNvPr id="2576" name="Google Shape;2576;p122"/>
                <p:cNvCxnSpPr/>
                <p:nvPr/>
              </p:nvCxnSpPr>
              <p:spPr>
                <a:xfrm>
                  <a:off x="6853445" y="4905164"/>
                  <a:ext cx="200770" cy="0"/>
                </a:xfrm>
                <a:prstGeom prst="straightConnector1">
                  <a:avLst/>
                </a:prstGeom>
                <a:noFill/>
                <a:ln cap="flat" cmpd="sng" w="19050">
                  <a:solidFill>
                    <a:srgbClr val="C00000"/>
                  </a:solidFill>
                  <a:prstDash val="solid"/>
                  <a:miter lim="800000"/>
                  <a:headEnd len="sm" w="sm" type="none"/>
                  <a:tailEnd len="sm" w="sm" type="none"/>
                </a:ln>
              </p:spPr>
            </p:cxnSp>
            <p:cxnSp>
              <p:nvCxnSpPr>
                <p:cNvPr id="2577" name="Google Shape;2577;p122"/>
                <p:cNvCxnSpPr>
                  <a:endCxn id="2573" idx="0"/>
                </p:cNvCxnSpPr>
                <p:nvPr/>
              </p:nvCxnSpPr>
              <p:spPr>
                <a:xfrm>
                  <a:off x="6957366" y="2367070"/>
                  <a:ext cx="0" cy="955800"/>
                </a:xfrm>
                <a:prstGeom prst="straightConnector1">
                  <a:avLst/>
                </a:prstGeom>
                <a:noFill/>
                <a:ln cap="flat" cmpd="sng" w="19050">
                  <a:solidFill>
                    <a:srgbClr val="C00000"/>
                  </a:solidFill>
                  <a:prstDash val="solid"/>
                  <a:miter lim="800000"/>
                  <a:headEnd len="sm" w="sm" type="none"/>
                  <a:tailEnd len="sm" w="sm" type="none"/>
                </a:ln>
              </p:spPr>
            </p:cxnSp>
            <p:cxnSp>
              <p:nvCxnSpPr>
                <p:cNvPr id="2578" name="Google Shape;2578;p122"/>
                <p:cNvCxnSpPr/>
                <p:nvPr/>
              </p:nvCxnSpPr>
              <p:spPr>
                <a:xfrm>
                  <a:off x="6853445" y="2366983"/>
                  <a:ext cx="200770" cy="0"/>
                </a:xfrm>
                <a:prstGeom prst="straightConnector1">
                  <a:avLst/>
                </a:prstGeom>
                <a:noFill/>
                <a:ln cap="flat" cmpd="sng" w="19050">
                  <a:solidFill>
                    <a:srgbClr val="C00000"/>
                  </a:solidFill>
                  <a:prstDash val="solid"/>
                  <a:miter lim="800000"/>
                  <a:headEnd len="sm" w="sm" type="none"/>
                  <a:tailEnd len="sm" w="sm" type="none"/>
                </a:ln>
              </p:spPr>
            </p:cxnSp>
            <p:cxnSp>
              <p:nvCxnSpPr>
                <p:cNvPr id="2579" name="Google Shape;2579;p122"/>
                <p:cNvCxnSpPr/>
                <p:nvPr/>
              </p:nvCxnSpPr>
              <p:spPr>
                <a:xfrm>
                  <a:off x="6054201" y="3322870"/>
                  <a:ext cx="198009" cy="0"/>
                </a:xfrm>
                <a:prstGeom prst="straightConnector1">
                  <a:avLst/>
                </a:prstGeom>
                <a:noFill/>
                <a:ln cap="flat" cmpd="sng" w="12700">
                  <a:solidFill>
                    <a:schemeClr val="dk1"/>
                  </a:solidFill>
                  <a:prstDash val="solid"/>
                  <a:miter lim="800000"/>
                  <a:headEnd len="sm" w="sm" type="none"/>
                  <a:tailEnd len="sm" w="sm" type="none"/>
                </a:ln>
              </p:spPr>
            </p:cxnSp>
            <p:cxnSp>
              <p:nvCxnSpPr>
                <p:cNvPr id="2580" name="Google Shape;2580;p122"/>
                <p:cNvCxnSpPr/>
                <p:nvPr/>
              </p:nvCxnSpPr>
              <p:spPr>
                <a:xfrm>
                  <a:off x="6054201" y="3949935"/>
                  <a:ext cx="198009" cy="0"/>
                </a:xfrm>
                <a:prstGeom prst="straightConnector1">
                  <a:avLst/>
                </a:prstGeom>
                <a:noFill/>
                <a:ln cap="flat" cmpd="sng" w="12700">
                  <a:solidFill>
                    <a:schemeClr val="dk1"/>
                  </a:solidFill>
                  <a:prstDash val="solid"/>
                  <a:miter lim="800000"/>
                  <a:headEnd len="sm" w="sm" type="none"/>
                  <a:tailEnd len="sm" w="sm" type="none"/>
                </a:ln>
              </p:spPr>
            </p:cxnSp>
            <p:cxnSp>
              <p:nvCxnSpPr>
                <p:cNvPr id="2581" name="Google Shape;2581;p122"/>
                <p:cNvCxnSpPr/>
                <p:nvPr/>
              </p:nvCxnSpPr>
              <p:spPr>
                <a:xfrm>
                  <a:off x="6153205" y="3322870"/>
                  <a:ext cx="0" cy="624610"/>
                </a:xfrm>
                <a:prstGeom prst="straightConnector1">
                  <a:avLst/>
                </a:prstGeom>
                <a:noFill/>
                <a:ln cap="flat" cmpd="sng" w="19050">
                  <a:solidFill>
                    <a:schemeClr val="dk1"/>
                  </a:solidFill>
                  <a:prstDash val="solid"/>
                  <a:miter lim="800000"/>
                  <a:headEnd len="sm" w="sm" type="none"/>
                  <a:tailEnd len="sm" w="sm" type="none"/>
                </a:ln>
              </p:spPr>
            </p:cxnSp>
          </p:grpSp>
        </p:grpSp>
      </p:gr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6" name="Shape 2586"/>
        <p:cNvGrpSpPr/>
        <p:nvPr/>
      </p:nvGrpSpPr>
      <p:grpSpPr>
        <a:xfrm>
          <a:off x="0" y="0"/>
          <a:ext cx="0" cy="0"/>
          <a:chOff x="0" y="0"/>
          <a:chExt cx="0" cy="0"/>
        </a:xfrm>
      </p:grpSpPr>
      <p:sp>
        <p:nvSpPr>
          <p:cNvPr id="2587" name="Google Shape;2587;p123"/>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Bài tập Coding #0203</a:t>
            </a:r>
            <a:endParaRPr/>
          </a:p>
        </p:txBody>
      </p:sp>
      <p:grpSp>
        <p:nvGrpSpPr>
          <p:cNvPr id="2588" name="Google Shape;2588;p123"/>
          <p:cNvGrpSpPr/>
          <p:nvPr/>
        </p:nvGrpSpPr>
        <p:grpSpPr>
          <a:xfrm>
            <a:off x="558798" y="2060849"/>
            <a:ext cx="8797129" cy="3960439"/>
            <a:chOff x="558798" y="2060849"/>
            <a:chExt cx="8797129" cy="3960439"/>
          </a:xfrm>
        </p:grpSpPr>
        <p:sp>
          <p:nvSpPr>
            <p:cNvPr id="2589" name="Google Shape;2589;p123"/>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590" name="Google Shape;2590;p123"/>
            <p:cNvGrpSpPr/>
            <p:nvPr/>
          </p:nvGrpSpPr>
          <p:grpSpPr>
            <a:xfrm>
              <a:off x="558798" y="3945816"/>
              <a:ext cx="8797129" cy="576572"/>
              <a:chOff x="4778069" y="4391025"/>
              <a:chExt cx="2349160" cy="431802"/>
            </a:xfrm>
          </p:grpSpPr>
          <p:sp>
            <p:nvSpPr>
              <p:cNvPr id="2591" name="Google Shape;2591;p123"/>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2592" name="Google Shape;2592;p123"/>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trong tệp 'ex_0203.ipynb’.</a:t>
                </a:r>
                <a:endParaRPr/>
              </a:p>
            </p:txBody>
          </p:sp>
        </p:grpSp>
        <p:pic>
          <p:nvPicPr>
            <p:cNvPr descr="텍스트, 클립아트이(가) 표시된 사진&#10;&#10;자동 생성된 설명" id="2593" name="Google Shape;2593;p123"/>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2594" name="Google Shape;2594;p123"/>
          <p:cNvGrpSpPr/>
          <p:nvPr/>
        </p:nvGrpSpPr>
        <p:grpSpPr>
          <a:xfrm>
            <a:off x="450000" y="450000"/>
            <a:ext cx="9018000" cy="276999"/>
            <a:chOff x="450000" y="450000"/>
            <a:chExt cx="9018000" cy="276999"/>
          </a:xfrm>
        </p:grpSpPr>
        <p:sp>
          <p:nvSpPr>
            <p:cNvPr id="2595" name="Google Shape;2595;p1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Thống kê mô tả</a:t>
              </a:r>
              <a:endParaRPr b="1" sz="1800">
                <a:solidFill>
                  <a:schemeClr val="lt1"/>
                </a:solidFill>
                <a:latin typeface="Arial"/>
                <a:ea typeface="Arial"/>
                <a:cs typeface="Arial"/>
                <a:sym typeface="Arial"/>
              </a:endParaRPr>
            </a:p>
          </p:txBody>
        </p:sp>
        <p:sp>
          <p:nvSpPr>
            <p:cNvPr id="2596" name="Google Shape;2596;p1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03</a:t>
              </a:r>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1" name="Shape 2601"/>
        <p:cNvGrpSpPr/>
        <p:nvPr/>
      </p:nvGrpSpPr>
      <p:grpSpPr>
        <a:xfrm>
          <a:off x="0" y="0"/>
          <a:ext cx="0" cy="0"/>
          <a:chOff x="0" y="0"/>
          <a:chExt cx="0" cy="0"/>
        </a:xfrm>
      </p:grpSpPr>
      <p:sp>
        <p:nvSpPr>
          <p:cNvPr id="2602" name="Google Shape;2602;p124"/>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Tìm hiểu về thống kê II</a:t>
            </a:r>
            <a:endParaRPr/>
          </a:p>
        </p:txBody>
      </p:sp>
      <p:sp>
        <p:nvSpPr>
          <p:cNvPr id="2603" name="Google Shape;2603;p124"/>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 </a:t>
            </a:r>
            <a:endParaRPr b="1" sz="5398">
              <a:solidFill>
                <a:srgbClr val="7F7F7F"/>
              </a:solidFill>
              <a:latin typeface="Arial"/>
              <a:ea typeface="Arial"/>
              <a:cs typeface="Arial"/>
              <a:sym typeface="Arial"/>
            </a:endParaRPr>
          </a:p>
        </p:txBody>
      </p:sp>
      <p:sp>
        <p:nvSpPr>
          <p:cNvPr id="2604" name="Google Shape;2604;p124"/>
          <p:cNvSpPr/>
          <p:nvPr/>
        </p:nvSpPr>
        <p:spPr>
          <a:xfrm>
            <a:off x="1054111" y="3929021"/>
            <a:ext cx="3897301" cy="1179810"/>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400"/>
              <a:buFont typeface="Arial"/>
              <a:buChar char="•"/>
            </a:pPr>
            <a:r>
              <a:rPr lang="en-US" sz="2000">
                <a:solidFill>
                  <a:srgbClr val="A6A6A6"/>
                </a:solidFill>
                <a:latin typeface="Arial"/>
                <a:ea typeface="Arial"/>
                <a:cs typeface="Arial"/>
                <a:sym typeface="Arial"/>
              </a:rPr>
              <a:t>3.1. Thống kê mô tả</a:t>
            </a:r>
            <a:endParaRPr sz="20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400"/>
              <a:buFont typeface="Arial"/>
              <a:buChar char="•"/>
            </a:pPr>
            <a:r>
              <a:rPr lang="en-US" sz="2000">
                <a:solidFill>
                  <a:srgbClr val="3F3F3F"/>
                </a:solidFill>
                <a:latin typeface="Arial"/>
                <a:ea typeface="Arial"/>
                <a:cs typeface="Arial"/>
                <a:sym typeface="Arial"/>
              </a:rPr>
              <a:t>3.2. Định lý giới hạn trung tâm</a:t>
            </a:r>
            <a:endParaRPr sz="20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400"/>
              <a:buFont typeface="Arial"/>
              <a:buChar char="•"/>
            </a:pPr>
            <a:r>
              <a:rPr lang="en-US" sz="2000">
                <a:solidFill>
                  <a:srgbClr val="A6A6A6"/>
                </a:solidFill>
                <a:latin typeface="Arial"/>
                <a:ea typeface="Arial"/>
                <a:cs typeface="Arial"/>
                <a:sym typeface="Arial"/>
              </a:rPr>
              <a:t>3.3. Lý thuyết ước tính</a:t>
            </a:r>
            <a:endParaRPr sz="2000">
              <a:solidFill>
                <a:srgbClr val="A6A6A6"/>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9" name="Shape 2609"/>
        <p:cNvGrpSpPr/>
        <p:nvPr/>
      </p:nvGrpSpPr>
      <p:grpSpPr>
        <a:xfrm>
          <a:off x="0" y="0"/>
          <a:ext cx="0" cy="0"/>
          <a:chOff x="0" y="0"/>
          <a:chExt cx="0" cy="0"/>
        </a:xfrm>
      </p:grpSpPr>
      <p:grpSp>
        <p:nvGrpSpPr>
          <p:cNvPr id="2610" name="Google Shape;2610;p125"/>
          <p:cNvGrpSpPr/>
          <p:nvPr/>
        </p:nvGrpSpPr>
        <p:grpSpPr>
          <a:xfrm>
            <a:off x="450000" y="450000"/>
            <a:ext cx="9018000" cy="276999"/>
            <a:chOff x="450000" y="450000"/>
            <a:chExt cx="9018000" cy="276999"/>
          </a:xfrm>
        </p:grpSpPr>
        <p:sp>
          <p:nvSpPr>
            <p:cNvPr id="2611" name="Google Shape;2611;p1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Định lý giới hạn trung tâm</a:t>
              </a:r>
              <a:endParaRPr b="1" sz="1800">
                <a:solidFill>
                  <a:schemeClr val="lt1"/>
                </a:solidFill>
                <a:latin typeface="Arial"/>
                <a:ea typeface="Arial"/>
                <a:cs typeface="Arial"/>
                <a:sym typeface="Arial"/>
              </a:endParaRPr>
            </a:p>
          </p:txBody>
        </p:sp>
        <p:sp>
          <p:nvSpPr>
            <p:cNvPr id="2612" name="Google Shape;2612;p1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613" name="Google Shape;2613;p12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Thống kê suy luận </a:t>
            </a:r>
            <a:endParaRPr/>
          </a:p>
        </p:txBody>
      </p:sp>
      <p:sp>
        <p:nvSpPr>
          <p:cNvPr id="2614" name="Google Shape;2614;p125"/>
          <p:cNvSpPr/>
          <p:nvPr/>
        </p:nvSpPr>
        <p:spPr>
          <a:xfrm>
            <a:off x="674556" y="2219443"/>
            <a:ext cx="8632825"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phải phân tích các mẫu vì việc tiếp cận tới quần thể là rất khó và không thể thực hiện được.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muốn rút ra kết luận về quần thể bằng các mẫu của quần thể đó.</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Tuy nhiên, bạn nên phân tích cẩn thận các </a:t>
            </a:r>
            <a:r>
              <a:rPr b="1" lang="en-US" sz="1300">
                <a:solidFill>
                  <a:srgbClr val="1429A0"/>
                </a:solidFill>
                <a:latin typeface="Arial"/>
                <a:ea typeface="Arial"/>
                <a:cs typeface="Arial"/>
                <a:sym typeface="Arial"/>
              </a:rPr>
              <a:t>trường hợp bất định </a:t>
            </a:r>
            <a:r>
              <a:rPr lang="en-US" sz="1300">
                <a:solidFill>
                  <a:srgbClr val="262626"/>
                </a:solidFill>
                <a:latin typeface="Arial"/>
                <a:ea typeface="Arial"/>
                <a:cs typeface="Arial"/>
                <a:sym typeface="Arial"/>
              </a:rPr>
              <a:t>liên quan đến các mẫu. </a:t>
            </a:r>
            <a:endParaRPr/>
          </a:p>
        </p:txBody>
      </p:sp>
      <p:sp>
        <p:nvSpPr>
          <p:cNvPr id="2615" name="Google Shape;2615;p125"/>
          <p:cNvSpPr/>
          <p:nvPr/>
        </p:nvSpPr>
        <p:spPr>
          <a:xfrm>
            <a:off x="674556" y="3638050"/>
            <a:ext cx="8632825" cy="125340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tham số của quần thể là các thuộc tính của một quần thể cho trước.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một quần thể: và mỗi tham số của quần thể được tính một lần.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Thống kê mẫu là các thuộc tính của một mẫu cho trước.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Về nguyên tắc, bạn có thể lấy một vài mẫu và tính cùng thống kê mẫu nhiều lần.</a:t>
            </a:r>
            <a:endParaRPr/>
          </a:p>
        </p:txBody>
      </p:sp>
      <p:sp>
        <p:nvSpPr>
          <p:cNvPr id="2616" name="Google Shape;2616;p125"/>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Quần thể và Mẫu:</a:t>
            </a:r>
            <a:endParaRPr/>
          </a:p>
        </p:txBody>
      </p:sp>
      <p:sp>
        <p:nvSpPr>
          <p:cNvPr id="2617" name="Google Shape;2617;p125"/>
          <p:cNvSpPr/>
          <p:nvPr/>
        </p:nvSpPr>
        <p:spPr>
          <a:xfrm>
            <a:off x="558800" y="3320988"/>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tham số của quần thể và Thống kê mẫu:</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2" name="Shape 2622"/>
        <p:cNvGrpSpPr/>
        <p:nvPr/>
      </p:nvGrpSpPr>
      <p:grpSpPr>
        <a:xfrm>
          <a:off x="0" y="0"/>
          <a:ext cx="0" cy="0"/>
          <a:chOff x="0" y="0"/>
          <a:chExt cx="0" cy="0"/>
        </a:xfrm>
      </p:grpSpPr>
      <p:grpSp>
        <p:nvGrpSpPr>
          <p:cNvPr id="2623" name="Google Shape;2623;p126"/>
          <p:cNvGrpSpPr/>
          <p:nvPr/>
        </p:nvGrpSpPr>
        <p:grpSpPr>
          <a:xfrm>
            <a:off x="450000" y="450000"/>
            <a:ext cx="9018000" cy="276999"/>
            <a:chOff x="450000" y="450000"/>
            <a:chExt cx="9018000" cy="276999"/>
          </a:xfrm>
        </p:grpSpPr>
        <p:sp>
          <p:nvSpPr>
            <p:cNvPr id="2624" name="Google Shape;2624;p12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Định lý giới hạn trung tâm</a:t>
              </a:r>
              <a:endParaRPr b="1" sz="1800">
                <a:solidFill>
                  <a:schemeClr val="lt1"/>
                </a:solidFill>
                <a:latin typeface="Arial"/>
                <a:ea typeface="Arial"/>
                <a:cs typeface="Arial"/>
                <a:sym typeface="Arial"/>
              </a:endParaRPr>
            </a:p>
          </p:txBody>
        </p:sp>
        <p:sp>
          <p:nvSpPr>
            <p:cNvPr id="2625" name="Google Shape;2625;p1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626" name="Google Shape;2626;p126"/>
          <p:cNvSpPr/>
          <p:nvPr/>
        </p:nvSpPr>
        <p:spPr>
          <a:xfrm>
            <a:off x="675071" y="1700808"/>
            <a:ext cx="8632825" cy="155604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mẫu ngẫu nhiên đơn giản: các giá trị được chọn với xác suất bằng nhau có và không có thay thế.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mẫu ngẫu nhiên có trọng số: các giá trị được chọn với các xác suất khác nhau.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mẫu phân tổ: phản ánh tỉ lệ của các tầng.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mẫu hệ thống: các giá trị được chọn với một chu kỳ ngầm.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mẫu cụm: Lấy một cụm đại diện.</a:t>
            </a:r>
            <a:endParaRPr/>
          </a:p>
        </p:txBody>
      </p:sp>
      <p:sp>
        <p:nvSpPr>
          <p:cNvPr id="2627" name="Google Shape;2627;p12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Phương pháp chọn mẫu:</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2" name="Shape 2632"/>
        <p:cNvGrpSpPr/>
        <p:nvPr/>
      </p:nvGrpSpPr>
      <p:grpSpPr>
        <a:xfrm>
          <a:off x="0" y="0"/>
          <a:ext cx="0" cy="0"/>
          <a:chOff x="0" y="0"/>
          <a:chExt cx="0" cy="0"/>
        </a:xfrm>
      </p:grpSpPr>
      <p:grpSp>
        <p:nvGrpSpPr>
          <p:cNvPr id="2633" name="Google Shape;2633;p127"/>
          <p:cNvGrpSpPr/>
          <p:nvPr/>
        </p:nvGrpSpPr>
        <p:grpSpPr>
          <a:xfrm>
            <a:off x="450000" y="450000"/>
            <a:ext cx="9018000" cy="276999"/>
            <a:chOff x="450000" y="450000"/>
            <a:chExt cx="9018000" cy="276999"/>
          </a:xfrm>
        </p:grpSpPr>
        <p:sp>
          <p:nvSpPr>
            <p:cNvPr id="2634" name="Google Shape;2634;p1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Định lý giới hạn trung tâm</a:t>
              </a:r>
              <a:endParaRPr b="1" sz="1800">
                <a:solidFill>
                  <a:schemeClr val="lt1"/>
                </a:solidFill>
                <a:latin typeface="Arial"/>
                <a:ea typeface="Arial"/>
                <a:cs typeface="Arial"/>
                <a:sym typeface="Arial"/>
              </a:endParaRPr>
            </a:p>
          </p:txBody>
        </p:sp>
        <p:sp>
          <p:nvSpPr>
            <p:cNvPr id="2635" name="Google Shape;2635;p1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636" name="Google Shape;2636;p127"/>
          <p:cNvSpPr/>
          <p:nvPr/>
        </p:nvSpPr>
        <p:spPr>
          <a:xfrm>
            <a:off x="675071" y="4814646"/>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b="1" lang="en-US" sz="1300">
                <a:solidFill>
                  <a:srgbClr val="00B050"/>
                </a:solidFill>
                <a:latin typeface="Arial"/>
                <a:ea typeface="Arial"/>
                <a:cs typeface="Arial"/>
                <a:sym typeface="Arial"/>
              </a:rPr>
              <a:t>Liên kết </a:t>
            </a:r>
            <a:r>
              <a:rPr lang="en-US" sz="1300">
                <a:solidFill>
                  <a:schemeClr val="dk1"/>
                </a:solidFill>
                <a:latin typeface="Arial"/>
                <a:ea typeface="Arial"/>
                <a:cs typeface="Arial"/>
                <a:sym typeface="Arial"/>
              </a:rPr>
              <a:t>thống kê mẫu với các tham số của quần thể thông qua </a:t>
            </a:r>
            <a:r>
              <a:rPr b="1" lang="en-US" sz="1300">
                <a:solidFill>
                  <a:srgbClr val="FF0000"/>
                </a:solidFill>
                <a:latin typeface="Arial"/>
                <a:ea typeface="Arial"/>
                <a:cs typeface="Arial"/>
                <a:sym typeface="Arial"/>
              </a:rPr>
              <a:t>lý luận thống kê.</a:t>
            </a:r>
            <a:endParaRPr/>
          </a:p>
        </p:txBody>
      </p:sp>
      <p:graphicFrame>
        <p:nvGraphicFramePr>
          <p:cNvPr id="2637" name="Google Shape;2637;p127"/>
          <p:cNvGraphicFramePr/>
          <p:nvPr/>
        </p:nvGraphicFramePr>
        <p:xfrm>
          <a:off x="711200" y="1773238"/>
          <a:ext cx="3000000" cy="3000000"/>
        </p:xfrm>
        <a:graphic>
          <a:graphicData uri="http://schemas.openxmlformats.org/drawingml/2006/table">
            <a:tbl>
              <a:tblPr bandRow="1" firstRow="1">
                <a:noFill/>
                <a:tableStyleId>{C12F030D-5CD2-458C-BDC0-1FEE18188208}</a:tableStyleId>
              </a:tblPr>
              <a:tblGrid>
                <a:gridCol w="1861750"/>
                <a:gridCol w="3380325"/>
                <a:gridCol w="3390750"/>
              </a:tblGrid>
              <a:tr h="395000">
                <a:tc>
                  <a:txBody>
                    <a:bodyPr/>
                    <a:lstStyle/>
                    <a:p>
                      <a:pPr indent="0" lvl="0" marL="0" marR="0" rtl="0" algn="ctr">
                        <a:spcBef>
                          <a:spcPts val="0"/>
                        </a:spcBef>
                        <a:spcAft>
                          <a:spcPts val="0"/>
                        </a:spcAft>
                        <a:buNone/>
                      </a:pPr>
                      <a:r>
                        <a:t/>
                      </a:r>
                      <a:endParaRPr sz="1799">
                        <a:latin typeface="Times New Roman"/>
                        <a:ea typeface="Times New Roman"/>
                        <a:cs typeface="Times New Roman"/>
                        <a:sym typeface="Times New Roman"/>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400">
                          <a:solidFill>
                            <a:srgbClr val="FF0000"/>
                          </a:solidFill>
                          <a:latin typeface="Arial"/>
                          <a:ea typeface="Arial"/>
                          <a:cs typeface="Arial"/>
                          <a:sym typeface="Arial"/>
                        </a:rPr>
                        <a:t>Quần thể</a:t>
                      </a:r>
                      <a:endParaRPr b="1" sz="1400">
                        <a:solidFill>
                          <a:srgbClr val="FF000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400">
                          <a:solidFill>
                            <a:srgbClr val="FF0000"/>
                          </a:solidFill>
                          <a:latin typeface="Arial"/>
                          <a:ea typeface="Arial"/>
                          <a:cs typeface="Arial"/>
                          <a:sym typeface="Arial"/>
                        </a:rPr>
                        <a:t>Mẫu</a:t>
                      </a:r>
                      <a:endParaRPr b="1" sz="1400">
                        <a:solidFill>
                          <a:srgbClr val="FF000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400500">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Kịch thước</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i="1" lang="en-US" sz="1799">
                          <a:solidFill>
                            <a:srgbClr val="262626"/>
                          </a:solidFill>
                          <a:latin typeface="Times New Roman"/>
                          <a:ea typeface="Times New Roman"/>
                          <a:cs typeface="Times New Roman"/>
                          <a:sym typeface="Times New Roman"/>
                        </a:rPr>
                        <a:t>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i="1" lang="en-US" sz="1799">
                          <a:solidFill>
                            <a:srgbClr val="262626"/>
                          </a:solidFill>
                          <a:latin typeface="Times New Roman"/>
                          <a:ea typeface="Times New Roman"/>
                          <a:cs typeface="Times New Roman"/>
                          <a:sym typeface="Times New Roman"/>
                        </a:rPr>
                        <a:t>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7012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Trung bình</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7012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Phương sai</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6912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Độ lệch chuẩn</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2638" name="Google Shape;2638;p12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tham số của quần thể và Thống kê mẫu:</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grpSp>
        <p:nvGrpSpPr>
          <p:cNvPr id="2644" name="Google Shape;2644;p128"/>
          <p:cNvGrpSpPr/>
          <p:nvPr/>
        </p:nvGrpSpPr>
        <p:grpSpPr>
          <a:xfrm>
            <a:off x="450000" y="450000"/>
            <a:ext cx="9018000" cy="276999"/>
            <a:chOff x="450000" y="450000"/>
            <a:chExt cx="9018000" cy="276999"/>
          </a:xfrm>
        </p:grpSpPr>
        <p:sp>
          <p:nvSpPr>
            <p:cNvPr id="2645" name="Google Shape;2645;p12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Định lý giới hạn trung tâm</a:t>
              </a:r>
              <a:endParaRPr b="1" sz="1800">
                <a:solidFill>
                  <a:schemeClr val="lt1"/>
                </a:solidFill>
                <a:latin typeface="Arial"/>
                <a:ea typeface="Arial"/>
                <a:cs typeface="Arial"/>
                <a:sym typeface="Arial"/>
              </a:endParaRPr>
            </a:p>
          </p:txBody>
        </p:sp>
        <p:sp>
          <p:nvSpPr>
            <p:cNvPr id="2646" name="Google Shape;2646;p1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647" name="Google Shape;2647;p12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Định lý giới hạn trung tâm </a:t>
            </a:r>
            <a:endParaRPr/>
          </a:p>
        </p:txBody>
      </p:sp>
      <p:sp>
        <p:nvSpPr>
          <p:cNvPr id="2648" name="Google Shape;2648;p128"/>
          <p:cNvSpPr/>
          <p:nvPr/>
        </p:nvSpPr>
        <p:spPr>
          <a:xfrm>
            <a:off x="675071" y="2219443"/>
            <a:ext cx="8632825" cy="663497"/>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49" name="Google Shape;2649;p128"/>
          <p:cNvSpPr/>
          <p:nvPr/>
        </p:nvSpPr>
        <p:spPr>
          <a:xfrm>
            <a:off x="847507" y="3000361"/>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graphicFrame>
        <p:nvGraphicFramePr>
          <p:cNvPr id="2650" name="Google Shape;2650;p128"/>
          <p:cNvGraphicFramePr/>
          <p:nvPr/>
        </p:nvGraphicFramePr>
        <p:xfrm>
          <a:off x="1423020" y="3008374"/>
          <a:ext cx="3000000" cy="3000000"/>
        </p:xfrm>
        <a:graphic>
          <a:graphicData uri="http://schemas.openxmlformats.org/drawingml/2006/table">
            <a:tbl>
              <a:tblPr bandRow="1" firstRow="1">
                <a:noFill/>
                <a:tableStyleId>{C12F030D-5CD2-458C-BDC0-1FEE18188208}</a:tableStyleId>
              </a:tblPr>
              <a:tblGrid>
                <a:gridCol w="792100"/>
                <a:gridCol w="1152125"/>
                <a:gridCol w="1224125"/>
              </a:tblGrid>
              <a:tr h="421475">
                <a:tc>
                  <a:txBody>
                    <a:bodyPr/>
                    <a:lstStyle/>
                    <a:p>
                      <a:pPr indent="0" lvl="0" marL="0" marR="0" rtl="0" algn="ctr">
                        <a:spcBef>
                          <a:spcPts val="0"/>
                        </a:spcBef>
                        <a:spcAft>
                          <a:spcPts val="0"/>
                        </a:spcAft>
                        <a:buNone/>
                      </a:pPr>
                      <a:r>
                        <a:rPr b="1" lang="en-US" sz="1400">
                          <a:solidFill>
                            <a:srgbClr val="FF0000"/>
                          </a:solidFill>
                          <a:latin typeface="Arial"/>
                          <a:ea typeface="Arial"/>
                          <a:cs typeface="Arial"/>
                          <a:sym typeface="Arial"/>
                        </a:rPr>
                        <a:t>i</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400">
                          <a:solidFill>
                            <a:srgbClr val="FF0000"/>
                          </a:solidFill>
                          <a:latin typeface="Arial"/>
                          <a:ea typeface="Arial"/>
                          <a:cs typeface="Arial"/>
                          <a:sym typeface="Arial"/>
                        </a:rPr>
                        <a:t>Mẫu</a:t>
                      </a:r>
                      <a:endParaRPr b="1" sz="1400">
                        <a:solidFill>
                          <a:srgbClr val="FF000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r>
              <a:tr h="4214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1,1</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1</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214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0,1</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0.5</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214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1,0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0.5</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214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21475">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2651" name="Google Shape;2651;p128"/>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Phép thử tung đồng xu:</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grpSp>
        <p:nvGrpSpPr>
          <p:cNvPr id="2657" name="Google Shape;2657;p129"/>
          <p:cNvGrpSpPr/>
          <p:nvPr/>
        </p:nvGrpSpPr>
        <p:grpSpPr>
          <a:xfrm>
            <a:off x="450000" y="450000"/>
            <a:ext cx="9018000" cy="276999"/>
            <a:chOff x="450000" y="450000"/>
            <a:chExt cx="9018000" cy="276999"/>
          </a:xfrm>
        </p:grpSpPr>
        <p:sp>
          <p:nvSpPr>
            <p:cNvPr id="2658" name="Google Shape;2658;p12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Định lý giới hạn trung tâm</a:t>
              </a:r>
              <a:endParaRPr b="1" sz="1800">
                <a:solidFill>
                  <a:schemeClr val="lt1"/>
                </a:solidFill>
                <a:latin typeface="Arial"/>
                <a:ea typeface="Arial"/>
                <a:cs typeface="Arial"/>
                <a:sym typeface="Arial"/>
              </a:endParaRPr>
            </a:p>
          </p:txBody>
        </p:sp>
        <p:sp>
          <p:nvSpPr>
            <p:cNvPr id="2659" name="Google Shape;2659;p1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660" name="Google Shape;2660;p129"/>
          <p:cNvSpPr/>
          <p:nvPr/>
        </p:nvSpPr>
        <p:spPr>
          <a:xfrm>
            <a:off x="674556" y="1700808"/>
            <a:ext cx="8632825" cy="663497"/>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61" name="Google Shape;2661;p129"/>
          <p:cNvSpPr/>
          <p:nvPr/>
        </p:nvSpPr>
        <p:spPr>
          <a:xfrm>
            <a:off x="847507" y="2484883"/>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graphicFrame>
        <p:nvGraphicFramePr>
          <p:cNvPr id="2662" name="Google Shape;2662;p129"/>
          <p:cNvGraphicFramePr/>
          <p:nvPr/>
        </p:nvGraphicFramePr>
        <p:xfrm>
          <a:off x="1315008" y="2484883"/>
          <a:ext cx="3000000" cy="3000000"/>
        </p:xfrm>
        <a:graphic>
          <a:graphicData uri="http://schemas.openxmlformats.org/drawingml/2006/table">
            <a:tbl>
              <a:tblPr bandRow="1" firstRow="1">
                <a:noFill/>
                <a:tableStyleId>{C12F030D-5CD2-458C-BDC0-1FEE18188208}</a:tableStyleId>
              </a:tblPr>
              <a:tblGrid>
                <a:gridCol w="792100"/>
                <a:gridCol w="1152125"/>
                <a:gridCol w="1224125"/>
              </a:tblGrid>
              <a:tr h="304800">
                <a:tc>
                  <a:txBody>
                    <a:bodyPr/>
                    <a:lstStyle/>
                    <a:p>
                      <a:pPr indent="0" lvl="0" marL="0" marR="0" rtl="0" algn="ctr">
                        <a:spcBef>
                          <a:spcPts val="0"/>
                        </a:spcBef>
                        <a:spcAft>
                          <a:spcPts val="0"/>
                        </a:spcAft>
                        <a:buNone/>
                      </a:pPr>
                      <a:r>
                        <a:rPr b="1" lang="en-US" sz="1400">
                          <a:solidFill>
                            <a:srgbClr val="FF0000"/>
                          </a:solidFill>
                          <a:latin typeface="Arial"/>
                          <a:ea typeface="Arial"/>
                          <a:cs typeface="Arial"/>
                          <a:sym typeface="Arial"/>
                        </a:rPr>
                        <a:t>i</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400">
                          <a:solidFill>
                            <a:srgbClr val="FF0000"/>
                          </a:solidFill>
                          <a:latin typeface="Arial"/>
                          <a:ea typeface="Arial"/>
                          <a:cs typeface="Arial"/>
                          <a:sym typeface="Arial"/>
                        </a:rPr>
                        <a:t>Mẫu</a:t>
                      </a:r>
                      <a:endParaRPr b="1" sz="1400">
                        <a:solidFill>
                          <a:srgbClr val="FF000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r>
              <a:tr h="3013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1,0,1</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2/3</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013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0,1,0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1/3</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013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1,0,0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1/3</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0137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0,0,0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01375">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2663" name="Google Shape;2663;p12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Phép thử tung đồng xu:</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grpSp>
        <p:nvGrpSpPr>
          <p:cNvPr id="295" name="Google Shape;295;p13"/>
          <p:cNvGrpSpPr/>
          <p:nvPr/>
        </p:nvGrpSpPr>
        <p:grpSpPr>
          <a:xfrm>
            <a:off x="450000" y="450000"/>
            <a:ext cx="9018000" cy="276999"/>
            <a:chOff x="450000" y="450000"/>
            <a:chExt cx="9018000" cy="276999"/>
          </a:xfrm>
        </p:grpSpPr>
        <p:sp>
          <p:nvSpPr>
            <p:cNvPr id="296" name="Google Shape;296;p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Lý thyết về xác suất</a:t>
              </a:r>
              <a:endParaRPr b="1" sz="1800">
                <a:solidFill>
                  <a:schemeClr val="lt1"/>
                </a:solidFill>
                <a:latin typeface="Arial"/>
                <a:ea typeface="Arial"/>
                <a:cs typeface="Arial"/>
                <a:sym typeface="Arial"/>
              </a:endParaRPr>
            </a:p>
          </p:txBody>
        </p:sp>
        <p:sp>
          <p:nvSpPr>
            <p:cNvPr id="297" name="Google Shape;297;p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298" name="Google Shape;298;p13"/>
          <p:cNvSpPr/>
          <p:nvPr/>
        </p:nvSpPr>
        <p:spPr>
          <a:xfrm>
            <a:off x="672016" y="1700808"/>
            <a:ext cx="8632825" cy="355913"/>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99" name="Google Shape;299;p13"/>
          <p:cNvGrpSpPr/>
          <p:nvPr/>
        </p:nvGrpSpPr>
        <p:grpSpPr>
          <a:xfrm>
            <a:off x="4699941" y="2754883"/>
            <a:ext cx="1208066" cy="746125"/>
            <a:chOff x="6980724" y="2088419"/>
            <a:chExt cx="1595098" cy="2287093"/>
          </a:xfrm>
        </p:grpSpPr>
        <p:sp>
          <p:nvSpPr>
            <p:cNvPr id="300" name="Google Shape;300;p13"/>
            <p:cNvSpPr/>
            <p:nvPr/>
          </p:nvSpPr>
          <p:spPr>
            <a:xfrm>
              <a:off x="6980724" y="2088419"/>
              <a:ext cx="193427" cy="2287093"/>
            </a:xfrm>
            <a:prstGeom prst="rightBrace">
              <a:avLst>
                <a:gd fmla="val 31620" name="adj1"/>
                <a:gd fmla="val 50000" name="adj2"/>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p:txBody>
        </p:sp>
        <p:sp>
          <p:nvSpPr>
            <p:cNvPr id="301" name="Google Shape;301;p13"/>
            <p:cNvSpPr txBox="1"/>
            <p:nvPr/>
          </p:nvSpPr>
          <p:spPr>
            <a:xfrm>
              <a:off x="7412474" y="2925352"/>
              <a:ext cx="1163348" cy="61322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27 trên tổng.</a:t>
              </a:r>
              <a:endParaRPr sz="1300">
                <a:solidFill>
                  <a:srgbClr val="262626"/>
                </a:solidFill>
                <a:latin typeface="Arial"/>
                <a:ea typeface="Arial"/>
                <a:cs typeface="Arial"/>
                <a:sym typeface="Arial"/>
              </a:endParaRPr>
            </a:p>
          </p:txBody>
        </p:sp>
      </p:grpSp>
      <p:sp>
        <p:nvSpPr>
          <p:cNvPr id="302" name="Google Shape;302;p1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xác suất khi tung hai xúc xắc:</a:t>
            </a:r>
            <a:endParaRPr/>
          </a:p>
        </p:txBody>
      </p:sp>
      <p:grpSp>
        <p:nvGrpSpPr>
          <p:cNvPr id="303" name="Google Shape;303;p13"/>
          <p:cNvGrpSpPr/>
          <p:nvPr/>
        </p:nvGrpSpPr>
        <p:grpSpPr>
          <a:xfrm>
            <a:off x="846956" y="2062496"/>
            <a:ext cx="6979589" cy="1858696"/>
            <a:chOff x="903506" y="2429380"/>
            <a:chExt cx="6979589" cy="1858696"/>
          </a:xfrm>
        </p:grpSpPr>
        <p:sp>
          <p:nvSpPr>
            <p:cNvPr id="304" name="Google Shape;304;p13"/>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305" name="Google Shape;305;p13"/>
            <p:cNvSpPr/>
            <p:nvPr/>
          </p:nvSpPr>
          <p:spPr>
            <a:xfrm>
              <a:off x="1279004" y="2429380"/>
              <a:ext cx="6604091" cy="1858696"/>
            </a:xfrm>
            <a:prstGeom prst="rect">
              <a:avLst/>
            </a:prstGeom>
            <a:blipFill rotWithShape="1">
              <a:blip r:embed="rId4">
                <a:alphaModFix/>
              </a:blip>
              <a:stretch>
                <a:fillRect b="0" l="-18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06" name="Google Shape;306;p13"/>
          <p:cNvSpPr/>
          <p:nvPr/>
        </p:nvSpPr>
        <p:spPr>
          <a:xfrm>
            <a:off x="1223523" y="3789040"/>
            <a:ext cx="1344563" cy="65755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8" name="Shape 2668"/>
        <p:cNvGrpSpPr/>
        <p:nvPr/>
      </p:nvGrpSpPr>
      <p:grpSpPr>
        <a:xfrm>
          <a:off x="0" y="0"/>
          <a:ext cx="0" cy="0"/>
          <a:chOff x="0" y="0"/>
          <a:chExt cx="0" cy="0"/>
        </a:xfrm>
      </p:grpSpPr>
      <p:grpSp>
        <p:nvGrpSpPr>
          <p:cNvPr id="2669" name="Google Shape;2669;p130"/>
          <p:cNvGrpSpPr/>
          <p:nvPr/>
        </p:nvGrpSpPr>
        <p:grpSpPr>
          <a:xfrm>
            <a:off x="450000" y="450000"/>
            <a:ext cx="9018000" cy="276999"/>
            <a:chOff x="450000" y="450000"/>
            <a:chExt cx="9018000" cy="276999"/>
          </a:xfrm>
        </p:grpSpPr>
        <p:sp>
          <p:nvSpPr>
            <p:cNvPr id="2670" name="Google Shape;2670;p13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Định lý giới hạn trung tâm</a:t>
              </a:r>
              <a:endParaRPr b="1" sz="1800">
                <a:solidFill>
                  <a:schemeClr val="lt1"/>
                </a:solidFill>
                <a:latin typeface="Arial"/>
                <a:ea typeface="Arial"/>
                <a:cs typeface="Arial"/>
                <a:sym typeface="Arial"/>
              </a:endParaRPr>
            </a:p>
          </p:txBody>
        </p:sp>
        <p:sp>
          <p:nvSpPr>
            <p:cNvPr id="2671" name="Google Shape;2671;p1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672" name="Google Shape;2672;p130"/>
          <p:cNvSpPr/>
          <p:nvPr/>
        </p:nvSpPr>
        <p:spPr>
          <a:xfrm>
            <a:off x="675071" y="5151551"/>
            <a:ext cx="8632825" cy="66349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Biểu đồ tần suất của các số trung bình của mẫu ở nhiều kích thước mẫu khác nhau.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kích thước mẫu tăng, biểu đồ tần suất hội tụ dần về phân phối chuẩn.</a:t>
            </a:r>
            <a:endParaRPr/>
          </a:p>
        </p:txBody>
      </p:sp>
      <p:grpSp>
        <p:nvGrpSpPr>
          <p:cNvPr id="2673" name="Google Shape;2673;p130"/>
          <p:cNvGrpSpPr/>
          <p:nvPr/>
        </p:nvGrpSpPr>
        <p:grpSpPr>
          <a:xfrm>
            <a:off x="592107" y="1889058"/>
            <a:ext cx="8744536" cy="2927650"/>
            <a:chOff x="1002909" y="1961066"/>
            <a:chExt cx="7631479" cy="2555001"/>
          </a:xfrm>
        </p:grpSpPr>
        <p:sp>
          <p:nvSpPr>
            <p:cNvPr id="2674" name="Google Shape;2674;p130"/>
            <p:cNvSpPr txBox="1"/>
            <p:nvPr/>
          </p:nvSpPr>
          <p:spPr>
            <a:xfrm>
              <a:off x="1911080" y="1961066"/>
              <a:ext cx="479554" cy="215444"/>
            </a:xfrm>
            <a:prstGeom prst="rect">
              <a:avLst/>
            </a:prstGeom>
            <a:blipFill rotWithShape="1">
              <a:blip r:embed="rId3">
                <a:alphaModFix/>
              </a:blip>
              <a:stretch>
                <a:fillRect b="0" l="0" r="-111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75" name="Google Shape;2675;p130"/>
            <p:cNvSpPr txBox="1"/>
            <p:nvPr/>
          </p:nvSpPr>
          <p:spPr>
            <a:xfrm>
              <a:off x="3776188" y="1961066"/>
              <a:ext cx="479554" cy="215444"/>
            </a:xfrm>
            <a:prstGeom prst="rect">
              <a:avLst/>
            </a:prstGeom>
            <a:blipFill rotWithShape="1">
              <a:blip r:embed="rId4">
                <a:alphaModFix/>
              </a:blip>
              <a:stretch>
                <a:fillRect b="0" l="0" r="-109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76" name="Google Shape;2676;p130"/>
            <p:cNvSpPr txBox="1"/>
            <p:nvPr/>
          </p:nvSpPr>
          <p:spPr>
            <a:xfrm>
              <a:off x="5748748" y="1961066"/>
              <a:ext cx="578941" cy="21544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77" name="Google Shape;2677;p130"/>
            <p:cNvSpPr txBox="1"/>
            <p:nvPr/>
          </p:nvSpPr>
          <p:spPr>
            <a:xfrm>
              <a:off x="7664039" y="1961066"/>
              <a:ext cx="578940" cy="215444"/>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678" name="Google Shape;2678;p130"/>
            <p:cNvGrpSpPr/>
            <p:nvPr/>
          </p:nvGrpSpPr>
          <p:grpSpPr>
            <a:xfrm>
              <a:off x="1002909" y="2240982"/>
              <a:ext cx="1815731" cy="2275084"/>
              <a:chOff x="3400484" y="2925053"/>
              <a:chExt cx="1815731" cy="2275084"/>
            </a:xfrm>
          </p:grpSpPr>
          <p:grpSp>
            <p:nvGrpSpPr>
              <p:cNvPr id="2679" name="Google Shape;2679;p130"/>
              <p:cNvGrpSpPr/>
              <p:nvPr/>
            </p:nvGrpSpPr>
            <p:grpSpPr>
              <a:xfrm>
                <a:off x="3826868" y="3045618"/>
                <a:ext cx="70377" cy="1891135"/>
                <a:chOff x="2930798" y="3546389"/>
                <a:chExt cx="54000" cy="1451061"/>
              </a:xfrm>
            </p:grpSpPr>
            <p:cxnSp>
              <p:nvCxnSpPr>
                <p:cNvPr id="2680" name="Google Shape;2680;p130"/>
                <p:cNvCxnSpPr/>
                <p:nvPr/>
              </p:nvCxnSpPr>
              <p:spPr>
                <a:xfrm>
                  <a:off x="2982631" y="3546389"/>
                  <a:ext cx="0" cy="1451061"/>
                </a:xfrm>
                <a:prstGeom prst="straightConnector1">
                  <a:avLst/>
                </a:prstGeom>
                <a:noFill/>
                <a:ln cap="flat" cmpd="sng" w="9525">
                  <a:solidFill>
                    <a:srgbClr val="A5A5A5"/>
                  </a:solidFill>
                  <a:prstDash val="solid"/>
                  <a:miter lim="800000"/>
                  <a:headEnd len="sm" w="sm" type="none"/>
                  <a:tailEnd len="sm" w="sm" type="none"/>
                </a:ln>
              </p:spPr>
            </p:cxnSp>
            <p:cxnSp>
              <p:nvCxnSpPr>
                <p:cNvPr id="2681" name="Google Shape;2681;p130"/>
                <p:cNvCxnSpPr/>
                <p:nvPr/>
              </p:nvCxnSpPr>
              <p:spPr>
                <a:xfrm>
                  <a:off x="2930798" y="3546389"/>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682" name="Google Shape;2682;p130"/>
                <p:cNvCxnSpPr/>
                <p:nvPr/>
              </p:nvCxnSpPr>
              <p:spPr>
                <a:xfrm>
                  <a:off x="2930798" y="4997450"/>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683" name="Google Shape;2683;p130"/>
                <p:cNvCxnSpPr/>
                <p:nvPr/>
              </p:nvCxnSpPr>
              <p:spPr>
                <a:xfrm>
                  <a:off x="2930798" y="4707238"/>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684" name="Google Shape;2684;p130"/>
                <p:cNvCxnSpPr/>
                <p:nvPr/>
              </p:nvCxnSpPr>
              <p:spPr>
                <a:xfrm>
                  <a:off x="2930798" y="441702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685" name="Google Shape;2685;p130"/>
                <p:cNvCxnSpPr/>
                <p:nvPr/>
              </p:nvCxnSpPr>
              <p:spPr>
                <a:xfrm>
                  <a:off x="2930798" y="3836601"/>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686" name="Google Shape;2686;p130"/>
                <p:cNvCxnSpPr/>
                <p:nvPr/>
              </p:nvCxnSpPr>
              <p:spPr>
                <a:xfrm>
                  <a:off x="2930798" y="4126813"/>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2687" name="Google Shape;2687;p130"/>
              <p:cNvSpPr txBox="1"/>
              <p:nvPr/>
            </p:nvSpPr>
            <p:spPr>
              <a:xfrm rot="-5400000">
                <a:off x="3640645" y="3755980"/>
                <a:ext cx="248217"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30000</a:t>
                </a:r>
                <a:endParaRPr/>
              </a:p>
            </p:txBody>
          </p:sp>
          <p:sp>
            <p:nvSpPr>
              <p:cNvPr id="2688" name="Google Shape;2688;p130"/>
              <p:cNvSpPr txBox="1"/>
              <p:nvPr/>
            </p:nvSpPr>
            <p:spPr>
              <a:xfrm rot="-5400000">
                <a:off x="3640645" y="4133295"/>
                <a:ext cx="248217"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20000</a:t>
                </a:r>
                <a:endParaRPr/>
              </a:p>
            </p:txBody>
          </p:sp>
          <p:sp>
            <p:nvSpPr>
              <p:cNvPr id="2689" name="Google Shape;2689;p130"/>
              <p:cNvSpPr txBox="1"/>
              <p:nvPr/>
            </p:nvSpPr>
            <p:spPr>
              <a:xfrm rot="-5400000">
                <a:off x="3640645" y="4511520"/>
                <a:ext cx="248217"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10000</a:t>
                </a:r>
                <a:endParaRPr/>
              </a:p>
            </p:txBody>
          </p:sp>
          <p:sp>
            <p:nvSpPr>
              <p:cNvPr id="2690" name="Google Shape;2690;p130"/>
              <p:cNvSpPr txBox="1"/>
              <p:nvPr/>
            </p:nvSpPr>
            <p:spPr>
              <a:xfrm rot="-5400000">
                <a:off x="3695696" y="4889748"/>
                <a:ext cx="138114"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a:t>
                </a:r>
                <a:endParaRPr/>
              </a:p>
            </p:txBody>
          </p:sp>
          <p:sp>
            <p:nvSpPr>
              <p:cNvPr id="2691" name="Google Shape;2691;p130"/>
              <p:cNvSpPr txBox="1"/>
              <p:nvPr/>
            </p:nvSpPr>
            <p:spPr>
              <a:xfrm rot="-5400000">
                <a:off x="3203460" y="3843455"/>
                <a:ext cx="689508" cy="29546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Tính thường xuyên</a:t>
                </a:r>
                <a:endParaRPr sz="1100">
                  <a:solidFill>
                    <a:srgbClr val="262626"/>
                  </a:solidFill>
                  <a:latin typeface="Arial"/>
                  <a:ea typeface="Arial"/>
                  <a:cs typeface="Arial"/>
                  <a:sym typeface="Arial"/>
                </a:endParaRPr>
              </a:p>
            </p:txBody>
          </p:sp>
          <p:grpSp>
            <p:nvGrpSpPr>
              <p:cNvPr id="2692" name="Google Shape;2692;p130"/>
              <p:cNvGrpSpPr/>
              <p:nvPr/>
            </p:nvGrpSpPr>
            <p:grpSpPr>
              <a:xfrm rot="-5400000">
                <a:off x="4498238" y="4448739"/>
                <a:ext cx="70377" cy="1182051"/>
                <a:chOff x="2930798" y="3635375"/>
                <a:chExt cx="54000" cy="906983"/>
              </a:xfrm>
            </p:grpSpPr>
            <p:cxnSp>
              <p:nvCxnSpPr>
                <p:cNvPr id="2693" name="Google Shape;2693;p130"/>
                <p:cNvCxnSpPr/>
                <p:nvPr/>
              </p:nvCxnSpPr>
              <p:spPr>
                <a:xfrm rot="5400000">
                  <a:off x="2529693" y="4088867"/>
                  <a:ext cx="906983" cy="0"/>
                </a:xfrm>
                <a:prstGeom prst="straightConnector1">
                  <a:avLst/>
                </a:prstGeom>
                <a:noFill/>
                <a:ln cap="flat" cmpd="sng" w="9525">
                  <a:solidFill>
                    <a:srgbClr val="A5A5A5"/>
                  </a:solidFill>
                  <a:prstDash val="solid"/>
                  <a:miter lim="800000"/>
                  <a:headEnd len="sm" w="sm" type="none"/>
                  <a:tailEnd len="sm" w="sm" type="none"/>
                </a:ln>
              </p:spPr>
            </p:cxnSp>
            <p:cxnSp>
              <p:nvCxnSpPr>
                <p:cNvPr id="2694" name="Google Shape;2694;p130"/>
                <p:cNvCxnSpPr/>
                <p:nvPr/>
              </p:nvCxnSpPr>
              <p:spPr>
                <a:xfrm>
                  <a:off x="2930798" y="363775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695" name="Google Shape;2695;p130"/>
                <p:cNvCxnSpPr/>
                <p:nvPr/>
              </p:nvCxnSpPr>
              <p:spPr>
                <a:xfrm>
                  <a:off x="2930798" y="4542358"/>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696" name="Google Shape;2696;p130"/>
                <p:cNvCxnSpPr/>
                <p:nvPr/>
              </p:nvCxnSpPr>
              <p:spPr>
                <a:xfrm>
                  <a:off x="2930798" y="3818677"/>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697" name="Google Shape;2697;p130"/>
                <p:cNvCxnSpPr/>
                <p:nvPr/>
              </p:nvCxnSpPr>
              <p:spPr>
                <a:xfrm>
                  <a:off x="2930798" y="3999598"/>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698" name="Google Shape;2698;p130"/>
                <p:cNvCxnSpPr/>
                <p:nvPr/>
              </p:nvCxnSpPr>
              <p:spPr>
                <a:xfrm>
                  <a:off x="2930798" y="4180518"/>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699" name="Google Shape;2699;p130"/>
                <p:cNvCxnSpPr/>
                <p:nvPr/>
              </p:nvCxnSpPr>
              <p:spPr>
                <a:xfrm>
                  <a:off x="2930798" y="4361439"/>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2700" name="Google Shape;2700;p130"/>
              <p:cNvSpPr txBox="1"/>
              <p:nvPr/>
            </p:nvSpPr>
            <p:spPr>
              <a:xfrm>
                <a:off x="3862075" y="5106127"/>
                <a:ext cx="171764"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0.0</a:t>
                </a:r>
                <a:endParaRPr/>
              </a:p>
            </p:txBody>
          </p:sp>
          <p:sp>
            <p:nvSpPr>
              <p:cNvPr id="2701" name="Google Shape;2701;p130"/>
              <p:cNvSpPr txBox="1"/>
              <p:nvPr/>
            </p:nvSpPr>
            <p:spPr>
              <a:xfrm>
                <a:off x="4092892" y="5106127"/>
                <a:ext cx="176802"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0.2</a:t>
                </a:r>
                <a:endParaRPr/>
              </a:p>
            </p:txBody>
          </p:sp>
          <p:sp>
            <p:nvSpPr>
              <p:cNvPr id="2702" name="Google Shape;2702;p130"/>
              <p:cNvSpPr txBox="1"/>
              <p:nvPr/>
            </p:nvSpPr>
            <p:spPr>
              <a:xfrm>
                <a:off x="5039392" y="5106127"/>
                <a:ext cx="176822"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1.0</a:t>
                </a:r>
                <a:endParaRPr/>
              </a:p>
            </p:txBody>
          </p:sp>
          <p:sp>
            <p:nvSpPr>
              <p:cNvPr id="2703" name="Google Shape;2703;p130"/>
              <p:cNvSpPr/>
              <p:nvPr/>
            </p:nvSpPr>
            <p:spPr>
              <a:xfrm>
                <a:off x="3942705" y="3981450"/>
                <a:ext cx="21600" cy="95696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04" name="Google Shape;2704;p130"/>
              <p:cNvSpPr txBox="1"/>
              <p:nvPr/>
            </p:nvSpPr>
            <p:spPr>
              <a:xfrm>
                <a:off x="4794770" y="5106127"/>
                <a:ext cx="176822"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0.8</a:t>
                </a:r>
                <a:endParaRPr/>
              </a:p>
            </p:txBody>
          </p:sp>
          <p:sp>
            <p:nvSpPr>
              <p:cNvPr id="2705" name="Google Shape;2705;p130"/>
              <p:cNvSpPr txBox="1"/>
              <p:nvPr/>
            </p:nvSpPr>
            <p:spPr>
              <a:xfrm>
                <a:off x="4564461" y="5106127"/>
                <a:ext cx="176822"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0.6</a:t>
                </a:r>
                <a:endParaRPr/>
              </a:p>
            </p:txBody>
          </p:sp>
          <p:sp>
            <p:nvSpPr>
              <p:cNvPr id="2706" name="Google Shape;2706;p130"/>
              <p:cNvSpPr txBox="1"/>
              <p:nvPr/>
            </p:nvSpPr>
            <p:spPr>
              <a:xfrm>
                <a:off x="4333040" y="5106127"/>
                <a:ext cx="176822"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0.4</a:t>
                </a:r>
                <a:endParaRPr/>
              </a:p>
            </p:txBody>
          </p:sp>
          <p:sp>
            <p:nvSpPr>
              <p:cNvPr id="2707" name="Google Shape;2707;p130"/>
              <p:cNvSpPr txBox="1"/>
              <p:nvPr/>
            </p:nvSpPr>
            <p:spPr>
              <a:xfrm rot="-5400000">
                <a:off x="3640645" y="3002156"/>
                <a:ext cx="248217"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50000</a:t>
                </a:r>
                <a:endParaRPr/>
              </a:p>
            </p:txBody>
          </p:sp>
          <p:sp>
            <p:nvSpPr>
              <p:cNvPr id="2708" name="Google Shape;2708;p130"/>
              <p:cNvSpPr txBox="1"/>
              <p:nvPr/>
            </p:nvSpPr>
            <p:spPr>
              <a:xfrm rot="-5400000">
                <a:off x="3640645" y="3379067"/>
                <a:ext cx="248217"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40000</a:t>
                </a:r>
                <a:endParaRPr/>
              </a:p>
            </p:txBody>
          </p:sp>
          <p:sp>
            <p:nvSpPr>
              <p:cNvPr id="2709" name="Google Shape;2709;p130"/>
              <p:cNvSpPr/>
              <p:nvPr/>
            </p:nvSpPr>
            <p:spPr>
              <a:xfrm>
                <a:off x="5106989" y="4005263"/>
                <a:ext cx="21600" cy="933148"/>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10" name="Google Shape;2710;p130"/>
              <p:cNvSpPr/>
              <p:nvPr/>
            </p:nvSpPr>
            <p:spPr>
              <a:xfrm>
                <a:off x="4524847" y="3045618"/>
                <a:ext cx="21600" cy="189279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cxnSp>
            <p:nvCxnSpPr>
              <p:cNvPr id="2711" name="Google Shape;2711;p130"/>
              <p:cNvCxnSpPr/>
              <p:nvPr/>
            </p:nvCxnSpPr>
            <p:spPr>
              <a:xfrm>
                <a:off x="4550095" y="2981325"/>
                <a:ext cx="0" cy="2022475"/>
              </a:xfrm>
              <a:prstGeom prst="straightConnector1">
                <a:avLst/>
              </a:prstGeom>
              <a:noFill/>
              <a:ln cap="flat" cmpd="sng" w="12700">
                <a:solidFill>
                  <a:srgbClr val="FF0000"/>
                </a:solidFill>
                <a:prstDash val="solid"/>
                <a:miter lim="800000"/>
                <a:headEnd len="sm" w="sm" type="none"/>
                <a:tailEnd len="sm" w="sm" type="none"/>
              </a:ln>
            </p:spPr>
          </p:cxnSp>
        </p:grpSp>
        <p:grpSp>
          <p:nvGrpSpPr>
            <p:cNvPr id="2712" name="Google Shape;2712;p130"/>
            <p:cNvGrpSpPr/>
            <p:nvPr/>
          </p:nvGrpSpPr>
          <p:grpSpPr>
            <a:xfrm>
              <a:off x="2885218" y="2245415"/>
              <a:ext cx="1815731" cy="2270651"/>
              <a:chOff x="3400484" y="2929486"/>
              <a:chExt cx="1815731" cy="2270651"/>
            </a:xfrm>
          </p:grpSpPr>
          <p:grpSp>
            <p:nvGrpSpPr>
              <p:cNvPr id="2713" name="Google Shape;2713;p130"/>
              <p:cNvGrpSpPr/>
              <p:nvPr/>
            </p:nvGrpSpPr>
            <p:grpSpPr>
              <a:xfrm>
                <a:off x="3826868" y="3045618"/>
                <a:ext cx="70377" cy="1891135"/>
                <a:chOff x="2930798" y="3546389"/>
                <a:chExt cx="54000" cy="1451061"/>
              </a:xfrm>
            </p:grpSpPr>
            <p:cxnSp>
              <p:nvCxnSpPr>
                <p:cNvPr id="2714" name="Google Shape;2714;p130"/>
                <p:cNvCxnSpPr/>
                <p:nvPr/>
              </p:nvCxnSpPr>
              <p:spPr>
                <a:xfrm>
                  <a:off x="2982631" y="3546389"/>
                  <a:ext cx="0" cy="1451061"/>
                </a:xfrm>
                <a:prstGeom prst="straightConnector1">
                  <a:avLst/>
                </a:prstGeom>
                <a:noFill/>
                <a:ln cap="flat" cmpd="sng" w="9525">
                  <a:solidFill>
                    <a:srgbClr val="A5A5A5"/>
                  </a:solidFill>
                  <a:prstDash val="solid"/>
                  <a:miter lim="800000"/>
                  <a:headEnd len="sm" w="sm" type="none"/>
                  <a:tailEnd len="sm" w="sm" type="none"/>
                </a:ln>
              </p:spPr>
            </p:cxnSp>
            <p:cxnSp>
              <p:nvCxnSpPr>
                <p:cNvPr id="2715" name="Google Shape;2715;p130"/>
                <p:cNvCxnSpPr/>
                <p:nvPr/>
              </p:nvCxnSpPr>
              <p:spPr>
                <a:xfrm>
                  <a:off x="2930798" y="3546389"/>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716" name="Google Shape;2716;p130"/>
                <p:cNvCxnSpPr/>
                <p:nvPr/>
              </p:nvCxnSpPr>
              <p:spPr>
                <a:xfrm>
                  <a:off x="2930798" y="4997450"/>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717" name="Google Shape;2717;p130"/>
                <p:cNvCxnSpPr/>
                <p:nvPr/>
              </p:nvCxnSpPr>
              <p:spPr>
                <a:xfrm>
                  <a:off x="2930798" y="475560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718" name="Google Shape;2718;p130"/>
                <p:cNvCxnSpPr/>
                <p:nvPr/>
              </p:nvCxnSpPr>
              <p:spPr>
                <a:xfrm>
                  <a:off x="2930798" y="4513762"/>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719" name="Google Shape;2719;p130"/>
                <p:cNvCxnSpPr/>
                <p:nvPr/>
              </p:nvCxnSpPr>
              <p:spPr>
                <a:xfrm>
                  <a:off x="2930798" y="3788232"/>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720" name="Google Shape;2720;p130"/>
                <p:cNvCxnSpPr/>
                <p:nvPr/>
              </p:nvCxnSpPr>
              <p:spPr>
                <a:xfrm>
                  <a:off x="2930798" y="4271919"/>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721" name="Google Shape;2721;p130"/>
                <p:cNvCxnSpPr/>
                <p:nvPr/>
              </p:nvCxnSpPr>
              <p:spPr>
                <a:xfrm>
                  <a:off x="2930798" y="4030076"/>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2722" name="Google Shape;2722;p130"/>
              <p:cNvSpPr txBox="1"/>
              <p:nvPr/>
            </p:nvSpPr>
            <p:spPr>
              <a:xfrm rot="-5400000">
                <a:off x="3645080" y="3945085"/>
                <a:ext cx="239351"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15000</a:t>
                </a:r>
                <a:endParaRPr/>
              </a:p>
            </p:txBody>
          </p:sp>
          <p:sp>
            <p:nvSpPr>
              <p:cNvPr id="2723" name="Google Shape;2723;p130"/>
              <p:cNvSpPr txBox="1"/>
              <p:nvPr/>
            </p:nvSpPr>
            <p:spPr>
              <a:xfrm rot="-5400000">
                <a:off x="3645080" y="4256425"/>
                <a:ext cx="239351"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10000</a:t>
                </a:r>
                <a:endParaRPr/>
              </a:p>
            </p:txBody>
          </p:sp>
          <p:sp>
            <p:nvSpPr>
              <p:cNvPr id="2724" name="Google Shape;2724;p130"/>
              <p:cNvSpPr txBox="1"/>
              <p:nvPr/>
            </p:nvSpPr>
            <p:spPr>
              <a:xfrm rot="-5400000">
                <a:off x="3645081" y="4574087"/>
                <a:ext cx="239351"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5000</a:t>
                </a:r>
                <a:endParaRPr/>
              </a:p>
            </p:txBody>
          </p:sp>
          <p:sp>
            <p:nvSpPr>
              <p:cNvPr id="2725" name="Google Shape;2725;p130"/>
              <p:cNvSpPr txBox="1"/>
              <p:nvPr/>
            </p:nvSpPr>
            <p:spPr>
              <a:xfrm rot="-5400000">
                <a:off x="3695696" y="4889748"/>
                <a:ext cx="138114"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a:t>
                </a:r>
                <a:endParaRPr/>
              </a:p>
            </p:txBody>
          </p:sp>
          <p:sp>
            <p:nvSpPr>
              <p:cNvPr id="2726" name="Google Shape;2726;p130"/>
              <p:cNvSpPr txBox="1"/>
              <p:nvPr/>
            </p:nvSpPr>
            <p:spPr>
              <a:xfrm rot="-5400000">
                <a:off x="3203460" y="3843455"/>
                <a:ext cx="689508" cy="29546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Tính thường xuyên</a:t>
                </a:r>
                <a:endParaRPr sz="1100">
                  <a:solidFill>
                    <a:srgbClr val="262626"/>
                  </a:solidFill>
                  <a:latin typeface="Arial"/>
                  <a:ea typeface="Arial"/>
                  <a:cs typeface="Arial"/>
                  <a:sym typeface="Arial"/>
                </a:endParaRPr>
              </a:p>
            </p:txBody>
          </p:sp>
          <p:grpSp>
            <p:nvGrpSpPr>
              <p:cNvPr id="2727" name="Google Shape;2727;p130"/>
              <p:cNvGrpSpPr/>
              <p:nvPr/>
            </p:nvGrpSpPr>
            <p:grpSpPr>
              <a:xfrm rot="-5400000">
                <a:off x="4498238" y="4448739"/>
                <a:ext cx="70377" cy="1182051"/>
                <a:chOff x="2930798" y="3635375"/>
                <a:chExt cx="54000" cy="906983"/>
              </a:xfrm>
            </p:grpSpPr>
            <p:cxnSp>
              <p:nvCxnSpPr>
                <p:cNvPr id="2728" name="Google Shape;2728;p130"/>
                <p:cNvCxnSpPr/>
                <p:nvPr/>
              </p:nvCxnSpPr>
              <p:spPr>
                <a:xfrm rot="5400000">
                  <a:off x="2529693" y="4088867"/>
                  <a:ext cx="906983" cy="0"/>
                </a:xfrm>
                <a:prstGeom prst="straightConnector1">
                  <a:avLst/>
                </a:prstGeom>
                <a:noFill/>
                <a:ln cap="flat" cmpd="sng" w="9525">
                  <a:solidFill>
                    <a:srgbClr val="A5A5A5"/>
                  </a:solidFill>
                  <a:prstDash val="solid"/>
                  <a:miter lim="800000"/>
                  <a:headEnd len="sm" w="sm" type="none"/>
                  <a:tailEnd len="sm" w="sm" type="none"/>
                </a:ln>
              </p:spPr>
            </p:cxnSp>
            <p:cxnSp>
              <p:nvCxnSpPr>
                <p:cNvPr id="2729" name="Google Shape;2729;p130"/>
                <p:cNvCxnSpPr/>
                <p:nvPr/>
              </p:nvCxnSpPr>
              <p:spPr>
                <a:xfrm>
                  <a:off x="2930798" y="363775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730" name="Google Shape;2730;p130"/>
                <p:cNvCxnSpPr/>
                <p:nvPr/>
              </p:nvCxnSpPr>
              <p:spPr>
                <a:xfrm>
                  <a:off x="2930798" y="4542358"/>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731" name="Google Shape;2731;p130"/>
                <p:cNvCxnSpPr/>
                <p:nvPr/>
              </p:nvCxnSpPr>
              <p:spPr>
                <a:xfrm>
                  <a:off x="2930798" y="3818677"/>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732" name="Google Shape;2732;p130"/>
                <p:cNvCxnSpPr/>
                <p:nvPr/>
              </p:nvCxnSpPr>
              <p:spPr>
                <a:xfrm>
                  <a:off x="2930798" y="3999598"/>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733" name="Google Shape;2733;p130"/>
                <p:cNvCxnSpPr/>
                <p:nvPr/>
              </p:nvCxnSpPr>
              <p:spPr>
                <a:xfrm>
                  <a:off x="2930798" y="4180518"/>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734" name="Google Shape;2734;p130"/>
                <p:cNvCxnSpPr/>
                <p:nvPr/>
              </p:nvCxnSpPr>
              <p:spPr>
                <a:xfrm>
                  <a:off x="2930798" y="4361439"/>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2735" name="Google Shape;2735;p130"/>
              <p:cNvSpPr txBox="1"/>
              <p:nvPr/>
            </p:nvSpPr>
            <p:spPr>
              <a:xfrm>
                <a:off x="3862075" y="5106127"/>
                <a:ext cx="171764"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0.0</a:t>
                </a:r>
                <a:endParaRPr/>
              </a:p>
            </p:txBody>
          </p:sp>
          <p:sp>
            <p:nvSpPr>
              <p:cNvPr id="2736" name="Google Shape;2736;p130"/>
              <p:cNvSpPr txBox="1"/>
              <p:nvPr/>
            </p:nvSpPr>
            <p:spPr>
              <a:xfrm>
                <a:off x="4092892" y="5106127"/>
                <a:ext cx="176802"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0.2</a:t>
                </a:r>
                <a:endParaRPr/>
              </a:p>
            </p:txBody>
          </p:sp>
          <p:sp>
            <p:nvSpPr>
              <p:cNvPr id="2737" name="Google Shape;2737;p130"/>
              <p:cNvSpPr txBox="1"/>
              <p:nvPr/>
            </p:nvSpPr>
            <p:spPr>
              <a:xfrm>
                <a:off x="5039392" y="5106127"/>
                <a:ext cx="176822"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1.0</a:t>
                </a:r>
                <a:endParaRPr/>
              </a:p>
            </p:txBody>
          </p:sp>
          <p:sp>
            <p:nvSpPr>
              <p:cNvPr id="2738" name="Google Shape;2738;p130"/>
              <p:cNvSpPr/>
              <p:nvPr/>
            </p:nvSpPr>
            <p:spPr>
              <a:xfrm>
                <a:off x="3942704" y="4743450"/>
                <a:ext cx="21600" cy="19496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39" name="Google Shape;2739;p130"/>
              <p:cNvSpPr txBox="1"/>
              <p:nvPr/>
            </p:nvSpPr>
            <p:spPr>
              <a:xfrm>
                <a:off x="4794770" y="5106127"/>
                <a:ext cx="176822"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0.8</a:t>
                </a:r>
                <a:endParaRPr/>
              </a:p>
            </p:txBody>
          </p:sp>
          <p:sp>
            <p:nvSpPr>
              <p:cNvPr id="2740" name="Google Shape;2740;p130"/>
              <p:cNvSpPr txBox="1"/>
              <p:nvPr/>
            </p:nvSpPr>
            <p:spPr>
              <a:xfrm>
                <a:off x="4564461" y="5106127"/>
                <a:ext cx="176822"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0.6</a:t>
                </a:r>
                <a:endParaRPr/>
              </a:p>
            </p:txBody>
          </p:sp>
          <p:sp>
            <p:nvSpPr>
              <p:cNvPr id="2741" name="Google Shape;2741;p130"/>
              <p:cNvSpPr txBox="1"/>
              <p:nvPr/>
            </p:nvSpPr>
            <p:spPr>
              <a:xfrm>
                <a:off x="4333040" y="5106127"/>
                <a:ext cx="176822"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0.4</a:t>
                </a:r>
                <a:endParaRPr/>
              </a:p>
            </p:txBody>
          </p:sp>
          <p:sp>
            <p:nvSpPr>
              <p:cNvPr id="2742" name="Google Shape;2742;p130"/>
              <p:cNvSpPr txBox="1"/>
              <p:nvPr/>
            </p:nvSpPr>
            <p:spPr>
              <a:xfrm rot="-5400000">
                <a:off x="3645079" y="3002156"/>
                <a:ext cx="239351"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30000</a:t>
                </a:r>
                <a:endParaRPr/>
              </a:p>
            </p:txBody>
          </p:sp>
          <p:sp>
            <p:nvSpPr>
              <p:cNvPr id="2743" name="Google Shape;2743;p130"/>
              <p:cNvSpPr txBox="1"/>
              <p:nvPr/>
            </p:nvSpPr>
            <p:spPr>
              <a:xfrm rot="-5400000">
                <a:off x="3645081" y="3626373"/>
                <a:ext cx="239350"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20000</a:t>
                </a:r>
                <a:endParaRPr/>
              </a:p>
            </p:txBody>
          </p:sp>
          <p:sp>
            <p:nvSpPr>
              <p:cNvPr id="2744" name="Google Shape;2744;p130"/>
              <p:cNvSpPr/>
              <p:nvPr/>
            </p:nvSpPr>
            <p:spPr>
              <a:xfrm>
                <a:off x="4409072" y="3045618"/>
                <a:ext cx="21600" cy="189279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cxnSp>
            <p:nvCxnSpPr>
              <p:cNvPr id="2745" name="Google Shape;2745;p130"/>
              <p:cNvCxnSpPr/>
              <p:nvPr/>
            </p:nvCxnSpPr>
            <p:spPr>
              <a:xfrm>
                <a:off x="4533426" y="2981325"/>
                <a:ext cx="0" cy="2022475"/>
              </a:xfrm>
              <a:prstGeom prst="straightConnector1">
                <a:avLst/>
              </a:prstGeom>
              <a:noFill/>
              <a:ln cap="flat" cmpd="sng" w="12700">
                <a:solidFill>
                  <a:srgbClr val="FF0000"/>
                </a:solidFill>
                <a:prstDash val="solid"/>
                <a:miter lim="800000"/>
                <a:headEnd len="sm" w="sm" type="none"/>
                <a:tailEnd len="sm" w="sm" type="none"/>
              </a:ln>
            </p:spPr>
          </p:cxnSp>
          <p:sp>
            <p:nvSpPr>
              <p:cNvPr id="2746" name="Google Shape;2746;p130"/>
              <p:cNvSpPr txBox="1"/>
              <p:nvPr/>
            </p:nvSpPr>
            <p:spPr>
              <a:xfrm rot="-5400000">
                <a:off x="3645081" y="3313801"/>
                <a:ext cx="239350"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25000</a:t>
                </a:r>
                <a:endParaRPr/>
              </a:p>
            </p:txBody>
          </p:sp>
          <p:sp>
            <p:nvSpPr>
              <p:cNvPr id="2747" name="Google Shape;2747;p130"/>
              <p:cNvSpPr/>
              <p:nvPr/>
            </p:nvSpPr>
            <p:spPr>
              <a:xfrm>
                <a:off x="4175888" y="4002108"/>
                <a:ext cx="21600" cy="93630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48" name="Google Shape;2748;p130"/>
              <p:cNvSpPr/>
              <p:nvPr/>
            </p:nvSpPr>
            <p:spPr>
              <a:xfrm>
                <a:off x="4875440" y="4005263"/>
                <a:ext cx="21600" cy="933148"/>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49" name="Google Shape;2749;p130"/>
              <p:cNvSpPr/>
              <p:nvPr/>
            </p:nvSpPr>
            <p:spPr>
              <a:xfrm>
                <a:off x="5108624" y="4743450"/>
                <a:ext cx="21600" cy="19496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50" name="Google Shape;2750;p130"/>
              <p:cNvSpPr/>
              <p:nvPr/>
            </p:nvSpPr>
            <p:spPr>
              <a:xfrm>
                <a:off x="4642256" y="3064669"/>
                <a:ext cx="21600" cy="187374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grpSp>
        <p:grpSp>
          <p:nvGrpSpPr>
            <p:cNvPr id="2751" name="Google Shape;2751;p130"/>
            <p:cNvGrpSpPr/>
            <p:nvPr/>
          </p:nvGrpSpPr>
          <p:grpSpPr>
            <a:xfrm>
              <a:off x="6818657" y="2240981"/>
              <a:ext cx="1815730" cy="2275086"/>
              <a:chOff x="6818657" y="2925052"/>
              <a:chExt cx="1815730" cy="2275086"/>
            </a:xfrm>
          </p:grpSpPr>
          <p:grpSp>
            <p:nvGrpSpPr>
              <p:cNvPr id="2752" name="Google Shape;2752;p130"/>
              <p:cNvGrpSpPr/>
              <p:nvPr/>
            </p:nvGrpSpPr>
            <p:grpSpPr>
              <a:xfrm>
                <a:off x="7245041" y="3045618"/>
                <a:ext cx="70377" cy="1891135"/>
                <a:chOff x="2930798" y="3546389"/>
                <a:chExt cx="54000" cy="1451061"/>
              </a:xfrm>
            </p:grpSpPr>
            <p:cxnSp>
              <p:nvCxnSpPr>
                <p:cNvPr id="2753" name="Google Shape;2753;p130"/>
                <p:cNvCxnSpPr/>
                <p:nvPr/>
              </p:nvCxnSpPr>
              <p:spPr>
                <a:xfrm>
                  <a:off x="2982631" y="3546389"/>
                  <a:ext cx="0" cy="1451061"/>
                </a:xfrm>
                <a:prstGeom prst="straightConnector1">
                  <a:avLst/>
                </a:prstGeom>
                <a:noFill/>
                <a:ln cap="flat" cmpd="sng" w="9525">
                  <a:solidFill>
                    <a:srgbClr val="A5A5A5"/>
                  </a:solidFill>
                  <a:prstDash val="solid"/>
                  <a:miter lim="800000"/>
                  <a:headEnd len="sm" w="sm" type="none"/>
                  <a:tailEnd len="sm" w="sm" type="none"/>
                </a:ln>
              </p:spPr>
            </p:cxnSp>
            <p:cxnSp>
              <p:nvCxnSpPr>
                <p:cNvPr id="2754" name="Google Shape;2754;p130"/>
                <p:cNvCxnSpPr/>
                <p:nvPr/>
              </p:nvCxnSpPr>
              <p:spPr>
                <a:xfrm>
                  <a:off x="2930798" y="3546389"/>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755" name="Google Shape;2755;p130"/>
                <p:cNvCxnSpPr/>
                <p:nvPr/>
              </p:nvCxnSpPr>
              <p:spPr>
                <a:xfrm>
                  <a:off x="2930798" y="4997450"/>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756" name="Google Shape;2756;p130"/>
                <p:cNvCxnSpPr/>
                <p:nvPr/>
              </p:nvCxnSpPr>
              <p:spPr>
                <a:xfrm>
                  <a:off x="2930798" y="4707238"/>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757" name="Google Shape;2757;p130"/>
                <p:cNvCxnSpPr/>
                <p:nvPr/>
              </p:nvCxnSpPr>
              <p:spPr>
                <a:xfrm>
                  <a:off x="2930798" y="441702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758" name="Google Shape;2758;p130"/>
                <p:cNvCxnSpPr/>
                <p:nvPr/>
              </p:nvCxnSpPr>
              <p:spPr>
                <a:xfrm>
                  <a:off x="2930798" y="4126813"/>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759" name="Google Shape;2759;p130"/>
                <p:cNvCxnSpPr/>
                <p:nvPr/>
              </p:nvCxnSpPr>
              <p:spPr>
                <a:xfrm>
                  <a:off x="2930798" y="3836601"/>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2760" name="Google Shape;2760;p130"/>
              <p:cNvSpPr txBox="1"/>
              <p:nvPr/>
            </p:nvSpPr>
            <p:spPr>
              <a:xfrm rot="-5400000">
                <a:off x="7058820" y="3755067"/>
                <a:ext cx="248219"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6000</a:t>
                </a:r>
                <a:endParaRPr/>
              </a:p>
            </p:txBody>
          </p:sp>
          <p:sp>
            <p:nvSpPr>
              <p:cNvPr id="2761" name="Google Shape;2761;p130"/>
              <p:cNvSpPr txBox="1"/>
              <p:nvPr/>
            </p:nvSpPr>
            <p:spPr>
              <a:xfrm rot="-5400000">
                <a:off x="7058820" y="4131085"/>
                <a:ext cx="248219"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4000</a:t>
                </a:r>
                <a:endParaRPr/>
              </a:p>
            </p:txBody>
          </p:sp>
          <p:sp>
            <p:nvSpPr>
              <p:cNvPr id="2762" name="Google Shape;2762;p130"/>
              <p:cNvSpPr txBox="1"/>
              <p:nvPr/>
            </p:nvSpPr>
            <p:spPr>
              <a:xfrm rot="-5400000">
                <a:off x="7058820" y="4514042"/>
                <a:ext cx="248219"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2000</a:t>
                </a:r>
                <a:endParaRPr/>
              </a:p>
            </p:txBody>
          </p:sp>
          <p:sp>
            <p:nvSpPr>
              <p:cNvPr id="2763" name="Google Shape;2763;p130"/>
              <p:cNvSpPr txBox="1"/>
              <p:nvPr/>
            </p:nvSpPr>
            <p:spPr>
              <a:xfrm rot="-5400000">
                <a:off x="7113869" y="4889748"/>
                <a:ext cx="138114"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a:t>
                </a:r>
                <a:endParaRPr/>
              </a:p>
            </p:txBody>
          </p:sp>
          <p:sp>
            <p:nvSpPr>
              <p:cNvPr id="2764" name="Google Shape;2764;p130"/>
              <p:cNvSpPr txBox="1"/>
              <p:nvPr/>
            </p:nvSpPr>
            <p:spPr>
              <a:xfrm rot="-5400000">
                <a:off x="6621633" y="3843455"/>
                <a:ext cx="689508" cy="29546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Tính thường xuyên</a:t>
                </a:r>
                <a:endParaRPr sz="1100">
                  <a:solidFill>
                    <a:srgbClr val="262626"/>
                  </a:solidFill>
                  <a:latin typeface="Arial"/>
                  <a:ea typeface="Arial"/>
                  <a:cs typeface="Arial"/>
                  <a:sym typeface="Arial"/>
                </a:endParaRPr>
              </a:p>
            </p:txBody>
          </p:sp>
          <p:sp>
            <p:nvSpPr>
              <p:cNvPr id="2765" name="Google Shape;2765;p130"/>
              <p:cNvSpPr txBox="1"/>
              <p:nvPr/>
            </p:nvSpPr>
            <p:spPr>
              <a:xfrm>
                <a:off x="7280248" y="5106127"/>
                <a:ext cx="171764"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0.0</a:t>
                </a:r>
                <a:endParaRPr/>
              </a:p>
            </p:txBody>
          </p:sp>
          <p:sp>
            <p:nvSpPr>
              <p:cNvPr id="2766" name="Google Shape;2766;p130"/>
              <p:cNvSpPr txBox="1"/>
              <p:nvPr/>
            </p:nvSpPr>
            <p:spPr>
              <a:xfrm>
                <a:off x="7511065" y="5106127"/>
                <a:ext cx="176802"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0.2</a:t>
                </a:r>
                <a:endParaRPr/>
              </a:p>
            </p:txBody>
          </p:sp>
          <p:sp>
            <p:nvSpPr>
              <p:cNvPr id="2767" name="Google Shape;2767;p130"/>
              <p:cNvSpPr txBox="1"/>
              <p:nvPr/>
            </p:nvSpPr>
            <p:spPr>
              <a:xfrm>
                <a:off x="8457565" y="5106127"/>
                <a:ext cx="176822" cy="9401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1.0</a:t>
                </a:r>
                <a:endParaRPr/>
              </a:p>
            </p:txBody>
          </p:sp>
          <p:sp>
            <p:nvSpPr>
              <p:cNvPr id="2768" name="Google Shape;2768;p130"/>
              <p:cNvSpPr txBox="1"/>
              <p:nvPr/>
            </p:nvSpPr>
            <p:spPr>
              <a:xfrm>
                <a:off x="8212943" y="5106127"/>
                <a:ext cx="176822"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0.8</a:t>
                </a:r>
                <a:endParaRPr/>
              </a:p>
            </p:txBody>
          </p:sp>
          <p:sp>
            <p:nvSpPr>
              <p:cNvPr id="2769" name="Google Shape;2769;p130"/>
              <p:cNvSpPr txBox="1"/>
              <p:nvPr/>
            </p:nvSpPr>
            <p:spPr>
              <a:xfrm>
                <a:off x="7982634" y="5106127"/>
                <a:ext cx="176822"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0.6</a:t>
                </a:r>
                <a:endParaRPr/>
              </a:p>
            </p:txBody>
          </p:sp>
          <p:sp>
            <p:nvSpPr>
              <p:cNvPr id="2770" name="Google Shape;2770;p130"/>
              <p:cNvSpPr txBox="1"/>
              <p:nvPr/>
            </p:nvSpPr>
            <p:spPr>
              <a:xfrm>
                <a:off x="7751213" y="5106127"/>
                <a:ext cx="176822"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0.4</a:t>
                </a:r>
                <a:endParaRPr/>
              </a:p>
            </p:txBody>
          </p:sp>
          <p:sp>
            <p:nvSpPr>
              <p:cNvPr id="2771" name="Google Shape;2771;p130"/>
              <p:cNvSpPr txBox="1"/>
              <p:nvPr/>
            </p:nvSpPr>
            <p:spPr>
              <a:xfrm rot="-5400000">
                <a:off x="7058818" y="3002156"/>
                <a:ext cx="248219"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10000</a:t>
                </a:r>
                <a:endParaRPr/>
              </a:p>
            </p:txBody>
          </p:sp>
          <p:sp>
            <p:nvSpPr>
              <p:cNvPr id="2772" name="Google Shape;2772;p130"/>
              <p:cNvSpPr txBox="1"/>
              <p:nvPr/>
            </p:nvSpPr>
            <p:spPr>
              <a:xfrm rot="-5400000">
                <a:off x="7058821" y="3375893"/>
                <a:ext cx="248219"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8000</a:t>
                </a:r>
                <a:endParaRPr/>
              </a:p>
            </p:txBody>
          </p:sp>
          <p:cxnSp>
            <p:nvCxnSpPr>
              <p:cNvPr id="2773" name="Google Shape;2773;p130"/>
              <p:cNvCxnSpPr/>
              <p:nvPr/>
            </p:nvCxnSpPr>
            <p:spPr>
              <a:xfrm>
                <a:off x="7958373" y="2986108"/>
                <a:ext cx="0" cy="2022475"/>
              </a:xfrm>
              <a:prstGeom prst="straightConnector1">
                <a:avLst/>
              </a:prstGeom>
              <a:noFill/>
              <a:ln cap="flat" cmpd="sng" w="12700">
                <a:solidFill>
                  <a:srgbClr val="FF0000"/>
                </a:solidFill>
                <a:prstDash val="solid"/>
                <a:miter lim="800000"/>
                <a:headEnd len="sm" w="sm" type="none"/>
                <a:tailEnd len="sm" w="sm" type="none"/>
              </a:ln>
            </p:spPr>
          </p:cxnSp>
          <p:grpSp>
            <p:nvGrpSpPr>
              <p:cNvPr id="2774" name="Google Shape;2774;p130"/>
              <p:cNvGrpSpPr/>
              <p:nvPr/>
            </p:nvGrpSpPr>
            <p:grpSpPr>
              <a:xfrm>
                <a:off x="7622386" y="3045618"/>
                <a:ext cx="656175" cy="1892793"/>
                <a:chOff x="7606511" y="3045618"/>
                <a:chExt cx="656175" cy="1892793"/>
              </a:xfrm>
            </p:grpSpPr>
            <p:sp>
              <p:nvSpPr>
                <p:cNvPr id="2775" name="Google Shape;2775;p130"/>
                <p:cNvSpPr/>
                <p:nvPr/>
              </p:nvSpPr>
              <p:spPr>
                <a:xfrm>
                  <a:off x="7925603" y="3045618"/>
                  <a:ext cx="18000" cy="189279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76" name="Google Shape;2776;p130"/>
                <p:cNvSpPr/>
                <p:nvPr/>
              </p:nvSpPr>
              <p:spPr>
                <a:xfrm>
                  <a:off x="8244686" y="4931211"/>
                  <a:ext cx="18000" cy="72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77" name="Google Shape;2777;p130"/>
                <p:cNvSpPr/>
                <p:nvPr/>
              </p:nvSpPr>
              <p:spPr>
                <a:xfrm>
                  <a:off x="8218104" y="4924011"/>
                  <a:ext cx="18000" cy="144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78" name="Google Shape;2778;p130"/>
                <p:cNvSpPr/>
                <p:nvPr/>
              </p:nvSpPr>
              <p:spPr>
                <a:xfrm>
                  <a:off x="7952194" y="3146496"/>
                  <a:ext cx="18000" cy="179191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79" name="Google Shape;2779;p130"/>
                <p:cNvSpPr/>
                <p:nvPr/>
              </p:nvSpPr>
              <p:spPr>
                <a:xfrm>
                  <a:off x="7978785" y="3360807"/>
                  <a:ext cx="18000" cy="157760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80" name="Google Shape;2780;p130"/>
                <p:cNvSpPr/>
                <p:nvPr/>
              </p:nvSpPr>
              <p:spPr>
                <a:xfrm>
                  <a:off x="8005376" y="3629025"/>
                  <a:ext cx="18000" cy="130938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81" name="Google Shape;2781;p130"/>
                <p:cNvSpPr/>
                <p:nvPr/>
              </p:nvSpPr>
              <p:spPr>
                <a:xfrm>
                  <a:off x="8031967" y="3981449"/>
                  <a:ext cx="18000" cy="95696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82" name="Google Shape;2782;p130"/>
                <p:cNvSpPr/>
                <p:nvPr/>
              </p:nvSpPr>
              <p:spPr>
                <a:xfrm>
                  <a:off x="8058558" y="4277634"/>
                  <a:ext cx="18000" cy="66077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83" name="Google Shape;2783;p130"/>
                <p:cNvSpPr/>
                <p:nvPr/>
              </p:nvSpPr>
              <p:spPr>
                <a:xfrm>
                  <a:off x="8085149" y="4492624"/>
                  <a:ext cx="18000" cy="44578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84" name="Google Shape;2784;p130"/>
                <p:cNvSpPr/>
                <p:nvPr/>
              </p:nvSpPr>
              <p:spPr>
                <a:xfrm>
                  <a:off x="8111740" y="4683125"/>
                  <a:ext cx="18000" cy="25528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85" name="Google Shape;2785;p130"/>
                <p:cNvSpPr/>
                <p:nvPr/>
              </p:nvSpPr>
              <p:spPr>
                <a:xfrm>
                  <a:off x="8138331" y="4787899"/>
                  <a:ext cx="18000" cy="150509"/>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86" name="Google Shape;2786;p130"/>
                <p:cNvSpPr/>
                <p:nvPr/>
              </p:nvSpPr>
              <p:spPr>
                <a:xfrm>
                  <a:off x="8164922" y="4865283"/>
                  <a:ext cx="18000" cy="7312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87" name="Google Shape;2787;p130"/>
                <p:cNvSpPr/>
                <p:nvPr/>
              </p:nvSpPr>
              <p:spPr>
                <a:xfrm>
                  <a:off x="8191513" y="4902408"/>
                  <a:ext cx="18000" cy="360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88" name="Google Shape;2788;p130"/>
                <p:cNvSpPr/>
                <p:nvPr/>
              </p:nvSpPr>
              <p:spPr>
                <a:xfrm>
                  <a:off x="7899012" y="3165475"/>
                  <a:ext cx="18000" cy="177293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89" name="Google Shape;2789;p130"/>
                <p:cNvSpPr/>
                <p:nvPr/>
              </p:nvSpPr>
              <p:spPr>
                <a:xfrm>
                  <a:off x="7872421" y="3360807"/>
                  <a:ext cx="18000" cy="157760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90" name="Google Shape;2790;p130"/>
                <p:cNvSpPr/>
                <p:nvPr/>
              </p:nvSpPr>
              <p:spPr>
                <a:xfrm>
                  <a:off x="7845830" y="3646431"/>
                  <a:ext cx="18000" cy="129198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91" name="Google Shape;2791;p130"/>
                <p:cNvSpPr/>
                <p:nvPr/>
              </p:nvSpPr>
              <p:spPr>
                <a:xfrm>
                  <a:off x="7819239" y="3949699"/>
                  <a:ext cx="18000" cy="98871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92" name="Google Shape;2792;p130"/>
                <p:cNvSpPr/>
                <p:nvPr/>
              </p:nvSpPr>
              <p:spPr>
                <a:xfrm>
                  <a:off x="7792648" y="4238625"/>
                  <a:ext cx="18000" cy="69978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93" name="Google Shape;2793;p130"/>
                <p:cNvSpPr/>
                <p:nvPr/>
              </p:nvSpPr>
              <p:spPr>
                <a:xfrm>
                  <a:off x="7766057" y="4492624"/>
                  <a:ext cx="18000" cy="44578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94" name="Google Shape;2794;p130"/>
                <p:cNvSpPr/>
                <p:nvPr/>
              </p:nvSpPr>
              <p:spPr>
                <a:xfrm>
                  <a:off x="7739466" y="4674394"/>
                  <a:ext cx="18000" cy="26401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95" name="Google Shape;2795;p130"/>
                <p:cNvSpPr/>
                <p:nvPr/>
              </p:nvSpPr>
              <p:spPr>
                <a:xfrm>
                  <a:off x="7712875" y="4787899"/>
                  <a:ext cx="18000" cy="150509"/>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96" name="Google Shape;2796;p130"/>
                <p:cNvSpPr/>
                <p:nvPr/>
              </p:nvSpPr>
              <p:spPr>
                <a:xfrm>
                  <a:off x="7686284" y="4865283"/>
                  <a:ext cx="18000" cy="7312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97" name="Google Shape;2797;p130"/>
                <p:cNvSpPr/>
                <p:nvPr/>
              </p:nvSpPr>
              <p:spPr>
                <a:xfrm>
                  <a:off x="7659693" y="4902408"/>
                  <a:ext cx="18000" cy="360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98" name="Google Shape;2798;p130"/>
                <p:cNvSpPr/>
                <p:nvPr/>
              </p:nvSpPr>
              <p:spPr>
                <a:xfrm>
                  <a:off x="7633102" y="4924011"/>
                  <a:ext cx="18000" cy="144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99" name="Google Shape;2799;p130"/>
                <p:cNvSpPr/>
                <p:nvPr/>
              </p:nvSpPr>
              <p:spPr>
                <a:xfrm>
                  <a:off x="7606511" y="4931211"/>
                  <a:ext cx="18000" cy="72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grpSp>
          <p:grpSp>
            <p:nvGrpSpPr>
              <p:cNvPr id="2800" name="Google Shape;2800;p130"/>
              <p:cNvGrpSpPr/>
              <p:nvPr/>
            </p:nvGrpSpPr>
            <p:grpSpPr>
              <a:xfrm rot="-5400000">
                <a:off x="7916411" y="4448739"/>
                <a:ext cx="70377" cy="1182051"/>
                <a:chOff x="2930798" y="3635375"/>
                <a:chExt cx="54000" cy="906983"/>
              </a:xfrm>
            </p:grpSpPr>
            <p:cxnSp>
              <p:nvCxnSpPr>
                <p:cNvPr id="2801" name="Google Shape;2801;p130"/>
                <p:cNvCxnSpPr/>
                <p:nvPr/>
              </p:nvCxnSpPr>
              <p:spPr>
                <a:xfrm rot="5400000">
                  <a:off x="2529693" y="4088867"/>
                  <a:ext cx="906983" cy="0"/>
                </a:xfrm>
                <a:prstGeom prst="straightConnector1">
                  <a:avLst/>
                </a:prstGeom>
                <a:noFill/>
                <a:ln cap="flat" cmpd="sng" w="9525">
                  <a:solidFill>
                    <a:srgbClr val="A5A5A5"/>
                  </a:solidFill>
                  <a:prstDash val="solid"/>
                  <a:miter lim="800000"/>
                  <a:headEnd len="sm" w="sm" type="none"/>
                  <a:tailEnd len="sm" w="sm" type="none"/>
                </a:ln>
              </p:spPr>
            </p:cxnSp>
            <p:cxnSp>
              <p:nvCxnSpPr>
                <p:cNvPr id="2802" name="Google Shape;2802;p130"/>
                <p:cNvCxnSpPr/>
                <p:nvPr/>
              </p:nvCxnSpPr>
              <p:spPr>
                <a:xfrm>
                  <a:off x="2930798" y="363775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803" name="Google Shape;2803;p130"/>
                <p:cNvCxnSpPr/>
                <p:nvPr/>
              </p:nvCxnSpPr>
              <p:spPr>
                <a:xfrm>
                  <a:off x="2930798" y="4542358"/>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804" name="Google Shape;2804;p130"/>
                <p:cNvCxnSpPr/>
                <p:nvPr/>
              </p:nvCxnSpPr>
              <p:spPr>
                <a:xfrm>
                  <a:off x="2930798" y="3818677"/>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805" name="Google Shape;2805;p130"/>
                <p:cNvCxnSpPr/>
                <p:nvPr/>
              </p:nvCxnSpPr>
              <p:spPr>
                <a:xfrm>
                  <a:off x="2930798" y="3999598"/>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806" name="Google Shape;2806;p130"/>
                <p:cNvCxnSpPr/>
                <p:nvPr/>
              </p:nvCxnSpPr>
              <p:spPr>
                <a:xfrm>
                  <a:off x="2930798" y="4180518"/>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807" name="Google Shape;2807;p130"/>
                <p:cNvCxnSpPr/>
                <p:nvPr/>
              </p:nvCxnSpPr>
              <p:spPr>
                <a:xfrm>
                  <a:off x="2930798" y="4361439"/>
                  <a:ext cx="54000" cy="0"/>
                </a:xfrm>
                <a:prstGeom prst="straightConnector1">
                  <a:avLst/>
                </a:prstGeom>
                <a:noFill/>
                <a:ln cap="flat" cmpd="sng" w="9525">
                  <a:solidFill>
                    <a:srgbClr val="A5A5A5"/>
                  </a:solidFill>
                  <a:prstDash val="solid"/>
                  <a:miter lim="800000"/>
                  <a:headEnd len="sm" w="sm" type="none"/>
                  <a:tailEnd len="sm" w="sm" type="none"/>
                </a:ln>
              </p:spPr>
            </p:cxnSp>
          </p:grpSp>
        </p:grpSp>
        <p:grpSp>
          <p:nvGrpSpPr>
            <p:cNvPr id="2808" name="Google Shape;2808;p130"/>
            <p:cNvGrpSpPr/>
            <p:nvPr/>
          </p:nvGrpSpPr>
          <p:grpSpPr>
            <a:xfrm>
              <a:off x="4893684" y="2240981"/>
              <a:ext cx="1815731" cy="2275085"/>
              <a:chOff x="4893684" y="2925052"/>
              <a:chExt cx="1815731" cy="2275085"/>
            </a:xfrm>
          </p:grpSpPr>
          <p:grpSp>
            <p:nvGrpSpPr>
              <p:cNvPr id="2809" name="Google Shape;2809;p130"/>
              <p:cNvGrpSpPr/>
              <p:nvPr/>
            </p:nvGrpSpPr>
            <p:grpSpPr>
              <a:xfrm>
                <a:off x="5320068" y="3045618"/>
                <a:ext cx="70377" cy="1891135"/>
                <a:chOff x="2930798" y="3546389"/>
                <a:chExt cx="54000" cy="1451061"/>
              </a:xfrm>
            </p:grpSpPr>
            <p:cxnSp>
              <p:nvCxnSpPr>
                <p:cNvPr id="2810" name="Google Shape;2810;p130"/>
                <p:cNvCxnSpPr/>
                <p:nvPr/>
              </p:nvCxnSpPr>
              <p:spPr>
                <a:xfrm>
                  <a:off x="2982631" y="3546389"/>
                  <a:ext cx="0" cy="1451061"/>
                </a:xfrm>
                <a:prstGeom prst="straightConnector1">
                  <a:avLst/>
                </a:prstGeom>
                <a:noFill/>
                <a:ln cap="flat" cmpd="sng" w="9525">
                  <a:solidFill>
                    <a:srgbClr val="A5A5A5"/>
                  </a:solidFill>
                  <a:prstDash val="solid"/>
                  <a:miter lim="800000"/>
                  <a:headEnd len="sm" w="sm" type="none"/>
                  <a:tailEnd len="sm" w="sm" type="none"/>
                </a:ln>
              </p:spPr>
            </p:cxnSp>
            <p:cxnSp>
              <p:nvCxnSpPr>
                <p:cNvPr id="2811" name="Google Shape;2811;p130"/>
                <p:cNvCxnSpPr/>
                <p:nvPr/>
              </p:nvCxnSpPr>
              <p:spPr>
                <a:xfrm>
                  <a:off x="2930798" y="3546389"/>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812" name="Google Shape;2812;p130"/>
                <p:cNvCxnSpPr/>
                <p:nvPr/>
              </p:nvCxnSpPr>
              <p:spPr>
                <a:xfrm>
                  <a:off x="2930798" y="4997450"/>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813" name="Google Shape;2813;p130"/>
                <p:cNvCxnSpPr/>
                <p:nvPr/>
              </p:nvCxnSpPr>
              <p:spPr>
                <a:xfrm>
                  <a:off x="2930798" y="4707238"/>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814" name="Google Shape;2814;p130"/>
                <p:cNvCxnSpPr/>
                <p:nvPr/>
              </p:nvCxnSpPr>
              <p:spPr>
                <a:xfrm>
                  <a:off x="2930798" y="441702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815" name="Google Shape;2815;p130"/>
                <p:cNvCxnSpPr/>
                <p:nvPr/>
              </p:nvCxnSpPr>
              <p:spPr>
                <a:xfrm>
                  <a:off x="2930798" y="4126813"/>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816" name="Google Shape;2816;p130"/>
                <p:cNvCxnSpPr/>
                <p:nvPr/>
              </p:nvCxnSpPr>
              <p:spPr>
                <a:xfrm>
                  <a:off x="2930798" y="3836601"/>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2817" name="Google Shape;2817;p130"/>
              <p:cNvSpPr txBox="1"/>
              <p:nvPr/>
            </p:nvSpPr>
            <p:spPr>
              <a:xfrm rot="-5400000">
                <a:off x="5133846" y="3755065"/>
                <a:ext cx="248219"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15000</a:t>
                </a:r>
                <a:endParaRPr/>
              </a:p>
            </p:txBody>
          </p:sp>
          <p:sp>
            <p:nvSpPr>
              <p:cNvPr id="2818" name="Google Shape;2818;p130"/>
              <p:cNvSpPr txBox="1"/>
              <p:nvPr/>
            </p:nvSpPr>
            <p:spPr>
              <a:xfrm rot="-5400000">
                <a:off x="5133846" y="4131085"/>
                <a:ext cx="248219"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10000</a:t>
                </a:r>
                <a:endParaRPr/>
              </a:p>
            </p:txBody>
          </p:sp>
          <p:sp>
            <p:nvSpPr>
              <p:cNvPr id="2819" name="Google Shape;2819;p130"/>
              <p:cNvSpPr txBox="1"/>
              <p:nvPr/>
            </p:nvSpPr>
            <p:spPr>
              <a:xfrm rot="-5400000">
                <a:off x="5133847" y="4514040"/>
                <a:ext cx="248219"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5000</a:t>
                </a:r>
                <a:endParaRPr/>
              </a:p>
            </p:txBody>
          </p:sp>
          <p:sp>
            <p:nvSpPr>
              <p:cNvPr id="2820" name="Google Shape;2820;p130"/>
              <p:cNvSpPr txBox="1"/>
              <p:nvPr/>
            </p:nvSpPr>
            <p:spPr>
              <a:xfrm rot="-5400000">
                <a:off x="5188896" y="4889748"/>
                <a:ext cx="138114"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a:t>
                </a:r>
                <a:endParaRPr/>
              </a:p>
            </p:txBody>
          </p:sp>
          <p:sp>
            <p:nvSpPr>
              <p:cNvPr id="2821" name="Google Shape;2821;p130"/>
              <p:cNvSpPr txBox="1"/>
              <p:nvPr/>
            </p:nvSpPr>
            <p:spPr>
              <a:xfrm rot="-5400000">
                <a:off x="4696660" y="3843455"/>
                <a:ext cx="689508" cy="29546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Tính thường xuyên</a:t>
                </a:r>
                <a:endParaRPr sz="1100">
                  <a:solidFill>
                    <a:srgbClr val="262626"/>
                  </a:solidFill>
                  <a:latin typeface="Arial"/>
                  <a:ea typeface="Arial"/>
                  <a:cs typeface="Arial"/>
                  <a:sym typeface="Arial"/>
                </a:endParaRPr>
              </a:p>
            </p:txBody>
          </p:sp>
          <p:sp>
            <p:nvSpPr>
              <p:cNvPr id="2822" name="Google Shape;2822;p130"/>
              <p:cNvSpPr/>
              <p:nvPr/>
            </p:nvSpPr>
            <p:spPr>
              <a:xfrm>
                <a:off x="5435903" y="4927611"/>
                <a:ext cx="21600" cy="108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823" name="Google Shape;2823;p130"/>
              <p:cNvSpPr txBox="1"/>
              <p:nvPr/>
            </p:nvSpPr>
            <p:spPr>
              <a:xfrm rot="-5400000">
                <a:off x="5133845" y="3002156"/>
                <a:ext cx="248219"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25000</a:t>
                </a:r>
                <a:endParaRPr/>
              </a:p>
            </p:txBody>
          </p:sp>
          <p:sp>
            <p:nvSpPr>
              <p:cNvPr id="2824" name="Google Shape;2824;p130"/>
              <p:cNvSpPr txBox="1"/>
              <p:nvPr/>
            </p:nvSpPr>
            <p:spPr>
              <a:xfrm rot="-5400000">
                <a:off x="5133847" y="3375892"/>
                <a:ext cx="248219"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20000</a:t>
                </a:r>
                <a:endParaRPr/>
              </a:p>
            </p:txBody>
          </p:sp>
          <p:sp>
            <p:nvSpPr>
              <p:cNvPr id="2825" name="Google Shape;2825;p130"/>
              <p:cNvSpPr/>
              <p:nvPr/>
            </p:nvSpPr>
            <p:spPr>
              <a:xfrm>
                <a:off x="6015943" y="3045618"/>
                <a:ext cx="21600" cy="189279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cxnSp>
            <p:nvCxnSpPr>
              <p:cNvPr id="2826" name="Google Shape;2826;p130"/>
              <p:cNvCxnSpPr/>
              <p:nvPr/>
            </p:nvCxnSpPr>
            <p:spPr>
              <a:xfrm>
                <a:off x="6040913" y="2986108"/>
                <a:ext cx="0" cy="2022475"/>
              </a:xfrm>
              <a:prstGeom prst="straightConnector1">
                <a:avLst/>
              </a:prstGeom>
              <a:noFill/>
              <a:ln cap="flat" cmpd="sng" w="12700">
                <a:solidFill>
                  <a:srgbClr val="FF0000"/>
                </a:solidFill>
                <a:prstDash val="solid"/>
                <a:miter lim="800000"/>
                <a:headEnd len="sm" w="sm" type="none"/>
                <a:tailEnd len="sm" w="sm" type="none"/>
              </a:ln>
            </p:spPr>
          </p:cxnSp>
          <p:sp>
            <p:nvSpPr>
              <p:cNvPr id="2827" name="Google Shape;2827;p130"/>
              <p:cNvSpPr/>
              <p:nvPr/>
            </p:nvSpPr>
            <p:spPr>
              <a:xfrm>
                <a:off x="5783927" y="4043363"/>
                <a:ext cx="21600" cy="895048"/>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828" name="Google Shape;2828;p130"/>
              <p:cNvSpPr/>
              <p:nvPr/>
            </p:nvSpPr>
            <p:spPr>
              <a:xfrm>
                <a:off x="6363967" y="4601463"/>
                <a:ext cx="21600" cy="336948"/>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829" name="Google Shape;2829;p130"/>
              <p:cNvSpPr/>
              <p:nvPr/>
            </p:nvSpPr>
            <p:spPr>
              <a:xfrm>
                <a:off x="6131951" y="3376613"/>
                <a:ext cx="21600" cy="1561798"/>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830" name="Google Shape;2830;p130"/>
              <p:cNvSpPr/>
              <p:nvPr/>
            </p:nvSpPr>
            <p:spPr>
              <a:xfrm>
                <a:off x="5551911" y="4869656"/>
                <a:ext cx="21600" cy="6875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831" name="Google Shape;2831;p130"/>
              <p:cNvSpPr/>
              <p:nvPr/>
            </p:nvSpPr>
            <p:spPr>
              <a:xfrm>
                <a:off x="6595981" y="4927611"/>
                <a:ext cx="21600" cy="108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832" name="Google Shape;2832;p130"/>
              <p:cNvSpPr/>
              <p:nvPr/>
            </p:nvSpPr>
            <p:spPr>
              <a:xfrm>
                <a:off x="6479975" y="4869656"/>
                <a:ext cx="21600" cy="6875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833" name="Google Shape;2833;p130"/>
              <p:cNvSpPr/>
              <p:nvPr/>
            </p:nvSpPr>
            <p:spPr>
              <a:xfrm>
                <a:off x="6247959" y="4040715"/>
                <a:ext cx="21600" cy="89769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834" name="Google Shape;2834;p130"/>
              <p:cNvSpPr/>
              <p:nvPr/>
            </p:nvSpPr>
            <p:spPr>
              <a:xfrm>
                <a:off x="5899935" y="3376613"/>
                <a:ext cx="21600" cy="1561798"/>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835" name="Google Shape;2835;p130"/>
              <p:cNvSpPr/>
              <p:nvPr/>
            </p:nvSpPr>
            <p:spPr>
              <a:xfrm>
                <a:off x="5667919" y="4614863"/>
                <a:ext cx="21600" cy="323548"/>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grpSp>
            <p:nvGrpSpPr>
              <p:cNvPr id="2836" name="Google Shape;2836;p130"/>
              <p:cNvGrpSpPr/>
              <p:nvPr/>
            </p:nvGrpSpPr>
            <p:grpSpPr>
              <a:xfrm rot="-5400000">
                <a:off x="5991438" y="4448739"/>
                <a:ext cx="70377" cy="1182051"/>
                <a:chOff x="2930798" y="3635375"/>
                <a:chExt cx="54000" cy="906983"/>
              </a:xfrm>
            </p:grpSpPr>
            <p:cxnSp>
              <p:nvCxnSpPr>
                <p:cNvPr id="2837" name="Google Shape;2837;p130"/>
                <p:cNvCxnSpPr/>
                <p:nvPr/>
              </p:nvCxnSpPr>
              <p:spPr>
                <a:xfrm rot="5400000">
                  <a:off x="2529693" y="4088867"/>
                  <a:ext cx="906983" cy="0"/>
                </a:xfrm>
                <a:prstGeom prst="straightConnector1">
                  <a:avLst/>
                </a:prstGeom>
                <a:noFill/>
                <a:ln cap="flat" cmpd="sng" w="9525">
                  <a:solidFill>
                    <a:srgbClr val="A5A5A5"/>
                  </a:solidFill>
                  <a:prstDash val="solid"/>
                  <a:miter lim="800000"/>
                  <a:headEnd len="sm" w="sm" type="none"/>
                  <a:tailEnd len="sm" w="sm" type="none"/>
                </a:ln>
              </p:spPr>
            </p:cxnSp>
            <p:cxnSp>
              <p:nvCxnSpPr>
                <p:cNvPr id="2838" name="Google Shape;2838;p130"/>
                <p:cNvCxnSpPr/>
                <p:nvPr/>
              </p:nvCxnSpPr>
              <p:spPr>
                <a:xfrm>
                  <a:off x="2930798" y="363775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839" name="Google Shape;2839;p130"/>
                <p:cNvCxnSpPr/>
                <p:nvPr/>
              </p:nvCxnSpPr>
              <p:spPr>
                <a:xfrm>
                  <a:off x="2930798" y="4542358"/>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840" name="Google Shape;2840;p130"/>
                <p:cNvCxnSpPr/>
                <p:nvPr/>
              </p:nvCxnSpPr>
              <p:spPr>
                <a:xfrm>
                  <a:off x="2930798" y="3818677"/>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841" name="Google Shape;2841;p130"/>
                <p:cNvCxnSpPr/>
                <p:nvPr/>
              </p:nvCxnSpPr>
              <p:spPr>
                <a:xfrm>
                  <a:off x="2930798" y="3999598"/>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842" name="Google Shape;2842;p130"/>
                <p:cNvCxnSpPr/>
                <p:nvPr/>
              </p:nvCxnSpPr>
              <p:spPr>
                <a:xfrm>
                  <a:off x="2930798" y="4180518"/>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2843" name="Google Shape;2843;p130"/>
                <p:cNvCxnSpPr/>
                <p:nvPr/>
              </p:nvCxnSpPr>
              <p:spPr>
                <a:xfrm>
                  <a:off x="2930798" y="4361439"/>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2844" name="Google Shape;2844;p130"/>
              <p:cNvSpPr txBox="1"/>
              <p:nvPr/>
            </p:nvSpPr>
            <p:spPr>
              <a:xfrm>
                <a:off x="5355275" y="5106127"/>
                <a:ext cx="171764"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0.0</a:t>
                </a:r>
                <a:endParaRPr/>
              </a:p>
            </p:txBody>
          </p:sp>
          <p:sp>
            <p:nvSpPr>
              <p:cNvPr id="2845" name="Google Shape;2845;p130"/>
              <p:cNvSpPr txBox="1"/>
              <p:nvPr/>
            </p:nvSpPr>
            <p:spPr>
              <a:xfrm>
                <a:off x="5586092" y="5106127"/>
                <a:ext cx="176802"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0.2</a:t>
                </a:r>
                <a:endParaRPr/>
              </a:p>
            </p:txBody>
          </p:sp>
          <p:sp>
            <p:nvSpPr>
              <p:cNvPr id="2846" name="Google Shape;2846;p130"/>
              <p:cNvSpPr txBox="1"/>
              <p:nvPr/>
            </p:nvSpPr>
            <p:spPr>
              <a:xfrm>
                <a:off x="6532592" y="5106127"/>
                <a:ext cx="176822"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1.0</a:t>
                </a:r>
                <a:endParaRPr/>
              </a:p>
            </p:txBody>
          </p:sp>
          <p:sp>
            <p:nvSpPr>
              <p:cNvPr id="2847" name="Google Shape;2847;p130"/>
              <p:cNvSpPr txBox="1"/>
              <p:nvPr/>
            </p:nvSpPr>
            <p:spPr>
              <a:xfrm>
                <a:off x="6287970" y="5106127"/>
                <a:ext cx="176822"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0.8</a:t>
                </a:r>
                <a:endParaRPr/>
              </a:p>
            </p:txBody>
          </p:sp>
          <p:sp>
            <p:nvSpPr>
              <p:cNvPr id="2848" name="Google Shape;2848;p130"/>
              <p:cNvSpPr txBox="1"/>
              <p:nvPr/>
            </p:nvSpPr>
            <p:spPr>
              <a:xfrm>
                <a:off x="6057661" y="5106127"/>
                <a:ext cx="176822"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0.6</a:t>
                </a:r>
                <a:endParaRPr/>
              </a:p>
            </p:txBody>
          </p:sp>
          <p:sp>
            <p:nvSpPr>
              <p:cNvPr id="2849" name="Google Shape;2849;p130"/>
              <p:cNvSpPr txBox="1"/>
              <p:nvPr/>
            </p:nvSpPr>
            <p:spPr>
              <a:xfrm>
                <a:off x="5826240" y="5106127"/>
                <a:ext cx="176822" cy="940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0.4</a:t>
                </a:r>
                <a:endParaRPr/>
              </a:p>
            </p:txBody>
          </p:sp>
        </p:grpSp>
      </p:grpSp>
      <p:sp>
        <p:nvSpPr>
          <p:cNvPr id="2850" name="Google Shape;2850;p13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Phép thử tung đồng xu:</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5" name="Shape 2855"/>
        <p:cNvGrpSpPr/>
        <p:nvPr/>
      </p:nvGrpSpPr>
      <p:grpSpPr>
        <a:xfrm>
          <a:off x="0" y="0"/>
          <a:ext cx="0" cy="0"/>
          <a:chOff x="0" y="0"/>
          <a:chExt cx="0" cy="0"/>
        </a:xfrm>
      </p:grpSpPr>
      <p:grpSp>
        <p:nvGrpSpPr>
          <p:cNvPr id="2856" name="Google Shape;2856;p131"/>
          <p:cNvGrpSpPr/>
          <p:nvPr/>
        </p:nvGrpSpPr>
        <p:grpSpPr>
          <a:xfrm>
            <a:off x="450000" y="450000"/>
            <a:ext cx="9018000" cy="276999"/>
            <a:chOff x="450000" y="450000"/>
            <a:chExt cx="9018000" cy="276999"/>
          </a:xfrm>
        </p:grpSpPr>
        <p:sp>
          <p:nvSpPr>
            <p:cNvPr id="2857" name="Google Shape;2857;p13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Định lý giới hạn trung tâm</a:t>
              </a:r>
              <a:endParaRPr b="1" sz="1800">
                <a:solidFill>
                  <a:schemeClr val="lt1"/>
                </a:solidFill>
                <a:latin typeface="Arial"/>
                <a:ea typeface="Arial"/>
                <a:cs typeface="Arial"/>
                <a:sym typeface="Arial"/>
              </a:endParaRPr>
            </a:p>
          </p:txBody>
        </p:sp>
        <p:sp>
          <p:nvSpPr>
            <p:cNvPr id="2858" name="Google Shape;2858;p1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859" name="Google Shape;2859;p131"/>
          <p:cNvSpPr/>
          <p:nvPr/>
        </p:nvSpPr>
        <p:spPr>
          <a:xfrm>
            <a:off x="675071" y="1700808"/>
            <a:ext cx="8632825" cy="1556049"/>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60" name="Google Shape;2860;p13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Phép thử tung đồng xu:</a:t>
            </a:r>
            <a:endParaRPr/>
          </a:p>
        </p:txBody>
      </p:sp>
      <p:sp>
        <p:nvSpPr>
          <p:cNvPr id="2861" name="Google Shape;2861;p131"/>
          <p:cNvSpPr/>
          <p:nvPr/>
        </p:nvSpPr>
        <p:spPr>
          <a:xfrm>
            <a:off x="675071" y="4863229"/>
            <a:ext cx="8632825" cy="368031"/>
          </a:xfrm>
          <a:prstGeom prst="rect">
            <a:avLst/>
          </a:prstGeom>
          <a:blipFill rotWithShape="1">
            <a:blip r:embed="rId4">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62" name="Google Shape;2862;p131"/>
          <p:cNvSpPr/>
          <p:nvPr/>
        </p:nvSpPr>
        <p:spPr>
          <a:xfrm>
            <a:off x="1043744" y="3313533"/>
            <a:ext cx="5383832" cy="1366015"/>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63" name="Google Shape;2863;p131"/>
          <p:cNvSpPr/>
          <p:nvPr/>
        </p:nvSpPr>
        <p:spPr>
          <a:xfrm>
            <a:off x="5093274" y="4204991"/>
            <a:ext cx="1000274"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a:t>
            </a:r>
            <a:r>
              <a:rPr b="1" lang="en-US" sz="1300">
                <a:solidFill>
                  <a:srgbClr val="FF0000"/>
                </a:solidFill>
                <a:latin typeface="Arial"/>
                <a:ea typeface="Arial"/>
                <a:cs typeface="Arial"/>
                <a:sym typeface="Arial"/>
              </a:rPr>
              <a:t>Sai số chuẩn</a:t>
            </a:r>
            <a:r>
              <a:rPr b="1" lang="en-US" sz="1300">
                <a:solidFill>
                  <a:srgbClr val="262626"/>
                </a:solidFill>
                <a:latin typeface="Arial"/>
                <a:ea typeface="Arial"/>
                <a:cs typeface="Arial"/>
                <a:sym typeface="Arial"/>
              </a:rPr>
              <a:t>”</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8" name="Shape 2868"/>
        <p:cNvGrpSpPr/>
        <p:nvPr/>
      </p:nvGrpSpPr>
      <p:grpSpPr>
        <a:xfrm>
          <a:off x="0" y="0"/>
          <a:ext cx="0" cy="0"/>
          <a:chOff x="0" y="0"/>
          <a:chExt cx="0" cy="0"/>
        </a:xfrm>
      </p:grpSpPr>
      <p:grpSp>
        <p:nvGrpSpPr>
          <p:cNvPr id="2869" name="Google Shape;2869;p132"/>
          <p:cNvGrpSpPr/>
          <p:nvPr/>
        </p:nvGrpSpPr>
        <p:grpSpPr>
          <a:xfrm>
            <a:off x="450000" y="450000"/>
            <a:ext cx="9018000" cy="276999"/>
            <a:chOff x="450000" y="450000"/>
            <a:chExt cx="9018000" cy="276999"/>
          </a:xfrm>
        </p:grpSpPr>
        <p:sp>
          <p:nvSpPr>
            <p:cNvPr id="2870" name="Google Shape;2870;p13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Định lý giới hạn trung tâm</a:t>
              </a:r>
              <a:endParaRPr b="1" sz="1800">
                <a:solidFill>
                  <a:schemeClr val="lt1"/>
                </a:solidFill>
                <a:latin typeface="Arial"/>
                <a:ea typeface="Arial"/>
                <a:cs typeface="Arial"/>
                <a:sym typeface="Arial"/>
              </a:endParaRPr>
            </a:p>
          </p:txBody>
        </p:sp>
        <p:sp>
          <p:nvSpPr>
            <p:cNvPr id="2871" name="Google Shape;2871;p1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872" name="Google Shape;2872;p132"/>
          <p:cNvSpPr/>
          <p:nvPr/>
        </p:nvSpPr>
        <p:spPr>
          <a:xfrm>
            <a:off x="675071" y="1700808"/>
            <a:ext cx="8632825" cy="125340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Sự phân bổ số trung bình của mẫu hội tụ dần về Phân phối chuẩn khi 𝑛 tăng lên.</a:t>
            </a:r>
            <a:endParaRPr/>
          </a:p>
          <a:p>
            <a:pPr indent="-4762" lvl="0" marL="182563" marR="0" rtl="0" algn="l">
              <a:spcBef>
                <a:spcPts val="800"/>
              </a:spcBef>
              <a:spcAft>
                <a:spcPts val="0"/>
              </a:spcAft>
              <a:buNone/>
            </a:pPr>
            <a:r>
              <a:rPr lang="en-US" sz="1300">
                <a:solidFill>
                  <a:srgbClr val="262626"/>
                </a:solidFill>
                <a:latin typeface="Arial"/>
                <a:ea typeface="Arial"/>
                <a:cs typeface="Arial"/>
                <a:sym typeface="Arial"/>
              </a:rPr>
              <a:t>1) Điều này không chỉ đúng cho phép thử tung đồng xu (Nhị thức).</a:t>
            </a:r>
            <a:endParaRPr/>
          </a:p>
          <a:p>
            <a:pPr indent="-4762" lvl="0" marL="182563" marR="0" rtl="0" algn="l">
              <a:spcBef>
                <a:spcPts val="800"/>
              </a:spcBef>
              <a:spcAft>
                <a:spcPts val="0"/>
              </a:spcAft>
              <a:buNone/>
            </a:pPr>
            <a:r>
              <a:rPr lang="en-US" sz="1300">
                <a:solidFill>
                  <a:srgbClr val="262626"/>
                </a:solidFill>
                <a:latin typeface="Arial"/>
                <a:ea typeface="Arial"/>
                <a:cs typeface="Arial"/>
                <a:sym typeface="Arial"/>
              </a:rPr>
              <a:t>2) Bạn có thể xác mình hiện tượng tương tự cũng đúng đối với các phân bổ ngầm khác (rời rạc và liên tục).</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Đối với 𝑛 đủ lớn, có thể xác minh xu hướng tương tự đối với các thống kê mẫu bên cạnh số trung bình. . </a:t>
            </a:r>
            <a:endParaRPr/>
          </a:p>
        </p:txBody>
      </p:sp>
      <p:sp>
        <p:nvSpPr>
          <p:cNvPr id="2873" name="Google Shape;2873;p13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Định lý giới hạn trung tâm</a:t>
            </a:r>
            <a:endParaRPr sz="1400">
              <a:solidFill>
                <a:schemeClr val="dk1"/>
              </a:solidFill>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8" name="Shape 2878"/>
        <p:cNvGrpSpPr/>
        <p:nvPr/>
      </p:nvGrpSpPr>
      <p:grpSpPr>
        <a:xfrm>
          <a:off x="0" y="0"/>
          <a:ext cx="0" cy="0"/>
          <a:chOff x="0" y="0"/>
          <a:chExt cx="0" cy="0"/>
        </a:xfrm>
      </p:grpSpPr>
      <p:grpSp>
        <p:nvGrpSpPr>
          <p:cNvPr id="2879" name="Google Shape;2879;p133"/>
          <p:cNvGrpSpPr/>
          <p:nvPr/>
        </p:nvGrpSpPr>
        <p:grpSpPr>
          <a:xfrm>
            <a:off x="450000" y="450000"/>
            <a:ext cx="9018000" cy="276999"/>
            <a:chOff x="450000" y="450000"/>
            <a:chExt cx="9018000" cy="276999"/>
          </a:xfrm>
        </p:grpSpPr>
        <p:sp>
          <p:nvSpPr>
            <p:cNvPr id="2880" name="Google Shape;2880;p13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Định lý giới hạn trung tâm</a:t>
              </a:r>
              <a:endParaRPr b="1" sz="1800">
                <a:solidFill>
                  <a:schemeClr val="lt1"/>
                </a:solidFill>
                <a:latin typeface="Arial"/>
                <a:ea typeface="Arial"/>
                <a:cs typeface="Arial"/>
                <a:sym typeface="Arial"/>
              </a:endParaRPr>
            </a:p>
          </p:txBody>
        </p:sp>
        <p:sp>
          <p:nvSpPr>
            <p:cNvPr id="2881" name="Google Shape;2881;p1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882" name="Google Shape;2882;p133"/>
          <p:cNvSpPr/>
          <p:nvPr/>
        </p:nvSpPr>
        <p:spPr>
          <a:xfrm>
            <a:off x="675071" y="1700808"/>
            <a:ext cx="8632825"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Trên thực tế, bạn sẽ không có nhiều mẫu mà chỉ có </a:t>
            </a:r>
            <a:r>
              <a:rPr b="1" lang="en-US" sz="1300">
                <a:solidFill>
                  <a:srgbClr val="1429A0"/>
                </a:solidFill>
                <a:latin typeface="Arial"/>
                <a:ea typeface="Arial"/>
                <a:cs typeface="Arial"/>
                <a:sym typeface="Arial"/>
              </a:rPr>
              <a:t>một</a:t>
            </a:r>
            <a:r>
              <a:rPr lang="en-US" sz="1300">
                <a:solidFill>
                  <a:srgbClr val="262626"/>
                </a:solidFill>
                <a:latin typeface="Arial"/>
                <a:ea typeface="Arial"/>
                <a:cs typeface="Arial"/>
                <a:sym typeface="Arial"/>
              </a:rPr>
              <a: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dụng định lý giới hạn trung tâm và giả định rằng phân phối mẫu là Chuẩn.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Đối với lý luận thống kê, bạn sẽ tận dụng các tính chất của Phân phối chuẩn. </a:t>
            </a:r>
            <a:endParaRPr/>
          </a:p>
        </p:txBody>
      </p:sp>
      <p:sp>
        <p:nvSpPr>
          <p:cNvPr id="2883" name="Google Shape;2883;p13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Cân nhắc thực tế</a:t>
            </a:r>
            <a:endParaRPr sz="1400">
              <a:solidFill>
                <a:schemeClr val="dk1"/>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8" name="Shape 2888"/>
        <p:cNvGrpSpPr/>
        <p:nvPr/>
      </p:nvGrpSpPr>
      <p:grpSpPr>
        <a:xfrm>
          <a:off x="0" y="0"/>
          <a:ext cx="0" cy="0"/>
          <a:chOff x="0" y="0"/>
          <a:chExt cx="0" cy="0"/>
        </a:xfrm>
      </p:grpSpPr>
      <p:grpSp>
        <p:nvGrpSpPr>
          <p:cNvPr id="2889" name="Google Shape;2889;p134"/>
          <p:cNvGrpSpPr/>
          <p:nvPr/>
        </p:nvGrpSpPr>
        <p:grpSpPr>
          <a:xfrm>
            <a:off x="450000" y="450000"/>
            <a:ext cx="9018000" cy="276999"/>
            <a:chOff x="450000" y="450000"/>
            <a:chExt cx="9018000" cy="276999"/>
          </a:xfrm>
        </p:grpSpPr>
        <p:sp>
          <p:nvSpPr>
            <p:cNvPr id="2890" name="Google Shape;2890;p13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Định lý giới hạn trung tâm</a:t>
              </a:r>
              <a:endParaRPr b="1" sz="1800">
                <a:solidFill>
                  <a:schemeClr val="lt1"/>
                </a:solidFill>
                <a:latin typeface="Arial"/>
                <a:ea typeface="Arial"/>
                <a:cs typeface="Arial"/>
                <a:sym typeface="Arial"/>
              </a:endParaRPr>
            </a:p>
          </p:txBody>
        </p:sp>
        <p:sp>
          <p:nvSpPr>
            <p:cNvPr id="2891" name="Google Shape;2891;p1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892" name="Google Shape;2892;p134"/>
          <p:cNvSpPr/>
          <p:nvPr/>
        </p:nvSpPr>
        <p:spPr>
          <a:xfrm>
            <a:off x="675071" y="1700808"/>
            <a:ext cx="8632825" cy="2115176"/>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93" name="Google Shape;2893;p13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Tiêu chuẩn hóa</a:t>
            </a:r>
            <a:endParaRPr sz="1400">
              <a:solidFill>
                <a:schemeClr val="dk1"/>
              </a:solidFill>
              <a:latin typeface="Arial"/>
              <a:ea typeface="Arial"/>
              <a:cs typeface="Arial"/>
              <a:sym typeface="Arial"/>
            </a:endParaRPr>
          </a:p>
        </p:txBody>
      </p:sp>
      <p:sp>
        <p:nvSpPr>
          <p:cNvPr id="2894" name="Google Shape;2894;p134"/>
          <p:cNvSpPr/>
          <p:nvPr/>
        </p:nvSpPr>
        <p:spPr>
          <a:xfrm>
            <a:off x="837793" y="2481376"/>
            <a:ext cx="1322633" cy="84600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95" name="Google Shape;2895;p134"/>
          <p:cNvSpPr/>
          <p:nvPr/>
        </p:nvSpPr>
        <p:spPr>
          <a:xfrm>
            <a:off x="675071" y="3979185"/>
            <a:ext cx="8632825" cy="176123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cỡ mẫu 𝑛 nhỏ hoặc không biết 𝜎, bạn xác định</a:t>
            </a:r>
            <a:endParaRPr sz="1300">
              <a:solidFill>
                <a:srgbClr val="262626"/>
              </a:solidFill>
              <a:latin typeface="Arial"/>
              <a:ea typeface="Arial"/>
              <a:cs typeface="Arial"/>
              <a:sym typeface="Arial"/>
            </a:endParaRPr>
          </a:p>
          <a:p>
            <a:pPr indent="-100013" lvl="0" marL="182563" marR="0" rtl="0" algn="l">
              <a:spcBef>
                <a:spcPts val="12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12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12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0" lvl="0" marL="0" marR="0" rtl="0" algn="l">
              <a:spcBef>
                <a:spcPts val="1200"/>
              </a:spcBef>
              <a:spcAft>
                <a:spcPts val="0"/>
              </a:spcAft>
              <a:buNone/>
            </a:pPr>
            <a:r>
              <a:rPr lang="en-US" sz="1300">
                <a:solidFill>
                  <a:srgbClr val="262626"/>
                </a:solidFill>
                <a:latin typeface="Arial"/>
                <a:ea typeface="Arial"/>
                <a:cs typeface="Arial"/>
                <a:sym typeface="Arial"/>
              </a:rPr>
              <a:t> cái nào tuân theo mật độ xác suất Student-t với bậc tự do 𝑛−1.</a:t>
            </a:r>
            <a:endParaRPr/>
          </a:p>
        </p:txBody>
      </p:sp>
      <p:sp>
        <p:nvSpPr>
          <p:cNvPr id="2896" name="Google Shape;2896;p134"/>
          <p:cNvSpPr/>
          <p:nvPr/>
        </p:nvSpPr>
        <p:spPr>
          <a:xfrm>
            <a:off x="837793" y="4436800"/>
            <a:ext cx="1322633" cy="846001"/>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1" name="Shape 2901"/>
        <p:cNvGrpSpPr/>
        <p:nvPr/>
      </p:nvGrpSpPr>
      <p:grpSpPr>
        <a:xfrm>
          <a:off x="0" y="0"/>
          <a:ext cx="0" cy="0"/>
          <a:chOff x="0" y="0"/>
          <a:chExt cx="0" cy="0"/>
        </a:xfrm>
      </p:grpSpPr>
      <p:grpSp>
        <p:nvGrpSpPr>
          <p:cNvPr id="2902" name="Google Shape;2902;p135"/>
          <p:cNvGrpSpPr/>
          <p:nvPr/>
        </p:nvGrpSpPr>
        <p:grpSpPr>
          <a:xfrm>
            <a:off x="450000" y="450000"/>
            <a:ext cx="9018000" cy="276999"/>
            <a:chOff x="450000" y="450000"/>
            <a:chExt cx="9018000" cy="276999"/>
          </a:xfrm>
        </p:grpSpPr>
        <p:sp>
          <p:nvSpPr>
            <p:cNvPr id="2903" name="Google Shape;2903;p13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Định lý giới hạn trung tâm</a:t>
              </a:r>
              <a:endParaRPr b="1" sz="1800">
                <a:solidFill>
                  <a:schemeClr val="lt1"/>
                </a:solidFill>
                <a:latin typeface="Arial"/>
                <a:ea typeface="Arial"/>
                <a:cs typeface="Arial"/>
                <a:sym typeface="Arial"/>
              </a:endParaRPr>
            </a:p>
          </p:txBody>
        </p:sp>
        <p:sp>
          <p:nvSpPr>
            <p:cNvPr id="2904" name="Google Shape;2904;p1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905" name="Google Shape;2905;p135"/>
          <p:cNvSpPr/>
          <p:nvPr/>
        </p:nvSpPr>
        <p:spPr>
          <a:xfrm>
            <a:off x="675071" y="1700808"/>
            <a:ext cx="8632825" cy="956206"/>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06" name="Google Shape;2906;p13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Phân phối tỉ lệ mẫu:</a:t>
            </a:r>
            <a:endParaRPr/>
          </a:p>
        </p:txBody>
      </p:sp>
      <p:sp>
        <p:nvSpPr>
          <p:cNvPr id="2907" name="Google Shape;2907;p135"/>
          <p:cNvSpPr/>
          <p:nvPr/>
        </p:nvSpPr>
        <p:spPr>
          <a:xfrm>
            <a:off x="675071" y="3841507"/>
            <a:ext cx="8632825" cy="574370"/>
          </a:xfrm>
          <a:prstGeom prst="rect">
            <a:avLst/>
          </a:prstGeom>
          <a:blipFill rotWithShape="1">
            <a:blip r:embed="rId4">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08" name="Google Shape;2908;p135"/>
          <p:cNvSpPr/>
          <p:nvPr/>
        </p:nvSpPr>
        <p:spPr>
          <a:xfrm>
            <a:off x="837793" y="2713633"/>
            <a:ext cx="3265729" cy="1071255"/>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3" name="Shape 2913"/>
        <p:cNvGrpSpPr/>
        <p:nvPr/>
      </p:nvGrpSpPr>
      <p:grpSpPr>
        <a:xfrm>
          <a:off x="0" y="0"/>
          <a:ext cx="0" cy="0"/>
          <a:chOff x="0" y="0"/>
          <a:chExt cx="0" cy="0"/>
        </a:xfrm>
      </p:grpSpPr>
      <p:grpSp>
        <p:nvGrpSpPr>
          <p:cNvPr id="2914" name="Google Shape;2914;p136"/>
          <p:cNvGrpSpPr/>
          <p:nvPr/>
        </p:nvGrpSpPr>
        <p:grpSpPr>
          <a:xfrm>
            <a:off x="450000" y="450000"/>
            <a:ext cx="9018000" cy="276999"/>
            <a:chOff x="450000" y="450000"/>
            <a:chExt cx="9018000" cy="276999"/>
          </a:xfrm>
        </p:grpSpPr>
        <p:sp>
          <p:nvSpPr>
            <p:cNvPr id="2915" name="Google Shape;2915;p13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Định lý giới hạn trung tâm</a:t>
              </a:r>
              <a:endParaRPr b="1" sz="1800">
                <a:solidFill>
                  <a:schemeClr val="lt1"/>
                </a:solidFill>
                <a:latin typeface="Arial"/>
                <a:ea typeface="Arial"/>
                <a:cs typeface="Arial"/>
                <a:sym typeface="Arial"/>
              </a:endParaRPr>
            </a:p>
          </p:txBody>
        </p:sp>
        <p:sp>
          <p:nvSpPr>
            <p:cNvPr id="2916" name="Google Shape;2916;p1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917" name="Google Shape;2917;p136"/>
          <p:cNvSpPr/>
          <p:nvPr/>
        </p:nvSpPr>
        <p:spPr>
          <a:xfrm>
            <a:off x="675071" y="1700808"/>
            <a:ext cx="8632825" cy="991279"/>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18" name="Google Shape;2918;p13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Phân phối chênh lệch mẫu:</a:t>
            </a:r>
            <a:endParaRPr/>
          </a:p>
        </p:txBody>
      </p:sp>
      <p:sp>
        <p:nvSpPr>
          <p:cNvPr id="2919" name="Google Shape;2919;p136"/>
          <p:cNvSpPr/>
          <p:nvPr/>
        </p:nvSpPr>
        <p:spPr>
          <a:xfrm>
            <a:off x="675071" y="3425108"/>
            <a:ext cx="8632825" cy="592836"/>
          </a:xfrm>
          <a:prstGeom prst="rect">
            <a:avLst/>
          </a:prstGeom>
          <a:blipFill rotWithShape="1">
            <a:blip r:embed="rId4">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20" name="Google Shape;2920;p136"/>
          <p:cNvSpPr/>
          <p:nvPr/>
        </p:nvSpPr>
        <p:spPr>
          <a:xfrm>
            <a:off x="837793" y="2387827"/>
            <a:ext cx="4954846" cy="959109"/>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5" name="Shape 2925"/>
        <p:cNvGrpSpPr/>
        <p:nvPr/>
      </p:nvGrpSpPr>
      <p:grpSpPr>
        <a:xfrm>
          <a:off x="0" y="0"/>
          <a:ext cx="0" cy="0"/>
          <a:chOff x="0" y="0"/>
          <a:chExt cx="0" cy="0"/>
        </a:xfrm>
      </p:grpSpPr>
      <p:grpSp>
        <p:nvGrpSpPr>
          <p:cNvPr id="2926" name="Google Shape;2926;p137"/>
          <p:cNvGrpSpPr/>
          <p:nvPr/>
        </p:nvGrpSpPr>
        <p:grpSpPr>
          <a:xfrm>
            <a:off x="450000" y="450000"/>
            <a:ext cx="9018000" cy="276999"/>
            <a:chOff x="450000" y="450000"/>
            <a:chExt cx="9018000" cy="276999"/>
          </a:xfrm>
        </p:grpSpPr>
        <p:sp>
          <p:nvSpPr>
            <p:cNvPr id="2927" name="Google Shape;2927;p13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Định lý giới hạn trung tâm</a:t>
              </a:r>
              <a:endParaRPr b="1" sz="1800">
                <a:solidFill>
                  <a:schemeClr val="lt1"/>
                </a:solidFill>
                <a:latin typeface="Arial"/>
                <a:ea typeface="Arial"/>
                <a:cs typeface="Arial"/>
                <a:sym typeface="Arial"/>
              </a:endParaRPr>
            </a:p>
          </p:txBody>
        </p:sp>
        <p:sp>
          <p:nvSpPr>
            <p:cNvPr id="2928" name="Google Shape;2928;p1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graphicFrame>
        <p:nvGraphicFramePr>
          <p:cNvPr id="2929" name="Google Shape;2929;p137"/>
          <p:cNvGraphicFramePr/>
          <p:nvPr/>
        </p:nvGraphicFramePr>
        <p:xfrm>
          <a:off x="711199" y="1772816"/>
          <a:ext cx="3000000" cy="3000000"/>
        </p:xfrm>
        <a:graphic>
          <a:graphicData uri="http://schemas.openxmlformats.org/drawingml/2006/table">
            <a:tbl>
              <a:tblPr bandRow="1" firstRow="1">
                <a:noFill/>
                <a:tableStyleId>{C12F030D-5CD2-458C-BDC0-1FEE18188208}</a:tableStyleId>
              </a:tblPr>
              <a:tblGrid>
                <a:gridCol w="1736000"/>
                <a:gridCol w="1334225"/>
                <a:gridCol w="5562600"/>
              </a:tblGrid>
              <a:tr h="279000">
                <a:tc>
                  <a:txBody>
                    <a:bodyPr/>
                    <a:lstStyle/>
                    <a:p>
                      <a:pPr indent="0" lvl="0" marL="0" marR="0" rtl="0" algn="ctr">
                        <a:spcBef>
                          <a:spcPts val="0"/>
                        </a:spcBef>
                        <a:spcAft>
                          <a:spcPts val="0"/>
                        </a:spcAft>
                        <a:buNone/>
                      </a:pPr>
                      <a:r>
                        <a:rPr b="1" lang="en-US" sz="1200">
                          <a:solidFill>
                            <a:srgbClr val="FF0000"/>
                          </a:solidFill>
                          <a:latin typeface="Arial"/>
                          <a:ea typeface="Arial"/>
                          <a:cs typeface="Arial"/>
                          <a:sym typeface="Arial"/>
                        </a:rPr>
                        <a:t>Thống kê</a:t>
                      </a:r>
                      <a:endParaRPr b="1" sz="1200">
                        <a:solidFill>
                          <a:srgbClr val="FF0000"/>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200">
                          <a:solidFill>
                            <a:srgbClr val="FF0000"/>
                          </a:solidFill>
                          <a:latin typeface="Arial"/>
                          <a:ea typeface="Arial"/>
                          <a:cs typeface="Arial"/>
                          <a:sym typeface="Arial"/>
                        </a:rPr>
                        <a:t>Sai số chuẩn</a:t>
                      </a:r>
                      <a:endParaRPr b="1" sz="1200">
                        <a:solidFill>
                          <a:srgbClr val="FF0000"/>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200">
                          <a:solidFill>
                            <a:srgbClr val="FF0000"/>
                          </a:solidFill>
                          <a:latin typeface="Arial"/>
                          <a:ea typeface="Arial"/>
                          <a:cs typeface="Arial"/>
                          <a:sym typeface="Arial"/>
                        </a:rPr>
                        <a:t>Giải thích</a:t>
                      </a:r>
                      <a:endParaRPr b="1" sz="1200">
                        <a:solidFill>
                          <a:srgbClr val="FF0000"/>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4334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Trung bình</a:t>
                      </a:r>
                      <a:endParaRPr b="0" sz="1300">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799"/>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676675">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Tỉ lệ</a:t>
                      </a:r>
                      <a:endParaRPr b="0" sz="1300">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799"/>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660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Trung vị</a:t>
                      </a:r>
                      <a:endParaRPr b="0" sz="1300">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799"/>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7845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Độ lệch chuẩn</a:t>
                      </a:r>
                      <a:endParaRPr b="0" sz="1300">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799"/>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a) Khi quần thể tuân theo Phân phối chuẩn.</a:t>
                      </a:r>
                      <a:endParaRPr/>
                    </a:p>
                    <a:p>
                      <a:pPr indent="0" lvl="0" marL="0" marR="0" rtl="0" algn="l">
                        <a:lnSpc>
                          <a:spcPct val="100000"/>
                        </a:lnSpc>
                        <a:spcBef>
                          <a:spcPts val="200"/>
                        </a:spcBef>
                        <a:spcAft>
                          <a:spcPts val="0"/>
                        </a:spcAft>
                        <a:buNone/>
                      </a:pPr>
                      <a:r>
                        <a:rPr b="0" lang="en-US" sz="1300">
                          <a:solidFill>
                            <a:srgbClr val="262626"/>
                          </a:solidFill>
                          <a:latin typeface="Arial"/>
                          <a:ea typeface="Arial"/>
                          <a:cs typeface="Arial"/>
                          <a:sym typeface="Arial"/>
                        </a:rPr>
                        <a:t>b) Khi quần thể không tuân theo Phân phối chuẩn.</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9321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Phương sai</a:t>
                      </a:r>
                      <a:endParaRPr b="0" sz="1300">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799"/>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a) Khi quần thể tuân theo Phân phối chuẩn.</a:t>
                      </a:r>
                      <a:endParaRPr/>
                    </a:p>
                    <a:p>
                      <a:pPr indent="0" lvl="0" marL="0" marR="0" rtl="0" algn="l">
                        <a:lnSpc>
                          <a:spcPct val="100000"/>
                        </a:lnSpc>
                        <a:spcBef>
                          <a:spcPts val="200"/>
                        </a:spcBef>
                        <a:spcAft>
                          <a:spcPts val="0"/>
                        </a:spcAft>
                        <a:buNone/>
                      </a:pPr>
                      <a:r>
                        <a:rPr b="0" lang="en-US" sz="1300">
                          <a:solidFill>
                            <a:srgbClr val="262626"/>
                          </a:solidFill>
                          <a:latin typeface="Arial"/>
                          <a:ea typeface="Arial"/>
                          <a:cs typeface="Arial"/>
                          <a:sym typeface="Arial"/>
                        </a:rPr>
                        <a:t>b) Khi quần thể không tuân theo Phân phối chuẩn.</a:t>
                      </a:r>
                      <a:endParaRPr/>
                    </a:p>
                    <a:p>
                      <a:pPr indent="0" lvl="0" marL="0" marR="0" rtl="0" algn="l">
                        <a:lnSpc>
                          <a:spcPct val="100000"/>
                        </a:lnSpc>
                        <a:spcBef>
                          <a:spcPts val="200"/>
                        </a:spcBef>
                        <a:spcAft>
                          <a:spcPts val="0"/>
                        </a:spcAft>
                        <a:buNone/>
                      </a:pPr>
                      <a:r>
                        <a:rPr b="0" lang="en-US" sz="1300">
                          <a:solidFill>
                            <a:srgbClr val="262626"/>
                          </a:solidFill>
                          <a:latin typeface="Arial"/>
                          <a:ea typeface="Arial"/>
                          <a:cs typeface="Arial"/>
                          <a:sym typeface="Arial"/>
                        </a:rPr>
                        <a:t>Phương sai của mẫu tuân theo phân phối Chi-bình phương.</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676675">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Hệ số tương quan</a:t>
                      </a:r>
                      <a:endParaRPr b="0" sz="1300">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799"/>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2930" name="Google Shape;2930;p13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Sai số chuẩn:</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5" name="Shape 2935"/>
        <p:cNvGrpSpPr/>
        <p:nvPr/>
      </p:nvGrpSpPr>
      <p:grpSpPr>
        <a:xfrm>
          <a:off x="0" y="0"/>
          <a:ext cx="0" cy="0"/>
          <a:chOff x="0" y="0"/>
          <a:chExt cx="0" cy="0"/>
        </a:xfrm>
      </p:grpSpPr>
      <p:sp>
        <p:nvSpPr>
          <p:cNvPr id="2936" name="Google Shape;2936;p138"/>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Tìm hiểu về thống kê II</a:t>
            </a:r>
            <a:endParaRPr/>
          </a:p>
        </p:txBody>
      </p:sp>
      <p:sp>
        <p:nvSpPr>
          <p:cNvPr id="2937" name="Google Shape;2937;p138"/>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 </a:t>
            </a:r>
            <a:endParaRPr b="1" sz="5398">
              <a:solidFill>
                <a:srgbClr val="7F7F7F"/>
              </a:solidFill>
              <a:latin typeface="Arial"/>
              <a:ea typeface="Arial"/>
              <a:cs typeface="Arial"/>
              <a:sym typeface="Arial"/>
            </a:endParaRPr>
          </a:p>
        </p:txBody>
      </p:sp>
      <p:sp>
        <p:nvSpPr>
          <p:cNvPr id="2938" name="Google Shape;2938;p138"/>
          <p:cNvSpPr/>
          <p:nvPr/>
        </p:nvSpPr>
        <p:spPr>
          <a:xfrm>
            <a:off x="1054111" y="3929021"/>
            <a:ext cx="3897301" cy="1179810"/>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400"/>
              <a:buFont typeface="Arial"/>
              <a:buChar char="•"/>
            </a:pPr>
            <a:r>
              <a:rPr lang="en-US" sz="2000">
                <a:solidFill>
                  <a:srgbClr val="A6A6A6"/>
                </a:solidFill>
                <a:latin typeface="Arial"/>
                <a:ea typeface="Arial"/>
                <a:cs typeface="Arial"/>
                <a:sym typeface="Arial"/>
              </a:rPr>
              <a:t>3.1. Thống kê mô tả</a:t>
            </a:r>
            <a:endParaRPr sz="20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400"/>
              <a:buFont typeface="Arial"/>
              <a:buChar char="•"/>
            </a:pPr>
            <a:r>
              <a:rPr lang="en-US" sz="2000">
                <a:solidFill>
                  <a:srgbClr val="A6A6A6"/>
                </a:solidFill>
                <a:latin typeface="Arial"/>
                <a:ea typeface="Arial"/>
                <a:cs typeface="Arial"/>
                <a:sym typeface="Arial"/>
              </a:rPr>
              <a:t>3.2. Định lý giới hạn trung tâm</a:t>
            </a:r>
            <a:endParaRPr sz="20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400"/>
              <a:buFont typeface="Arial"/>
              <a:buChar char="•"/>
            </a:pPr>
            <a:r>
              <a:rPr lang="en-US" sz="2000">
                <a:solidFill>
                  <a:srgbClr val="3F3F3F"/>
                </a:solidFill>
                <a:latin typeface="Arial"/>
                <a:ea typeface="Arial"/>
                <a:cs typeface="Arial"/>
                <a:sym typeface="Arial"/>
              </a:rPr>
              <a:t>3.3. Lý thuyết ước tính</a:t>
            </a:r>
            <a:endParaRPr sz="2000">
              <a:solidFill>
                <a:srgbClr val="3F3F3F"/>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3" name="Shape 2943"/>
        <p:cNvGrpSpPr/>
        <p:nvPr/>
      </p:nvGrpSpPr>
      <p:grpSpPr>
        <a:xfrm>
          <a:off x="0" y="0"/>
          <a:ext cx="0" cy="0"/>
          <a:chOff x="0" y="0"/>
          <a:chExt cx="0" cy="0"/>
        </a:xfrm>
      </p:grpSpPr>
      <p:grpSp>
        <p:nvGrpSpPr>
          <p:cNvPr id="2944" name="Google Shape;2944;p139"/>
          <p:cNvGrpSpPr/>
          <p:nvPr/>
        </p:nvGrpSpPr>
        <p:grpSpPr>
          <a:xfrm>
            <a:off x="450000" y="450000"/>
            <a:ext cx="9018000" cy="276999"/>
            <a:chOff x="450000" y="450000"/>
            <a:chExt cx="9018000" cy="276999"/>
          </a:xfrm>
        </p:grpSpPr>
        <p:sp>
          <p:nvSpPr>
            <p:cNvPr id="2945" name="Google Shape;2945;p13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Lý thuyết ước tính</a:t>
              </a:r>
              <a:endParaRPr b="1" sz="1800">
                <a:solidFill>
                  <a:schemeClr val="lt1"/>
                </a:solidFill>
                <a:latin typeface="Arial"/>
                <a:ea typeface="Arial"/>
                <a:cs typeface="Arial"/>
                <a:sym typeface="Arial"/>
              </a:endParaRPr>
            </a:p>
          </p:txBody>
        </p:sp>
        <p:sp>
          <p:nvSpPr>
            <p:cNvPr id="2946" name="Google Shape;2946;p1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947" name="Google Shape;2947;p13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Lý thuyết ước tính</a:t>
            </a:r>
            <a:endParaRPr b="1" sz="2400">
              <a:solidFill>
                <a:srgbClr val="0C0C0C"/>
              </a:solidFill>
              <a:latin typeface="Arial"/>
              <a:ea typeface="Arial"/>
              <a:cs typeface="Arial"/>
              <a:sym typeface="Arial"/>
            </a:endParaRPr>
          </a:p>
        </p:txBody>
      </p:sp>
      <p:sp>
        <p:nvSpPr>
          <p:cNvPr id="2948" name="Google Shape;2948;p139"/>
          <p:cNvSpPr/>
          <p:nvPr/>
        </p:nvSpPr>
        <p:spPr>
          <a:xfrm>
            <a:off x="675071" y="3638340"/>
            <a:ext cx="8632825"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nhiều cách để trả lời cùng một câu hỏi.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Việc đưa ra một giá trị duy nhất như ở mục a) được gọi là “ước lượng điểm”. </a:t>
            </a:r>
            <a:r>
              <a:rPr lang="en-US" sz="1300">
                <a:solidFill>
                  <a:srgbClr val="FF0000"/>
                </a:solidFill>
                <a:latin typeface="Arial"/>
                <a:ea typeface="Arial"/>
                <a:cs typeface="Arial"/>
                <a:sym typeface="Arial"/>
              </a:rPr>
              <a:t>⇐</a:t>
            </a:r>
            <a:r>
              <a:rPr lang="en-US" sz="1300">
                <a:solidFill>
                  <a:srgbClr val="262626"/>
                </a:solidFill>
                <a:latin typeface="Arial"/>
                <a:ea typeface="Arial"/>
                <a:cs typeface="Arial"/>
                <a:sym typeface="Arial"/>
              </a:rPr>
              <a:t> sử dụng một </a:t>
            </a:r>
            <a:r>
              <a:rPr b="1" lang="en-US" sz="1300">
                <a:solidFill>
                  <a:srgbClr val="FF0000"/>
                </a:solidFill>
                <a:latin typeface="Arial"/>
                <a:ea typeface="Arial"/>
                <a:cs typeface="Arial"/>
                <a:sym typeface="Arial"/>
              </a:rPr>
              <a:t>công thức ước lượng</a:t>
            </a:r>
            <a:r>
              <a:rPr lang="en-US" sz="1300">
                <a:solidFill>
                  <a:srgbClr val="262626"/>
                </a:solidFill>
                <a:latin typeface="Arial"/>
                <a:ea typeface="Arial"/>
                <a:cs typeface="Arial"/>
                <a:sym typeface="Arial"/>
              </a:rPr>
              <a: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Việc đưa ra một khoảng như ở mục b) và c) được gọi là “ước lượng khoảng”.</a:t>
            </a:r>
            <a:endParaRPr/>
          </a:p>
        </p:txBody>
      </p:sp>
      <p:grpSp>
        <p:nvGrpSpPr>
          <p:cNvPr id="2949" name="Google Shape;2949;p139"/>
          <p:cNvGrpSpPr/>
          <p:nvPr/>
        </p:nvGrpSpPr>
        <p:grpSpPr>
          <a:xfrm>
            <a:off x="846956" y="2252021"/>
            <a:ext cx="6979589" cy="1453457"/>
            <a:chOff x="903506" y="2429380"/>
            <a:chExt cx="6979589" cy="1453457"/>
          </a:xfrm>
        </p:grpSpPr>
        <p:sp>
          <p:nvSpPr>
            <p:cNvPr id="2950" name="Google Shape;2950;p139"/>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951" name="Google Shape;2951;p139"/>
            <p:cNvSpPr/>
            <p:nvPr/>
          </p:nvSpPr>
          <p:spPr>
            <a:xfrm>
              <a:off x="1279004" y="2429380"/>
              <a:ext cx="6604091" cy="1453457"/>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Giả sử bạn muốn khảo sát cân nặng trung bình của nam giới trưởng thành. Các câu trả lời có thể là:</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a) 72 kg</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b) 71 kg ~ 74 kg</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c) 70 kg ~ 75 kg</a:t>
              </a:r>
              <a:endParaRPr/>
            </a:p>
          </p:txBody>
        </p:sp>
      </p:grpSp>
      <p:sp>
        <p:nvSpPr>
          <p:cNvPr id="2952" name="Google Shape;2952;p139"/>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Ước lượng diểm và Ước lượng khoảng: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grpSp>
        <p:nvGrpSpPr>
          <p:cNvPr id="312" name="Google Shape;312;p14"/>
          <p:cNvGrpSpPr/>
          <p:nvPr/>
        </p:nvGrpSpPr>
        <p:grpSpPr>
          <a:xfrm>
            <a:off x="450000" y="450000"/>
            <a:ext cx="9018000" cy="276999"/>
            <a:chOff x="450000" y="450000"/>
            <a:chExt cx="9018000" cy="276999"/>
          </a:xfrm>
        </p:grpSpPr>
        <p:sp>
          <p:nvSpPr>
            <p:cNvPr id="313" name="Google Shape;313;p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Lý thyết về xác suất</a:t>
              </a:r>
              <a:endParaRPr b="1" sz="1800">
                <a:solidFill>
                  <a:schemeClr val="lt1"/>
                </a:solidFill>
                <a:latin typeface="Arial"/>
                <a:ea typeface="Arial"/>
                <a:cs typeface="Arial"/>
                <a:sym typeface="Arial"/>
              </a:endParaRPr>
            </a:p>
          </p:txBody>
        </p:sp>
        <p:sp>
          <p:nvSpPr>
            <p:cNvPr id="314" name="Google Shape;314;p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315" name="Google Shape;315;p1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Định nghĩa thống kê (thực nghiệm) của xác suất:</a:t>
            </a:r>
            <a:endParaRPr/>
          </a:p>
        </p:txBody>
      </p:sp>
      <p:sp>
        <p:nvSpPr>
          <p:cNvPr id="316" name="Google Shape;316;p14"/>
          <p:cNvSpPr/>
          <p:nvPr/>
        </p:nvSpPr>
        <p:spPr>
          <a:xfrm>
            <a:off x="672016" y="1700808"/>
            <a:ext cx="8632825"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Tổng số quan sát của một phép thử ngẫu nhiên là 𝑁.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Số lượng quan sát tương ứng với biến cố 𝐴 là 𝑁_𝐴.</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trường hợp lý tưởng, xác suất được tính bởi giới hạn sau đây:	</a:t>
            </a:r>
            <a:endParaRPr/>
          </a:p>
        </p:txBody>
      </p:sp>
      <p:sp>
        <p:nvSpPr>
          <p:cNvPr id="317" name="Google Shape;317;p14"/>
          <p:cNvSpPr/>
          <p:nvPr/>
        </p:nvSpPr>
        <p:spPr>
          <a:xfrm>
            <a:off x="672016" y="3601377"/>
            <a:ext cx="8632825" cy="408427"/>
          </a:xfrm>
          <a:prstGeom prst="rect">
            <a:avLst/>
          </a:prstGeom>
          <a:noFill/>
          <a:ln>
            <a:noFill/>
          </a:ln>
        </p:spPr>
        <p:txBody>
          <a:bodyPr anchorCtr="0" anchor="t" bIns="72000" lIns="0" spcFirstLastPara="1" rIns="144000" wrap="square" tIns="72000">
            <a:spAutoFit/>
          </a:bodyPr>
          <a:lstStyle/>
          <a:p>
            <a:pPr indent="-182563" lvl="0" marL="182563" marR="0" rtl="0" algn="l">
              <a:lnSpc>
                <a:spcPct val="15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Tuy nhiên, cách tính sau mang tính thực tế hơn:</a:t>
            </a:r>
            <a:endParaRPr/>
          </a:p>
        </p:txBody>
      </p:sp>
      <p:sp>
        <p:nvSpPr>
          <p:cNvPr id="318" name="Google Shape;318;p14"/>
          <p:cNvSpPr/>
          <p:nvPr/>
        </p:nvSpPr>
        <p:spPr>
          <a:xfrm>
            <a:off x="4109308" y="2746344"/>
            <a:ext cx="1684207" cy="65434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9" name="Google Shape;319;p14"/>
          <p:cNvSpPr/>
          <p:nvPr/>
        </p:nvSpPr>
        <p:spPr>
          <a:xfrm>
            <a:off x="4316321" y="4147525"/>
            <a:ext cx="1270183" cy="65434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7" name="Shape 2957"/>
        <p:cNvGrpSpPr/>
        <p:nvPr/>
      </p:nvGrpSpPr>
      <p:grpSpPr>
        <a:xfrm>
          <a:off x="0" y="0"/>
          <a:ext cx="0" cy="0"/>
          <a:chOff x="0" y="0"/>
          <a:chExt cx="0" cy="0"/>
        </a:xfrm>
      </p:grpSpPr>
      <p:grpSp>
        <p:nvGrpSpPr>
          <p:cNvPr id="2958" name="Google Shape;2958;p140"/>
          <p:cNvGrpSpPr/>
          <p:nvPr/>
        </p:nvGrpSpPr>
        <p:grpSpPr>
          <a:xfrm>
            <a:off x="450000" y="450000"/>
            <a:ext cx="9018000" cy="276999"/>
            <a:chOff x="450000" y="450000"/>
            <a:chExt cx="9018000" cy="276999"/>
          </a:xfrm>
        </p:grpSpPr>
        <p:sp>
          <p:nvSpPr>
            <p:cNvPr id="2959" name="Google Shape;2959;p14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Lý thuyết ước tính</a:t>
              </a:r>
              <a:endParaRPr b="1" sz="1800">
                <a:solidFill>
                  <a:schemeClr val="lt1"/>
                </a:solidFill>
                <a:latin typeface="Arial"/>
                <a:ea typeface="Arial"/>
                <a:cs typeface="Arial"/>
                <a:sym typeface="Arial"/>
              </a:endParaRPr>
            </a:p>
          </p:txBody>
        </p:sp>
        <p:sp>
          <p:nvSpPr>
            <p:cNvPr id="2960" name="Google Shape;2960;p1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961" name="Google Shape;2961;p14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Estimator</a:t>
            </a:r>
            <a:endParaRPr/>
          </a:p>
        </p:txBody>
      </p:sp>
      <p:sp>
        <p:nvSpPr>
          <p:cNvPr id="2962" name="Google Shape;2962;p140"/>
          <p:cNvSpPr/>
          <p:nvPr/>
        </p:nvSpPr>
        <p:spPr>
          <a:xfrm>
            <a:off x="675071" y="2219443"/>
            <a:ext cx="8632825" cy="95075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1) Không chệch.</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2) Tính hiệu quả.</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3) Tính nhất quán.</a:t>
            </a:r>
            <a:endParaRPr/>
          </a:p>
        </p:txBody>
      </p:sp>
      <p:sp>
        <p:nvSpPr>
          <p:cNvPr id="2963" name="Google Shape;2963;p140"/>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Điều gì tạo nên một công thức ước lượng “tốt”?</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8" name="Shape 2968"/>
        <p:cNvGrpSpPr/>
        <p:nvPr/>
      </p:nvGrpSpPr>
      <p:grpSpPr>
        <a:xfrm>
          <a:off x="0" y="0"/>
          <a:ext cx="0" cy="0"/>
          <a:chOff x="0" y="0"/>
          <a:chExt cx="0" cy="0"/>
        </a:xfrm>
      </p:grpSpPr>
      <p:grpSp>
        <p:nvGrpSpPr>
          <p:cNvPr id="2969" name="Google Shape;2969;p141"/>
          <p:cNvGrpSpPr/>
          <p:nvPr/>
        </p:nvGrpSpPr>
        <p:grpSpPr>
          <a:xfrm>
            <a:off x="450000" y="450000"/>
            <a:ext cx="9018000" cy="276999"/>
            <a:chOff x="450000" y="450000"/>
            <a:chExt cx="9018000" cy="276999"/>
          </a:xfrm>
        </p:grpSpPr>
        <p:sp>
          <p:nvSpPr>
            <p:cNvPr id="2970" name="Google Shape;2970;p14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Lý thuyết ước tính</a:t>
              </a:r>
              <a:endParaRPr b="1" sz="1800">
                <a:solidFill>
                  <a:schemeClr val="lt1"/>
                </a:solidFill>
                <a:latin typeface="Arial"/>
                <a:ea typeface="Arial"/>
                <a:cs typeface="Arial"/>
                <a:sym typeface="Arial"/>
              </a:endParaRPr>
            </a:p>
          </p:txBody>
        </p:sp>
        <p:sp>
          <p:nvSpPr>
            <p:cNvPr id="2971" name="Google Shape;2971;p1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972" name="Google Shape;2972;p141"/>
          <p:cNvSpPr/>
          <p:nvPr/>
        </p:nvSpPr>
        <p:spPr>
          <a:xfrm>
            <a:off x="675071" y="1700808"/>
            <a:ext cx="8632825" cy="691197"/>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973" name="Google Shape;2973;p141"/>
          <p:cNvGrpSpPr/>
          <p:nvPr/>
        </p:nvGrpSpPr>
        <p:grpSpPr>
          <a:xfrm>
            <a:off x="846956" y="2449510"/>
            <a:ext cx="6979589" cy="1087502"/>
            <a:chOff x="883511" y="2358128"/>
            <a:chExt cx="6979589" cy="1087502"/>
          </a:xfrm>
        </p:grpSpPr>
        <p:grpSp>
          <p:nvGrpSpPr>
            <p:cNvPr id="2974" name="Google Shape;2974;p141"/>
            <p:cNvGrpSpPr/>
            <p:nvPr/>
          </p:nvGrpSpPr>
          <p:grpSpPr>
            <a:xfrm>
              <a:off x="883511" y="2358128"/>
              <a:ext cx="6979589" cy="533846"/>
              <a:chOff x="903506" y="2335188"/>
              <a:chExt cx="6979589" cy="533846"/>
            </a:xfrm>
          </p:grpSpPr>
          <p:sp>
            <p:nvSpPr>
              <p:cNvPr id="2975" name="Google Shape;2975;p141"/>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976" name="Google Shape;2976;p141"/>
              <p:cNvSpPr/>
              <p:nvPr/>
            </p:nvSpPr>
            <p:spPr>
              <a:xfrm>
                <a:off x="1279004" y="2335188"/>
                <a:ext cx="6604091" cy="533846"/>
              </a:xfrm>
              <a:prstGeom prst="rect">
                <a:avLst/>
              </a:prstGeom>
              <a:blipFill rotWithShape="1">
                <a:blip r:embed="rId4">
                  <a:alphaModFix/>
                </a:blip>
                <a:stretch>
                  <a:fillRect b="0" l="-276"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977" name="Google Shape;2977;p141"/>
            <p:cNvGrpSpPr/>
            <p:nvPr/>
          </p:nvGrpSpPr>
          <p:grpSpPr>
            <a:xfrm>
              <a:off x="883511" y="2911912"/>
              <a:ext cx="6979589" cy="533718"/>
              <a:chOff x="903506" y="2335252"/>
              <a:chExt cx="6979589" cy="533718"/>
            </a:xfrm>
          </p:grpSpPr>
          <p:sp>
            <p:nvSpPr>
              <p:cNvPr id="2978" name="Google Shape;2978;p141"/>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979" name="Google Shape;2979;p141"/>
              <p:cNvSpPr/>
              <p:nvPr/>
            </p:nvSpPr>
            <p:spPr>
              <a:xfrm>
                <a:off x="1279004" y="2335252"/>
                <a:ext cx="6604091" cy="533718"/>
              </a:xfrm>
              <a:prstGeom prst="rect">
                <a:avLst/>
              </a:prstGeom>
              <a:blipFill rotWithShape="1">
                <a:blip r:embed="rId5">
                  <a:alphaModFix/>
                </a:blip>
                <a:stretch>
                  <a:fillRect b="0" l="-276"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sp>
        <p:nvSpPr>
          <p:cNvPr id="2980" name="Google Shape;2980;p141"/>
          <p:cNvSpPr/>
          <p:nvPr/>
        </p:nvSpPr>
        <p:spPr>
          <a:xfrm>
            <a:off x="558924" y="1428745"/>
            <a:ext cx="9180558"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Tính không chệch:</a:t>
            </a:r>
            <a:endParaRPr/>
          </a:p>
          <a:p>
            <a:pPr indent="-9208" lvl="0" marL="115888" marR="0" rtl="0" algn="l">
              <a:spcBef>
                <a:spcPts val="1000"/>
              </a:spcBef>
              <a:spcAft>
                <a:spcPts val="0"/>
              </a:spcAft>
              <a:buClr>
                <a:srgbClr val="A5A5A5"/>
              </a:buClr>
              <a:buSzPts val="1680"/>
              <a:buFont typeface="Calibri"/>
              <a:buNone/>
            </a:pPr>
            <a:r>
              <a:t/>
            </a:r>
            <a:endParaRPr sz="1400">
              <a:solidFill>
                <a:schemeClr val="dk1"/>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5" name="Shape 2985"/>
        <p:cNvGrpSpPr/>
        <p:nvPr/>
      </p:nvGrpSpPr>
      <p:grpSpPr>
        <a:xfrm>
          <a:off x="0" y="0"/>
          <a:ext cx="0" cy="0"/>
          <a:chOff x="0" y="0"/>
          <a:chExt cx="0" cy="0"/>
        </a:xfrm>
      </p:grpSpPr>
      <p:grpSp>
        <p:nvGrpSpPr>
          <p:cNvPr id="2986" name="Google Shape;2986;p142"/>
          <p:cNvGrpSpPr/>
          <p:nvPr/>
        </p:nvGrpSpPr>
        <p:grpSpPr>
          <a:xfrm>
            <a:off x="450000" y="450000"/>
            <a:ext cx="9018000" cy="276999"/>
            <a:chOff x="450000" y="450000"/>
            <a:chExt cx="9018000" cy="276999"/>
          </a:xfrm>
        </p:grpSpPr>
        <p:sp>
          <p:nvSpPr>
            <p:cNvPr id="2987" name="Google Shape;2987;p14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Lý thuyết ước tính</a:t>
              </a:r>
              <a:endParaRPr b="1" sz="1800">
                <a:solidFill>
                  <a:schemeClr val="lt1"/>
                </a:solidFill>
                <a:latin typeface="Arial"/>
                <a:ea typeface="Arial"/>
                <a:cs typeface="Arial"/>
                <a:sym typeface="Arial"/>
              </a:endParaRPr>
            </a:p>
          </p:txBody>
        </p:sp>
        <p:sp>
          <p:nvSpPr>
            <p:cNvPr id="2988" name="Google Shape;2988;p1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2989" name="Google Shape;2989;p142"/>
          <p:cNvSpPr/>
          <p:nvPr/>
        </p:nvSpPr>
        <p:spPr>
          <a:xfrm>
            <a:off x="675071" y="1700808"/>
            <a:ext cx="8632825" cy="369955"/>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990" name="Google Shape;2990;p142"/>
          <p:cNvGrpSpPr/>
          <p:nvPr/>
        </p:nvGrpSpPr>
        <p:grpSpPr>
          <a:xfrm>
            <a:off x="846956" y="3252037"/>
            <a:ext cx="6979589" cy="353925"/>
            <a:chOff x="903506" y="2425148"/>
            <a:chExt cx="6979589" cy="353925"/>
          </a:xfrm>
        </p:grpSpPr>
        <p:sp>
          <p:nvSpPr>
            <p:cNvPr id="2991" name="Google Shape;2991;p142"/>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992" name="Google Shape;2992;p142"/>
            <p:cNvSpPr/>
            <p:nvPr/>
          </p:nvSpPr>
          <p:spPr>
            <a:xfrm>
              <a:off x="1279004" y="2425148"/>
              <a:ext cx="6604091" cy="353925"/>
            </a:xfrm>
            <a:prstGeom prst="rect">
              <a:avLst/>
            </a:prstGeom>
            <a:blipFill rotWithShape="1">
              <a:blip r:embed="rId4">
                <a:alphaModFix/>
              </a:blip>
              <a:stretch>
                <a:fillRect b="0" l="-91"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993" name="Google Shape;2993;p14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Tính hiệu quả:</a:t>
            </a:r>
            <a:endParaRPr/>
          </a:p>
        </p:txBody>
      </p:sp>
      <p:sp>
        <p:nvSpPr>
          <p:cNvPr id="2994" name="Google Shape;2994;p142"/>
          <p:cNvSpPr/>
          <p:nvPr/>
        </p:nvSpPr>
        <p:spPr>
          <a:xfrm>
            <a:off x="837793" y="2196257"/>
            <a:ext cx="4047097" cy="47288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95" name="Google Shape;2995;p142"/>
          <p:cNvSpPr/>
          <p:nvPr/>
        </p:nvSpPr>
        <p:spPr>
          <a:xfrm>
            <a:off x="675071" y="282042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Ước lượng với mức không chắc chắn nhỏ nhất (phương sai hoặc độ lệch chuẩn) là ước lượng hiệu quả:</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0" name="Shape 3000"/>
        <p:cNvGrpSpPr/>
        <p:nvPr/>
      </p:nvGrpSpPr>
      <p:grpSpPr>
        <a:xfrm>
          <a:off x="0" y="0"/>
          <a:ext cx="0" cy="0"/>
          <a:chOff x="0" y="0"/>
          <a:chExt cx="0" cy="0"/>
        </a:xfrm>
      </p:grpSpPr>
      <p:grpSp>
        <p:nvGrpSpPr>
          <p:cNvPr id="3001" name="Google Shape;3001;p143"/>
          <p:cNvGrpSpPr/>
          <p:nvPr/>
        </p:nvGrpSpPr>
        <p:grpSpPr>
          <a:xfrm>
            <a:off x="450000" y="450000"/>
            <a:ext cx="9018000" cy="276999"/>
            <a:chOff x="450000" y="450000"/>
            <a:chExt cx="9018000" cy="276999"/>
          </a:xfrm>
        </p:grpSpPr>
        <p:sp>
          <p:nvSpPr>
            <p:cNvPr id="3002" name="Google Shape;3002;p14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Lý thuyết ước tính</a:t>
              </a:r>
              <a:endParaRPr b="1" sz="1800">
                <a:solidFill>
                  <a:schemeClr val="lt1"/>
                </a:solidFill>
                <a:latin typeface="Arial"/>
                <a:ea typeface="Arial"/>
                <a:cs typeface="Arial"/>
                <a:sym typeface="Arial"/>
              </a:endParaRPr>
            </a:p>
          </p:txBody>
        </p:sp>
        <p:sp>
          <p:nvSpPr>
            <p:cNvPr id="3003" name="Google Shape;3003;p1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3004" name="Google Shape;3004;p143"/>
          <p:cNvSpPr/>
          <p:nvPr/>
        </p:nvSpPr>
        <p:spPr>
          <a:xfrm>
            <a:off x="675071"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công thức ước lượng chệch cho 𝑛, có thể trở thành ước lượng không chệch cho 𝑛 đủ lớn vì tính nhất quán.</a:t>
            </a:r>
            <a:endParaRPr sz="1400">
              <a:solidFill>
                <a:srgbClr val="262626"/>
              </a:solidFill>
              <a:latin typeface="Times New Roman"/>
              <a:ea typeface="Times New Roman"/>
              <a:cs typeface="Times New Roman"/>
              <a:sym typeface="Times New Roman"/>
            </a:endParaRPr>
          </a:p>
        </p:txBody>
      </p:sp>
      <p:grpSp>
        <p:nvGrpSpPr>
          <p:cNvPr id="3005" name="Google Shape;3005;p143"/>
          <p:cNvGrpSpPr/>
          <p:nvPr/>
        </p:nvGrpSpPr>
        <p:grpSpPr>
          <a:xfrm>
            <a:off x="846956" y="2102888"/>
            <a:ext cx="7790950" cy="733772"/>
            <a:chOff x="903506" y="2425148"/>
            <a:chExt cx="7790950" cy="733772"/>
          </a:xfrm>
        </p:grpSpPr>
        <p:sp>
          <p:nvSpPr>
            <p:cNvPr id="3006" name="Google Shape;3006;p143"/>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3007" name="Google Shape;3007;p143"/>
            <p:cNvSpPr/>
            <p:nvPr/>
          </p:nvSpPr>
          <p:spPr>
            <a:xfrm>
              <a:off x="1279004" y="2425148"/>
              <a:ext cx="7415452" cy="733772"/>
            </a:xfrm>
            <a:prstGeom prst="rect">
              <a:avLst/>
            </a:prstGeom>
            <a:blipFill rotWithShape="1">
              <a:blip r:embed="rId3">
                <a:alphaModFix/>
              </a:blip>
              <a:stretch>
                <a:fillRect b="0" l="-246"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008" name="Google Shape;3008;p143"/>
          <p:cNvSpPr/>
          <p:nvPr/>
        </p:nvSpPr>
        <p:spPr>
          <a:xfrm>
            <a:off x="675071" y="350138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kích thước mẫu 𝑛 có thể tăng lên, tính nhất quán sẽ trở thành một tiêu chí quan trọng</a:t>
            </a:r>
            <a:endParaRPr sz="1300">
              <a:solidFill>
                <a:srgbClr val="262626"/>
              </a:solidFill>
              <a:latin typeface="Arial"/>
              <a:ea typeface="Arial"/>
              <a:cs typeface="Arial"/>
              <a:sym typeface="Arial"/>
            </a:endParaRPr>
          </a:p>
        </p:txBody>
      </p:sp>
      <p:sp>
        <p:nvSpPr>
          <p:cNvPr id="3009" name="Google Shape;3009;p14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Tính nhất quán</a:t>
            </a:r>
            <a:endParaRPr sz="1400">
              <a:solidFill>
                <a:schemeClr val="dk1"/>
              </a:solidFill>
              <a:latin typeface="Arial"/>
              <a:ea typeface="Arial"/>
              <a:cs typeface="Arial"/>
              <a:sym typeface="Arial"/>
            </a:endParaRPr>
          </a:p>
        </p:txBody>
      </p:sp>
      <p:sp>
        <p:nvSpPr>
          <p:cNvPr id="3010" name="Google Shape;3010;p143"/>
          <p:cNvSpPr/>
          <p:nvPr/>
        </p:nvSpPr>
        <p:spPr>
          <a:xfrm>
            <a:off x="3405720" y="2693225"/>
            <a:ext cx="3091386" cy="66338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5" name="Shape 3015"/>
        <p:cNvGrpSpPr/>
        <p:nvPr/>
      </p:nvGrpSpPr>
      <p:grpSpPr>
        <a:xfrm>
          <a:off x="0" y="0"/>
          <a:ext cx="0" cy="0"/>
          <a:chOff x="0" y="0"/>
          <a:chExt cx="0" cy="0"/>
        </a:xfrm>
      </p:grpSpPr>
      <p:grpSp>
        <p:nvGrpSpPr>
          <p:cNvPr id="3016" name="Google Shape;3016;p144"/>
          <p:cNvGrpSpPr/>
          <p:nvPr/>
        </p:nvGrpSpPr>
        <p:grpSpPr>
          <a:xfrm>
            <a:off x="450000" y="450000"/>
            <a:ext cx="9018000" cy="276999"/>
            <a:chOff x="450000" y="450000"/>
            <a:chExt cx="9018000" cy="276999"/>
          </a:xfrm>
        </p:grpSpPr>
        <p:sp>
          <p:nvSpPr>
            <p:cNvPr id="3017" name="Google Shape;3017;p14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Lý thuyết ước tính</a:t>
              </a:r>
              <a:endParaRPr b="1" sz="1800">
                <a:solidFill>
                  <a:schemeClr val="lt1"/>
                </a:solidFill>
                <a:latin typeface="Arial"/>
                <a:ea typeface="Arial"/>
                <a:cs typeface="Arial"/>
                <a:sym typeface="Arial"/>
              </a:endParaRPr>
            </a:p>
          </p:txBody>
        </p:sp>
        <p:sp>
          <p:nvSpPr>
            <p:cNvPr id="3018" name="Google Shape;3018;p1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3019" name="Google Shape;3019;p14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Ước lượng khoảng của số trung bình </a:t>
            </a:r>
            <a:endParaRPr b="1" sz="2400">
              <a:solidFill>
                <a:srgbClr val="0C0C0C"/>
              </a:solidFill>
              <a:latin typeface="Arial"/>
              <a:ea typeface="Arial"/>
              <a:cs typeface="Arial"/>
              <a:sym typeface="Arial"/>
            </a:endParaRPr>
          </a:p>
        </p:txBody>
      </p:sp>
      <p:sp>
        <p:nvSpPr>
          <p:cNvPr id="3020" name="Google Shape;3020;p144"/>
          <p:cNvSpPr/>
          <p:nvPr/>
        </p:nvSpPr>
        <p:spPr>
          <a:xfrm>
            <a:off x="675071" y="2219443"/>
            <a:ext cx="8632825"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 khoảng có thể chứa giá trị đúng của một tham số của quần thể với một độ tin cậy cho trước.</a:t>
            </a:r>
            <a:endParaRPr/>
          </a:p>
          <a:p>
            <a:pPr indent="0" lvl="0" marL="180975" marR="0" rtl="0" algn="l">
              <a:spcBef>
                <a:spcPts val="800"/>
              </a:spcBef>
              <a:spcAft>
                <a:spcPts val="0"/>
              </a:spcAft>
              <a:buNone/>
            </a:pPr>
            <a:r>
              <a:rPr lang="en-US" sz="1300">
                <a:solidFill>
                  <a:srgbClr val="262626"/>
                </a:solidFill>
                <a:latin typeface="Arial"/>
                <a:ea typeface="Arial"/>
                <a:cs typeface="Arial"/>
                <a:sym typeface="Arial"/>
              </a:rPr>
              <a:t>a) Mức ý nghĩa: 𝛼</a:t>
            </a:r>
            <a:endParaRPr/>
          </a:p>
          <a:p>
            <a:pPr indent="0" lvl="0" marL="180975" marR="0" rtl="0" algn="l">
              <a:spcBef>
                <a:spcPts val="800"/>
              </a:spcBef>
              <a:spcAft>
                <a:spcPts val="0"/>
              </a:spcAft>
              <a:buNone/>
            </a:pPr>
            <a:r>
              <a:rPr lang="en-US" sz="1300">
                <a:solidFill>
                  <a:srgbClr val="262626"/>
                </a:solidFill>
                <a:latin typeface="Arial"/>
                <a:ea typeface="Arial"/>
                <a:cs typeface="Arial"/>
                <a:sym typeface="Arial"/>
              </a:rPr>
              <a:t>b) Độ tin cậy: (1−𝛼) </a:t>
            </a:r>
            <a:r>
              <a:rPr lang="en-US" sz="1300">
                <a:solidFill>
                  <a:srgbClr val="FF0000"/>
                </a:solidFill>
                <a:latin typeface="Times New Roman"/>
                <a:ea typeface="Times New Roman"/>
                <a:cs typeface="Times New Roman"/>
                <a:sym typeface="Times New Roman"/>
              </a:rPr>
              <a:t>⇐</a:t>
            </a:r>
            <a:r>
              <a:rPr lang="en-US" sz="1300">
                <a:solidFill>
                  <a:srgbClr val="262626"/>
                </a:solidFill>
                <a:latin typeface="Arial"/>
                <a:ea typeface="Arial"/>
                <a:cs typeface="Arial"/>
                <a:sym typeface="Arial"/>
              </a:rPr>
              <a:t> Một xác xuất. </a:t>
            </a:r>
            <a:endParaRPr/>
          </a:p>
        </p:txBody>
      </p:sp>
      <p:sp>
        <p:nvSpPr>
          <p:cNvPr id="3021" name="Google Shape;3021;p144"/>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Khoảng tin cậy:</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6" name="Shape 3026"/>
        <p:cNvGrpSpPr/>
        <p:nvPr/>
      </p:nvGrpSpPr>
      <p:grpSpPr>
        <a:xfrm>
          <a:off x="0" y="0"/>
          <a:ext cx="0" cy="0"/>
          <a:chOff x="0" y="0"/>
          <a:chExt cx="0" cy="0"/>
        </a:xfrm>
      </p:grpSpPr>
      <p:grpSp>
        <p:nvGrpSpPr>
          <p:cNvPr id="3027" name="Google Shape;3027;p145"/>
          <p:cNvGrpSpPr/>
          <p:nvPr/>
        </p:nvGrpSpPr>
        <p:grpSpPr>
          <a:xfrm>
            <a:off x="450000" y="450000"/>
            <a:ext cx="9018000" cy="276999"/>
            <a:chOff x="450000" y="450000"/>
            <a:chExt cx="9018000" cy="276999"/>
          </a:xfrm>
        </p:grpSpPr>
        <p:sp>
          <p:nvSpPr>
            <p:cNvPr id="3028" name="Google Shape;3028;p14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Lý thuyết ước tính</a:t>
              </a:r>
              <a:endParaRPr b="1" sz="1800">
                <a:solidFill>
                  <a:schemeClr val="lt1"/>
                </a:solidFill>
                <a:latin typeface="Arial"/>
                <a:ea typeface="Arial"/>
                <a:cs typeface="Arial"/>
                <a:sym typeface="Arial"/>
              </a:endParaRPr>
            </a:p>
          </p:txBody>
        </p:sp>
        <p:sp>
          <p:nvSpPr>
            <p:cNvPr id="3029" name="Google Shape;3029;p1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3030" name="Google Shape;3030;p145"/>
          <p:cNvSpPr/>
          <p:nvPr/>
        </p:nvSpPr>
        <p:spPr>
          <a:xfrm>
            <a:off x="675071" y="1700808"/>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sử rằng kích thước mẫu đủ lớn để số trung bình của mẫu được phân phối một cách bình thường.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tìm được khoảng tin cậy 95% theo cách sau.</a:t>
            </a:r>
            <a:endParaRPr/>
          </a:p>
        </p:txBody>
      </p:sp>
      <p:grpSp>
        <p:nvGrpSpPr>
          <p:cNvPr id="3031" name="Google Shape;3031;p145"/>
          <p:cNvGrpSpPr/>
          <p:nvPr/>
        </p:nvGrpSpPr>
        <p:grpSpPr>
          <a:xfrm>
            <a:off x="2395412" y="2641655"/>
            <a:ext cx="5112000" cy="3273819"/>
            <a:chOff x="2395412" y="2641655"/>
            <a:chExt cx="5112000" cy="3273819"/>
          </a:xfrm>
        </p:grpSpPr>
        <p:sp>
          <p:nvSpPr>
            <p:cNvPr id="3032" name="Google Shape;3032;p145"/>
            <p:cNvSpPr txBox="1"/>
            <p:nvPr/>
          </p:nvSpPr>
          <p:spPr>
            <a:xfrm>
              <a:off x="2395412" y="2641655"/>
              <a:ext cx="5112000" cy="44114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33" name="Google Shape;3033;p145"/>
            <p:cNvSpPr/>
            <p:nvPr/>
          </p:nvSpPr>
          <p:spPr>
            <a:xfrm>
              <a:off x="4828837" y="3215886"/>
              <a:ext cx="245150" cy="252607"/>
            </a:xfrm>
            <a:prstGeom prst="downArrow">
              <a:avLst>
                <a:gd fmla="val 50000" name="adj1"/>
                <a:gd fmla="val 50000" name="adj2"/>
              </a:avLst>
            </a:prstGeom>
            <a:solidFill>
              <a:srgbClr val="1429A0"/>
            </a:solidFill>
            <a:ln cap="flat" cmpd="sng" w="190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sp>
          <p:nvSpPr>
            <p:cNvPr id="3034" name="Google Shape;3034;p145"/>
            <p:cNvSpPr/>
            <p:nvPr/>
          </p:nvSpPr>
          <p:spPr>
            <a:xfrm>
              <a:off x="4828837" y="4580664"/>
              <a:ext cx="245150" cy="252607"/>
            </a:xfrm>
            <a:prstGeom prst="downArrow">
              <a:avLst>
                <a:gd fmla="val 50000" name="adj1"/>
                <a:gd fmla="val 50000" name="adj2"/>
              </a:avLst>
            </a:prstGeom>
            <a:solidFill>
              <a:srgbClr val="1429A0"/>
            </a:solidFill>
            <a:ln cap="flat" cmpd="sng" w="190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sp>
          <p:nvSpPr>
            <p:cNvPr id="3035" name="Google Shape;3035;p145"/>
            <p:cNvSpPr/>
            <p:nvPr/>
          </p:nvSpPr>
          <p:spPr>
            <a:xfrm>
              <a:off x="4828837" y="5662867"/>
              <a:ext cx="245150" cy="252607"/>
            </a:xfrm>
            <a:prstGeom prst="downArrow">
              <a:avLst>
                <a:gd fmla="val 50000" name="adj1"/>
                <a:gd fmla="val 50000" name="adj2"/>
              </a:avLst>
            </a:prstGeom>
            <a:solidFill>
              <a:srgbClr val="1429A0"/>
            </a:solidFill>
            <a:ln cap="flat" cmpd="sng" w="190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sp>
          <p:nvSpPr>
            <p:cNvPr id="3036" name="Google Shape;3036;p145"/>
            <p:cNvSpPr txBox="1"/>
            <p:nvPr/>
          </p:nvSpPr>
          <p:spPr>
            <a:xfrm>
              <a:off x="2395412" y="3601578"/>
              <a:ext cx="5112000" cy="84600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37" name="Google Shape;3037;p145"/>
            <p:cNvSpPr txBox="1"/>
            <p:nvPr/>
          </p:nvSpPr>
          <p:spPr>
            <a:xfrm>
              <a:off x="2395412" y="4966356"/>
              <a:ext cx="5112000" cy="563424"/>
            </a:xfrm>
            <a:prstGeom prst="rect">
              <a:avLst/>
            </a:prstGeom>
            <a:blipFill rotWithShape="1">
              <a:blip r:embed="rId5">
                <a:alphaModFix/>
              </a:blip>
              <a:stretch>
                <a:fillRect b="-103252" l="0" r="0" t="-7933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038" name="Google Shape;3038;p14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Khoảng tin cậy của số trung bình:</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3" name="Shape 3043"/>
        <p:cNvGrpSpPr/>
        <p:nvPr/>
      </p:nvGrpSpPr>
      <p:grpSpPr>
        <a:xfrm>
          <a:off x="0" y="0"/>
          <a:ext cx="0" cy="0"/>
          <a:chOff x="0" y="0"/>
          <a:chExt cx="0" cy="0"/>
        </a:xfrm>
      </p:grpSpPr>
      <p:grpSp>
        <p:nvGrpSpPr>
          <p:cNvPr id="3044" name="Google Shape;3044;p146"/>
          <p:cNvGrpSpPr/>
          <p:nvPr/>
        </p:nvGrpSpPr>
        <p:grpSpPr>
          <a:xfrm>
            <a:off x="450000" y="450000"/>
            <a:ext cx="9018000" cy="276999"/>
            <a:chOff x="450000" y="450000"/>
            <a:chExt cx="9018000" cy="276999"/>
          </a:xfrm>
        </p:grpSpPr>
        <p:sp>
          <p:nvSpPr>
            <p:cNvPr id="3045" name="Google Shape;3045;p14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Lý thuyết ước tính</a:t>
              </a:r>
              <a:endParaRPr b="1" sz="1800">
                <a:solidFill>
                  <a:schemeClr val="lt1"/>
                </a:solidFill>
                <a:latin typeface="Arial"/>
                <a:ea typeface="Arial"/>
                <a:cs typeface="Arial"/>
                <a:sym typeface="Arial"/>
              </a:endParaRPr>
            </a:p>
          </p:txBody>
        </p:sp>
        <p:sp>
          <p:nvSpPr>
            <p:cNvPr id="3046" name="Google Shape;3046;p1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3047" name="Google Shape;3047;p146"/>
          <p:cNvSpPr/>
          <p:nvPr/>
        </p:nvSpPr>
        <p:spPr>
          <a:xfrm>
            <a:off x="675071" y="1700808"/>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sử rằng kích thước mẫu đủ lớn để số trung bình của mẫu được phân phối một cách bình thường.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tìm được khoảng tin cậy 95% theo cách sau.</a:t>
            </a:r>
            <a:endParaRPr/>
          </a:p>
        </p:txBody>
      </p:sp>
      <p:sp>
        <p:nvSpPr>
          <p:cNvPr id="3048" name="Google Shape;3048;p14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Khoảng tin cậy của số trung bình:</a:t>
            </a:r>
            <a:endParaRPr/>
          </a:p>
        </p:txBody>
      </p:sp>
      <p:grpSp>
        <p:nvGrpSpPr>
          <p:cNvPr id="3049" name="Google Shape;3049;p146"/>
          <p:cNvGrpSpPr/>
          <p:nvPr/>
        </p:nvGrpSpPr>
        <p:grpSpPr>
          <a:xfrm>
            <a:off x="2395128" y="2564904"/>
            <a:ext cx="5112568" cy="3328689"/>
            <a:chOff x="2395128" y="2201091"/>
            <a:chExt cx="5112568" cy="3328689"/>
          </a:xfrm>
        </p:grpSpPr>
        <p:sp>
          <p:nvSpPr>
            <p:cNvPr id="3050" name="Google Shape;3050;p146"/>
            <p:cNvSpPr txBox="1"/>
            <p:nvPr/>
          </p:nvSpPr>
          <p:spPr>
            <a:xfrm>
              <a:off x="2395128" y="2629817"/>
              <a:ext cx="5112568" cy="563424"/>
            </a:xfrm>
            <a:prstGeom prst="rect">
              <a:avLst/>
            </a:prstGeom>
            <a:blipFill rotWithShape="1">
              <a:blip r:embed="rId3">
                <a:alphaModFix/>
              </a:blip>
              <a:stretch>
                <a:fillRect b="-102141" l="0" r="0" t="-7741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51" name="Google Shape;3051;p146"/>
            <p:cNvSpPr/>
            <p:nvPr/>
          </p:nvSpPr>
          <p:spPr>
            <a:xfrm>
              <a:off x="4828837" y="3369360"/>
              <a:ext cx="245150" cy="252607"/>
            </a:xfrm>
            <a:prstGeom prst="downArrow">
              <a:avLst>
                <a:gd fmla="val 50000" name="adj1"/>
                <a:gd fmla="val 50000" name="adj2"/>
              </a:avLst>
            </a:prstGeom>
            <a:solidFill>
              <a:srgbClr val="1429A0"/>
            </a:solidFill>
            <a:ln cap="flat" cmpd="sng" w="190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sp>
          <p:nvSpPr>
            <p:cNvPr id="3052" name="Google Shape;3052;p146"/>
            <p:cNvSpPr/>
            <p:nvPr/>
          </p:nvSpPr>
          <p:spPr>
            <a:xfrm>
              <a:off x="4828837" y="4537629"/>
              <a:ext cx="245150" cy="252607"/>
            </a:xfrm>
            <a:prstGeom prst="downArrow">
              <a:avLst>
                <a:gd fmla="val 50000" name="adj1"/>
                <a:gd fmla="val 50000" name="adj2"/>
              </a:avLst>
            </a:prstGeom>
            <a:solidFill>
              <a:srgbClr val="1429A0"/>
            </a:solidFill>
            <a:ln cap="flat" cmpd="sng" w="190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sp>
          <p:nvSpPr>
            <p:cNvPr id="3053" name="Google Shape;3053;p146"/>
            <p:cNvSpPr/>
            <p:nvPr/>
          </p:nvSpPr>
          <p:spPr>
            <a:xfrm>
              <a:off x="4828837" y="2201091"/>
              <a:ext cx="245150" cy="252607"/>
            </a:xfrm>
            <a:prstGeom prst="downArrow">
              <a:avLst>
                <a:gd fmla="val 50000" name="adj1"/>
                <a:gd fmla="val 50000" name="adj2"/>
              </a:avLst>
            </a:prstGeom>
            <a:solidFill>
              <a:srgbClr val="1429A0"/>
            </a:solidFill>
            <a:ln cap="flat" cmpd="sng" w="190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sp>
          <p:nvSpPr>
            <p:cNvPr id="3054" name="Google Shape;3054;p146"/>
            <p:cNvSpPr txBox="1"/>
            <p:nvPr/>
          </p:nvSpPr>
          <p:spPr>
            <a:xfrm>
              <a:off x="2395128" y="3798086"/>
              <a:ext cx="5112568" cy="563424"/>
            </a:xfrm>
            <a:prstGeom prst="rect">
              <a:avLst/>
            </a:prstGeom>
            <a:blipFill rotWithShape="1">
              <a:blip r:embed="rId4">
                <a:alphaModFix/>
              </a:blip>
              <a:stretch>
                <a:fillRect b="-103252" l="0" r="0" t="-7933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55" name="Google Shape;3055;p146"/>
            <p:cNvSpPr txBox="1"/>
            <p:nvPr/>
          </p:nvSpPr>
          <p:spPr>
            <a:xfrm>
              <a:off x="2395128" y="4966356"/>
              <a:ext cx="5112568" cy="563424"/>
            </a:xfrm>
            <a:prstGeom prst="rect">
              <a:avLst/>
            </a:prstGeom>
            <a:blipFill rotWithShape="1">
              <a:blip r:embed="rId5">
                <a:alphaModFix/>
              </a:blip>
              <a:stretch>
                <a:fillRect b="-102141" l="0" r="0" t="-7741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0" name="Shape 3060"/>
        <p:cNvGrpSpPr/>
        <p:nvPr/>
      </p:nvGrpSpPr>
      <p:grpSpPr>
        <a:xfrm>
          <a:off x="0" y="0"/>
          <a:ext cx="0" cy="0"/>
          <a:chOff x="0" y="0"/>
          <a:chExt cx="0" cy="0"/>
        </a:xfrm>
      </p:grpSpPr>
      <p:grpSp>
        <p:nvGrpSpPr>
          <p:cNvPr id="3061" name="Google Shape;3061;p147"/>
          <p:cNvGrpSpPr/>
          <p:nvPr/>
        </p:nvGrpSpPr>
        <p:grpSpPr>
          <a:xfrm>
            <a:off x="450000" y="450000"/>
            <a:ext cx="9018000" cy="276999"/>
            <a:chOff x="450000" y="450000"/>
            <a:chExt cx="9018000" cy="276999"/>
          </a:xfrm>
        </p:grpSpPr>
        <p:sp>
          <p:nvSpPr>
            <p:cNvPr id="3062" name="Google Shape;3062;p14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Lý thuyết ước tính</a:t>
              </a:r>
              <a:endParaRPr b="1" sz="1800">
                <a:solidFill>
                  <a:schemeClr val="lt1"/>
                </a:solidFill>
                <a:latin typeface="Arial"/>
                <a:ea typeface="Arial"/>
                <a:cs typeface="Arial"/>
                <a:sym typeface="Arial"/>
              </a:endParaRPr>
            </a:p>
          </p:txBody>
        </p:sp>
        <p:sp>
          <p:nvSpPr>
            <p:cNvPr id="3063" name="Google Shape;3063;p1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3064" name="Google Shape;3064;p147"/>
          <p:cNvSpPr/>
          <p:nvPr/>
        </p:nvSpPr>
        <p:spPr>
          <a:xfrm>
            <a:off x="675071"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tìm được khoảng tin cậy 95% theo cách sau.</a:t>
            </a:r>
            <a:endParaRPr/>
          </a:p>
        </p:txBody>
      </p:sp>
      <p:sp>
        <p:nvSpPr>
          <p:cNvPr id="3065" name="Google Shape;3065;p147"/>
          <p:cNvSpPr/>
          <p:nvPr/>
        </p:nvSpPr>
        <p:spPr>
          <a:xfrm>
            <a:off x="675071" y="3313276"/>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Nhưng số 1,96 được lấy từ đâu?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1,96 là số phân vị 0,975 của phân phối chuẩn </a:t>
            </a:r>
            <a:r>
              <a:rPr lang="en-US" sz="1200">
                <a:solidFill>
                  <a:srgbClr val="FF0000"/>
                </a:solidFill>
                <a:latin typeface="Arial"/>
                <a:ea typeface="Arial"/>
                <a:cs typeface="Arial"/>
                <a:sym typeface="Arial"/>
              </a:rPr>
              <a:t>⇔</a:t>
            </a:r>
            <a:r>
              <a:rPr lang="en-US" sz="1300">
                <a:solidFill>
                  <a:srgbClr val="262626"/>
                </a:solidFill>
                <a:latin typeface="Arial"/>
                <a:ea typeface="Arial"/>
                <a:cs typeface="Arial"/>
                <a:sym typeface="Arial"/>
              </a:rPr>
              <a:t> vị trí mà tại đó  CDF = 0,975.  </a:t>
            </a:r>
            <a:endParaRPr/>
          </a:p>
        </p:txBody>
      </p:sp>
      <p:sp>
        <p:nvSpPr>
          <p:cNvPr id="3066" name="Google Shape;3066;p147"/>
          <p:cNvSpPr txBox="1"/>
          <p:nvPr/>
        </p:nvSpPr>
        <p:spPr>
          <a:xfrm>
            <a:off x="1387016" y="2109730"/>
            <a:ext cx="7128792" cy="1103246"/>
          </a:xfrm>
          <a:prstGeom prst="rect">
            <a:avLst/>
          </a:prstGeom>
          <a:blipFill rotWithShape="1">
            <a:blip r:embed="rId3">
              <a:alphaModFix/>
            </a:blip>
            <a:stretch>
              <a:fillRect b="-13258" l="0" r="-426" t="-3038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67" name="Google Shape;3067;p14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Khoảng tin cậy của số trung bình:</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2" name="Shape 3072"/>
        <p:cNvGrpSpPr/>
        <p:nvPr/>
      </p:nvGrpSpPr>
      <p:grpSpPr>
        <a:xfrm>
          <a:off x="0" y="0"/>
          <a:ext cx="0" cy="0"/>
          <a:chOff x="0" y="0"/>
          <a:chExt cx="0" cy="0"/>
        </a:xfrm>
      </p:grpSpPr>
      <p:grpSp>
        <p:nvGrpSpPr>
          <p:cNvPr id="3073" name="Google Shape;3073;p148"/>
          <p:cNvGrpSpPr/>
          <p:nvPr/>
        </p:nvGrpSpPr>
        <p:grpSpPr>
          <a:xfrm>
            <a:off x="450000" y="450000"/>
            <a:ext cx="9018000" cy="276999"/>
            <a:chOff x="450000" y="450000"/>
            <a:chExt cx="9018000" cy="276999"/>
          </a:xfrm>
        </p:grpSpPr>
        <p:sp>
          <p:nvSpPr>
            <p:cNvPr id="3074" name="Google Shape;3074;p14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Lý thuyết ước tính</a:t>
              </a:r>
              <a:endParaRPr b="1" sz="1800">
                <a:solidFill>
                  <a:schemeClr val="lt1"/>
                </a:solidFill>
                <a:latin typeface="Arial"/>
                <a:ea typeface="Arial"/>
                <a:cs typeface="Arial"/>
                <a:sym typeface="Arial"/>
              </a:endParaRPr>
            </a:p>
          </p:txBody>
        </p:sp>
        <p:sp>
          <p:nvSpPr>
            <p:cNvPr id="3075" name="Google Shape;3075;p1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grpSp>
        <p:nvGrpSpPr>
          <p:cNvPr id="3076" name="Google Shape;3076;p148"/>
          <p:cNvGrpSpPr/>
          <p:nvPr/>
        </p:nvGrpSpPr>
        <p:grpSpPr>
          <a:xfrm>
            <a:off x="2034301" y="1880828"/>
            <a:ext cx="5616624" cy="3816002"/>
            <a:chOff x="2143100" y="1773238"/>
            <a:chExt cx="5616624" cy="3816002"/>
          </a:xfrm>
        </p:grpSpPr>
        <p:sp>
          <p:nvSpPr>
            <p:cNvPr id="3077" name="Google Shape;3077;p148"/>
            <p:cNvSpPr/>
            <p:nvPr/>
          </p:nvSpPr>
          <p:spPr>
            <a:xfrm>
              <a:off x="2143100" y="1773238"/>
              <a:ext cx="5616624" cy="381600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078" name="Google Shape;3078;p148"/>
            <p:cNvGrpSpPr/>
            <p:nvPr/>
          </p:nvGrpSpPr>
          <p:grpSpPr>
            <a:xfrm>
              <a:off x="2627030" y="2204864"/>
              <a:ext cx="4648764" cy="3107295"/>
              <a:chOff x="2627030" y="3007335"/>
              <a:chExt cx="4648764" cy="3107295"/>
            </a:xfrm>
          </p:grpSpPr>
          <p:sp>
            <p:nvSpPr>
              <p:cNvPr id="3079" name="Google Shape;3079;p148"/>
              <p:cNvSpPr/>
              <p:nvPr/>
            </p:nvSpPr>
            <p:spPr>
              <a:xfrm flipH="1">
                <a:off x="6174369" y="4951762"/>
                <a:ext cx="463632" cy="173442"/>
              </a:xfrm>
              <a:custGeom>
                <a:rect b="b" l="l" r="r" t="t"/>
                <a:pathLst>
                  <a:path extrusionOk="0" h="114300" w="247650">
                    <a:moveTo>
                      <a:pt x="242887" y="0"/>
                    </a:moveTo>
                    <a:lnTo>
                      <a:pt x="0" y="114300"/>
                    </a:lnTo>
                    <a:lnTo>
                      <a:pt x="247650" y="114300"/>
                    </a:lnTo>
                    <a:lnTo>
                      <a:pt x="242887"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0" name="Google Shape;3080;p148"/>
              <p:cNvSpPr/>
              <p:nvPr/>
            </p:nvSpPr>
            <p:spPr>
              <a:xfrm>
                <a:off x="3243749" y="4936130"/>
                <a:ext cx="394293" cy="189074"/>
              </a:xfrm>
              <a:custGeom>
                <a:rect b="b" l="l" r="r" t="t"/>
                <a:pathLst>
                  <a:path extrusionOk="0" h="114300" w="247650">
                    <a:moveTo>
                      <a:pt x="242887" y="0"/>
                    </a:moveTo>
                    <a:lnTo>
                      <a:pt x="0" y="114300"/>
                    </a:lnTo>
                    <a:lnTo>
                      <a:pt x="247650" y="114300"/>
                    </a:lnTo>
                    <a:lnTo>
                      <a:pt x="242887"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81" name="Google Shape;3081;p148"/>
              <p:cNvPicPr preferRelativeResize="0"/>
              <p:nvPr/>
            </p:nvPicPr>
            <p:blipFill rotWithShape="1">
              <a:blip r:embed="rId3">
                <a:alphaModFix/>
              </a:blip>
              <a:srcRect b="6890" l="23727" r="23728" t="0"/>
              <a:stretch/>
            </p:blipFill>
            <p:spPr>
              <a:xfrm>
                <a:off x="2981825" y="3007335"/>
                <a:ext cx="3831795" cy="2114072"/>
              </a:xfrm>
              <a:prstGeom prst="rect">
                <a:avLst/>
              </a:prstGeom>
              <a:noFill/>
              <a:ln>
                <a:noFill/>
              </a:ln>
            </p:spPr>
          </p:pic>
          <p:sp>
            <p:nvSpPr>
              <p:cNvPr id="3082" name="Google Shape;3082;p148"/>
              <p:cNvSpPr/>
              <p:nvPr/>
            </p:nvSpPr>
            <p:spPr>
              <a:xfrm>
                <a:off x="5825085" y="5578458"/>
                <a:ext cx="732765" cy="53617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83" name="Google Shape;3083;p148"/>
              <p:cNvSpPr/>
              <p:nvPr/>
            </p:nvSpPr>
            <p:spPr>
              <a:xfrm>
                <a:off x="3129521" y="5578458"/>
                <a:ext cx="925125" cy="53617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084" name="Google Shape;3084;p148"/>
              <p:cNvGrpSpPr/>
              <p:nvPr/>
            </p:nvGrpSpPr>
            <p:grpSpPr>
              <a:xfrm>
                <a:off x="3168019" y="4067722"/>
                <a:ext cx="3482595" cy="1515774"/>
                <a:chOff x="4170306" y="3701390"/>
                <a:chExt cx="4176611" cy="1817841"/>
              </a:xfrm>
            </p:grpSpPr>
            <p:sp>
              <p:nvSpPr>
                <p:cNvPr id="3085" name="Google Shape;3085;p148"/>
                <p:cNvSpPr/>
                <p:nvPr/>
              </p:nvSpPr>
              <p:spPr>
                <a:xfrm>
                  <a:off x="7342711" y="5076298"/>
                  <a:ext cx="867410" cy="44293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+1.96</a:t>
                  </a:r>
                  <a:endParaRPr/>
                </a:p>
              </p:txBody>
            </p:sp>
            <p:sp>
              <p:nvSpPr>
                <p:cNvPr id="3086" name="Google Shape;3086;p148"/>
                <p:cNvSpPr/>
                <p:nvPr/>
              </p:nvSpPr>
              <p:spPr>
                <a:xfrm>
                  <a:off x="4223950" y="5076298"/>
                  <a:ext cx="1009671" cy="442933"/>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087" name="Google Shape;3087;p148"/>
                <p:cNvGrpSpPr/>
                <p:nvPr/>
              </p:nvGrpSpPr>
              <p:grpSpPr>
                <a:xfrm>
                  <a:off x="7433367" y="3962784"/>
                  <a:ext cx="913550" cy="967868"/>
                  <a:chOff x="7273310" y="3962784"/>
                  <a:chExt cx="913550" cy="967868"/>
                </a:xfrm>
              </p:grpSpPr>
              <p:sp>
                <p:nvSpPr>
                  <p:cNvPr id="3088" name="Google Shape;3088;p148"/>
                  <p:cNvSpPr/>
                  <p:nvPr/>
                </p:nvSpPr>
                <p:spPr>
                  <a:xfrm>
                    <a:off x="7273310" y="3962784"/>
                    <a:ext cx="913550" cy="44293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0.025</a:t>
                    </a:r>
                    <a:endParaRPr sz="1800">
                      <a:solidFill>
                        <a:schemeClr val="dk1"/>
                      </a:solidFill>
                      <a:latin typeface="Arial"/>
                      <a:ea typeface="Arial"/>
                      <a:cs typeface="Arial"/>
                      <a:sym typeface="Arial"/>
                    </a:endParaRPr>
                  </a:p>
                </p:txBody>
              </p:sp>
              <p:cxnSp>
                <p:nvCxnSpPr>
                  <p:cNvPr id="3089" name="Google Shape;3089;p148"/>
                  <p:cNvCxnSpPr/>
                  <p:nvPr/>
                </p:nvCxnSpPr>
                <p:spPr>
                  <a:xfrm>
                    <a:off x="7733120" y="4282580"/>
                    <a:ext cx="0" cy="648072"/>
                  </a:xfrm>
                  <a:prstGeom prst="straightConnector1">
                    <a:avLst/>
                  </a:prstGeom>
                  <a:noFill/>
                  <a:ln cap="flat" cmpd="sng" w="12700">
                    <a:solidFill>
                      <a:schemeClr val="dk1"/>
                    </a:solidFill>
                    <a:prstDash val="solid"/>
                    <a:miter lim="800000"/>
                    <a:headEnd len="sm" w="sm" type="none"/>
                    <a:tailEnd len="med" w="med" type="triangle"/>
                  </a:ln>
                </p:spPr>
              </p:cxnSp>
            </p:grpSp>
            <p:sp>
              <p:nvSpPr>
                <p:cNvPr id="3090" name="Google Shape;3090;p148"/>
                <p:cNvSpPr txBox="1"/>
                <p:nvPr/>
              </p:nvSpPr>
              <p:spPr>
                <a:xfrm>
                  <a:off x="5530653" y="3701390"/>
                  <a:ext cx="1313870" cy="812044"/>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091" name="Google Shape;3091;p148"/>
                <p:cNvGrpSpPr/>
                <p:nvPr/>
              </p:nvGrpSpPr>
              <p:grpSpPr>
                <a:xfrm>
                  <a:off x="4170306" y="3962784"/>
                  <a:ext cx="913550" cy="967868"/>
                  <a:chOff x="7194642" y="3962784"/>
                  <a:chExt cx="913550" cy="967868"/>
                </a:xfrm>
              </p:grpSpPr>
              <p:sp>
                <p:nvSpPr>
                  <p:cNvPr id="3092" name="Google Shape;3092;p148"/>
                  <p:cNvSpPr/>
                  <p:nvPr/>
                </p:nvSpPr>
                <p:spPr>
                  <a:xfrm>
                    <a:off x="7194642" y="3962784"/>
                    <a:ext cx="913550" cy="44293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0.025</a:t>
                    </a:r>
                    <a:endParaRPr sz="1800">
                      <a:solidFill>
                        <a:schemeClr val="dk1"/>
                      </a:solidFill>
                      <a:latin typeface="Arial"/>
                      <a:ea typeface="Arial"/>
                      <a:cs typeface="Arial"/>
                      <a:sym typeface="Arial"/>
                    </a:endParaRPr>
                  </a:p>
                </p:txBody>
              </p:sp>
              <p:cxnSp>
                <p:nvCxnSpPr>
                  <p:cNvPr id="3093" name="Google Shape;3093;p148"/>
                  <p:cNvCxnSpPr/>
                  <p:nvPr/>
                </p:nvCxnSpPr>
                <p:spPr>
                  <a:xfrm>
                    <a:off x="7648581" y="4282580"/>
                    <a:ext cx="0" cy="648072"/>
                  </a:xfrm>
                  <a:prstGeom prst="straightConnector1">
                    <a:avLst/>
                  </a:prstGeom>
                  <a:noFill/>
                  <a:ln cap="flat" cmpd="sng" w="12700">
                    <a:solidFill>
                      <a:schemeClr val="dk1"/>
                    </a:solidFill>
                    <a:prstDash val="solid"/>
                    <a:miter lim="800000"/>
                    <a:headEnd len="sm" w="sm" type="none"/>
                    <a:tailEnd len="med" w="med" type="triangle"/>
                  </a:ln>
                </p:spPr>
              </p:cxnSp>
            </p:grpSp>
          </p:grpSp>
          <p:cxnSp>
            <p:nvCxnSpPr>
              <p:cNvPr id="3094" name="Google Shape;3094;p148"/>
              <p:cNvCxnSpPr/>
              <p:nvPr/>
            </p:nvCxnSpPr>
            <p:spPr>
              <a:xfrm>
                <a:off x="3633696" y="4888400"/>
                <a:ext cx="0" cy="300180"/>
              </a:xfrm>
              <a:prstGeom prst="straightConnector1">
                <a:avLst/>
              </a:prstGeom>
              <a:noFill/>
              <a:ln cap="flat" cmpd="sng" w="28575">
                <a:solidFill>
                  <a:srgbClr val="FF0000"/>
                </a:solidFill>
                <a:prstDash val="solid"/>
                <a:miter lim="800000"/>
                <a:headEnd len="sm" w="sm" type="none"/>
                <a:tailEnd len="sm" w="sm" type="none"/>
              </a:ln>
            </p:spPr>
          </p:cxnSp>
          <p:cxnSp>
            <p:nvCxnSpPr>
              <p:cNvPr id="3095" name="Google Shape;3095;p148"/>
              <p:cNvCxnSpPr/>
              <p:nvPr/>
            </p:nvCxnSpPr>
            <p:spPr>
              <a:xfrm>
                <a:off x="6171245" y="4888400"/>
                <a:ext cx="0" cy="300180"/>
              </a:xfrm>
              <a:prstGeom prst="straightConnector1">
                <a:avLst/>
              </a:prstGeom>
              <a:noFill/>
              <a:ln cap="flat" cmpd="sng" w="28575">
                <a:solidFill>
                  <a:srgbClr val="FF0000"/>
                </a:solidFill>
                <a:prstDash val="solid"/>
                <a:miter lim="800000"/>
                <a:headEnd len="sm" w="sm" type="none"/>
                <a:tailEnd len="sm" w="sm" type="none"/>
              </a:ln>
            </p:spPr>
          </p:cxnSp>
          <p:cxnSp>
            <p:nvCxnSpPr>
              <p:cNvPr id="3096" name="Google Shape;3096;p148"/>
              <p:cNvCxnSpPr/>
              <p:nvPr/>
            </p:nvCxnSpPr>
            <p:spPr>
              <a:xfrm>
                <a:off x="2627030" y="5123697"/>
                <a:ext cx="4648764" cy="0"/>
              </a:xfrm>
              <a:prstGeom prst="straightConnector1">
                <a:avLst/>
              </a:prstGeom>
              <a:noFill/>
              <a:ln cap="flat" cmpd="sng" w="19050">
                <a:solidFill>
                  <a:srgbClr val="262626"/>
                </a:solidFill>
                <a:prstDash val="solid"/>
                <a:miter lim="800000"/>
                <a:headEnd len="lg" w="lg" type="stealth"/>
                <a:tailEnd len="lg" w="lg" type="stealth"/>
              </a:ln>
            </p:spPr>
          </p:cxnSp>
        </p:grpSp>
      </p:grpSp>
      <p:sp>
        <p:nvSpPr>
          <p:cNvPr id="3097" name="Google Shape;3097;p14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rgbClr val="262626"/>
                </a:solidFill>
                <a:latin typeface="Arial"/>
                <a:ea typeface="Arial"/>
                <a:cs typeface="Arial"/>
                <a:sym typeface="Arial"/>
              </a:rPr>
              <a:t>Khoảng tin cậy của số trung bình</a:t>
            </a:r>
            <a:r>
              <a:rPr lang="en-US" sz="1400">
                <a:solidFill>
                  <a:schemeClr val="dk1"/>
                </a:solidFill>
                <a:latin typeface="Arial"/>
                <a:ea typeface="Arial"/>
                <a:cs typeface="Arial"/>
                <a:sym typeface="Arial"/>
              </a:rPr>
              <a:t>: 95%</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2" name="Shape 3102"/>
        <p:cNvGrpSpPr/>
        <p:nvPr/>
      </p:nvGrpSpPr>
      <p:grpSpPr>
        <a:xfrm>
          <a:off x="0" y="0"/>
          <a:ext cx="0" cy="0"/>
          <a:chOff x="0" y="0"/>
          <a:chExt cx="0" cy="0"/>
        </a:xfrm>
      </p:grpSpPr>
      <p:grpSp>
        <p:nvGrpSpPr>
          <p:cNvPr id="3103" name="Google Shape;3103;p149"/>
          <p:cNvGrpSpPr/>
          <p:nvPr/>
        </p:nvGrpSpPr>
        <p:grpSpPr>
          <a:xfrm>
            <a:off x="450000" y="450000"/>
            <a:ext cx="9018000" cy="276999"/>
            <a:chOff x="450000" y="450000"/>
            <a:chExt cx="9018000" cy="276999"/>
          </a:xfrm>
        </p:grpSpPr>
        <p:sp>
          <p:nvSpPr>
            <p:cNvPr id="3104" name="Google Shape;3104;p14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Lý thuyết ước tính</a:t>
              </a:r>
              <a:endParaRPr b="1" sz="1800">
                <a:solidFill>
                  <a:schemeClr val="lt1"/>
                </a:solidFill>
                <a:latin typeface="Arial"/>
                <a:ea typeface="Arial"/>
                <a:cs typeface="Arial"/>
                <a:sym typeface="Arial"/>
              </a:endParaRPr>
            </a:p>
          </p:txBody>
        </p:sp>
        <p:sp>
          <p:nvSpPr>
            <p:cNvPr id="3105" name="Google Shape;3105;p1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grpSp>
        <p:nvGrpSpPr>
          <p:cNvPr id="3106" name="Google Shape;3106;p149"/>
          <p:cNvGrpSpPr/>
          <p:nvPr/>
        </p:nvGrpSpPr>
        <p:grpSpPr>
          <a:xfrm>
            <a:off x="2034301" y="1880828"/>
            <a:ext cx="5616624" cy="3816002"/>
            <a:chOff x="2143100" y="1773238"/>
            <a:chExt cx="5616624" cy="3816002"/>
          </a:xfrm>
        </p:grpSpPr>
        <p:sp>
          <p:nvSpPr>
            <p:cNvPr id="3107" name="Google Shape;3107;p149"/>
            <p:cNvSpPr/>
            <p:nvPr/>
          </p:nvSpPr>
          <p:spPr>
            <a:xfrm>
              <a:off x="2143100" y="1773238"/>
              <a:ext cx="5616624" cy="381600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108" name="Google Shape;3108;p149"/>
            <p:cNvGrpSpPr/>
            <p:nvPr/>
          </p:nvGrpSpPr>
          <p:grpSpPr>
            <a:xfrm>
              <a:off x="2627030" y="1902745"/>
              <a:ext cx="4648764" cy="3418113"/>
              <a:chOff x="2627030" y="2696517"/>
              <a:chExt cx="4648764" cy="3418113"/>
            </a:xfrm>
          </p:grpSpPr>
          <p:grpSp>
            <p:nvGrpSpPr>
              <p:cNvPr id="3109" name="Google Shape;3109;p149"/>
              <p:cNvGrpSpPr/>
              <p:nvPr/>
            </p:nvGrpSpPr>
            <p:grpSpPr>
              <a:xfrm>
                <a:off x="2627030" y="2696517"/>
                <a:ext cx="4648764" cy="2825608"/>
                <a:chOff x="2627030" y="2696517"/>
                <a:chExt cx="4648764" cy="2825608"/>
              </a:xfrm>
            </p:grpSpPr>
            <p:sp>
              <p:nvSpPr>
                <p:cNvPr id="3110" name="Google Shape;3110;p149"/>
                <p:cNvSpPr/>
                <p:nvPr/>
              </p:nvSpPr>
              <p:spPr>
                <a:xfrm flipH="1">
                  <a:off x="6174369" y="4951762"/>
                  <a:ext cx="463632" cy="173442"/>
                </a:xfrm>
                <a:custGeom>
                  <a:rect b="b" l="l" r="r" t="t"/>
                  <a:pathLst>
                    <a:path extrusionOk="0" h="114300" w="247650">
                      <a:moveTo>
                        <a:pt x="242887" y="0"/>
                      </a:moveTo>
                      <a:lnTo>
                        <a:pt x="0" y="114300"/>
                      </a:lnTo>
                      <a:lnTo>
                        <a:pt x="247650" y="114300"/>
                      </a:lnTo>
                      <a:lnTo>
                        <a:pt x="242887"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1" name="Google Shape;3111;p149"/>
                <p:cNvSpPr/>
                <p:nvPr/>
              </p:nvSpPr>
              <p:spPr>
                <a:xfrm>
                  <a:off x="3243749" y="4936130"/>
                  <a:ext cx="394293" cy="189074"/>
                </a:xfrm>
                <a:custGeom>
                  <a:rect b="b" l="l" r="r" t="t"/>
                  <a:pathLst>
                    <a:path extrusionOk="0" h="114300" w="247650">
                      <a:moveTo>
                        <a:pt x="242887" y="0"/>
                      </a:moveTo>
                      <a:lnTo>
                        <a:pt x="0" y="114300"/>
                      </a:lnTo>
                      <a:lnTo>
                        <a:pt x="247650" y="114300"/>
                      </a:lnTo>
                      <a:lnTo>
                        <a:pt x="242887"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112" name="Google Shape;3112;p149"/>
                <p:cNvPicPr preferRelativeResize="0"/>
                <p:nvPr/>
              </p:nvPicPr>
              <p:blipFill rotWithShape="1">
                <a:blip r:embed="rId3">
                  <a:alphaModFix/>
                </a:blip>
                <a:srcRect b="6890" l="23727" r="23728" t="0"/>
                <a:stretch/>
              </p:blipFill>
              <p:spPr>
                <a:xfrm>
                  <a:off x="2981825" y="3007335"/>
                  <a:ext cx="3831795" cy="2114072"/>
                </a:xfrm>
                <a:prstGeom prst="rect">
                  <a:avLst/>
                </a:prstGeom>
                <a:noFill/>
                <a:ln>
                  <a:noFill/>
                </a:ln>
              </p:spPr>
            </p:pic>
            <p:grpSp>
              <p:nvGrpSpPr>
                <p:cNvPr id="3113" name="Google Shape;3113;p149"/>
                <p:cNvGrpSpPr/>
                <p:nvPr/>
              </p:nvGrpSpPr>
              <p:grpSpPr>
                <a:xfrm>
                  <a:off x="3229230" y="4067722"/>
                  <a:ext cx="3308638" cy="1454403"/>
                  <a:chOff x="4243716" y="3701390"/>
                  <a:chExt cx="3967988" cy="1744240"/>
                </a:xfrm>
              </p:grpSpPr>
              <p:sp>
                <p:nvSpPr>
                  <p:cNvPr id="3114" name="Google Shape;3114;p149"/>
                  <p:cNvSpPr/>
                  <p:nvPr/>
                </p:nvSpPr>
                <p:spPr>
                  <a:xfrm>
                    <a:off x="7344246" y="5076298"/>
                    <a:ext cx="86433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+1.645</a:t>
                    </a:r>
                    <a:endParaRPr/>
                  </a:p>
                </p:txBody>
              </p:sp>
              <p:sp>
                <p:nvSpPr>
                  <p:cNvPr id="3115" name="Google Shape;3115;p149"/>
                  <p:cNvSpPr/>
                  <p:nvPr/>
                </p:nvSpPr>
                <p:spPr>
                  <a:xfrm>
                    <a:off x="4243716" y="5076298"/>
                    <a:ext cx="970137"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116" name="Google Shape;3116;p149"/>
                  <p:cNvGrpSpPr/>
                  <p:nvPr/>
                </p:nvGrpSpPr>
                <p:grpSpPr>
                  <a:xfrm>
                    <a:off x="7568579" y="3900147"/>
                    <a:ext cx="643125" cy="1044022"/>
                    <a:chOff x="7408522" y="3900147"/>
                    <a:chExt cx="643125" cy="1044022"/>
                  </a:xfrm>
                </p:grpSpPr>
                <p:sp>
                  <p:nvSpPr>
                    <p:cNvPr id="3117" name="Google Shape;3117;p149"/>
                    <p:cNvSpPr/>
                    <p:nvPr/>
                  </p:nvSpPr>
                  <p:spPr>
                    <a:xfrm>
                      <a:off x="7408522" y="3900147"/>
                      <a:ext cx="6431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0.05</a:t>
                      </a:r>
                      <a:endParaRPr sz="1800">
                        <a:solidFill>
                          <a:schemeClr val="dk1"/>
                        </a:solidFill>
                        <a:latin typeface="Arial"/>
                        <a:ea typeface="Arial"/>
                        <a:cs typeface="Arial"/>
                        <a:sym typeface="Arial"/>
                      </a:endParaRPr>
                    </a:p>
                  </p:txBody>
                </p:sp>
                <p:cxnSp>
                  <p:nvCxnSpPr>
                    <p:cNvPr id="3118" name="Google Shape;3118;p149"/>
                    <p:cNvCxnSpPr/>
                    <p:nvPr/>
                  </p:nvCxnSpPr>
                  <p:spPr>
                    <a:xfrm>
                      <a:off x="7733120" y="4296099"/>
                      <a:ext cx="0" cy="648070"/>
                    </a:xfrm>
                    <a:prstGeom prst="straightConnector1">
                      <a:avLst/>
                    </a:prstGeom>
                    <a:noFill/>
                    <a:ln cap="flat" cmpd="sng" w="12700">
                      <a:solidFill>
                        <a:schemeClr val="dk1"/>
                      </a:solidFill>
                      <a:prstDash val="solid"/>
                      <a:miter lim="800000"/>
                      <a:headEnd len="sm" w="sm" type="none"/>
                      <a:tailEnd len="med" w="med" type="triangle"/>
                    </a:ln>
                  </p:spPr>
                </p:cxnSp>
              </p:grpSp>
              <p:sp>
                <p:nvSpPr>
                  <p:cNvPr id="3119" name="Google Shape;3119;p149"/>
                  <p:cNvSpPr txBox="1"/>
                  <p:nvPr/>
                </p:nvSpPr>
                <p:spPr>
                  <a:xfrm>
                    <a:off x="5534616" y="3701390"/>
                    <a:ext cx="1305943" cy="81204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120" name="Google Shape;3120;p149"/>
                  <p:cNvGrpSpPr/>
                  <p:nvPr/>
                </p:nvGrpSpPr>
                <p:grpSpPr>
                  <a:xfrm>
                    <a:off x="4305518" y="3900147"/>
                    <a:ext cx="643125" cy="1044023"/>
                    <a:chOff x="7329854" y="3900147"/>
                    <a:chExt cx="643125" cy="1044023"/>
                  </a:xfrm>
                </p:grpSpPr>
                <p:sp>
                  <p:nvSpPr>
                    <p:cNvPr id="3121" name="Google Shape;3121;p149"/>
                    <p:cNvSpPr/>
                    <p:nvPr/>
                  </p:nvSpPr>
                  <p:spPr>
                    <a:xfrm>
                      <a:off x="7329854" y="3900147"/>
                      <a:ext cx="6431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0.05</a:t>
                      </a:r>
                      <a:endParaRPr sz="1800">
                        <a:solidFill>
                          <a:schemeClr val="dk1"/>
                        </a:solidFill>
                        <a:latin typeface="Arial"/>
                        <a:ea typeface="Arial"/>
                        <a:cs typeface="Arial"/>
                        <a:sym typeface="Arial"/>
                      </a:endParaRPr>
                    </a:p>
                  </p:txBody>
                </p:sp>
                <p:cxnSp>
                  <p:nvCxnSpPr>
                    <p:cNvPr id="3122" name="Google Shape;3122;p149"/>
                    <p:cNvCxnSpPr/>
                    <p:nvPr/>
                  </p:nvCxnSpPr>
                  <p:spPr>
                    <a:xfrm>
                      <a:off x="7648581" y="4296098"/>
                      <a:ext cx="0" cy="648072"/>
                    </a:xfrm>
                    <a:prstGeom prst="straightConnector1">
                      <a:avLst/>
                    </a:prstGeom>
                    <a:noFill/>
                    <a:ln cap="flat" cmpd="sng" w="12700">
                      <a:solidFill>
                        <a:schemeClr val="dk1"/>
                      </a:solidFill>
                      <a:prstDash val="solid"/>
                      <a:miter lim="800000"/>
                      <a:headEnd len="sm" w="sm" type="none"/>
                      <a:tailEnd len="med" w="med" type="triangle"/>
                    </a:ln>
                  </p:spPr>
                </p:cxnSp>
              </p:grpSp>
              <p:sp>
                <p:nvSpPr>
                  <p:cNvPr id="3123" name="Google Shape;3123;p149"/>
                  <p:cNvSpPr/>
                  <p:nvPr/>
                </p:nvSpPr>
                <p:spPr>
                  <a:xfrm>
                    <a:off x="6070004" y="5076298"/>
                    <a:ext cx="32412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0</a:t>
                    </a:r>
                    <a:endParaRPr/>
                  </a:p>
                </p:txBody>
              </p:sp>
            </p:grpSp>
            <p:cxnSp>
              <p:nvCxnSpPr>
                <p:cNvPr id="3124" name="Google Shape;3124;p149"/>
                <p:cNvCxnSpPr/>
                <p:nvPr/>
              </p:nvCxnSpPr>
              <p:spPr>
                <a:xfrm>
                  <a:off x="3633696" y="4888400"/>
                  <a:ext cx="0" cy="300180"/>
                </a:xfrm>
                <a:prstGeom prst="straightConnector1">
                  <a:avLst/>
                </a:prstGeom>
                <a:noFill/>
                <a:ln cap="flat" cmpd="sng" w="28575">
                  <a:solidFill>
                    <a:srgbClr val="FF0000"/>
                  </a:solidFill>
                  <a:prstDash val="solid"/>
                  <a:miter lim="800000"/>
                  <a:headEnd len="sm" w="sm" type="none"/>
                  <a:tailEnd len="sm" w="sm" type="none"/>
                </a:ln>
              </p:spPr>
            </p:cxnSp>
            <p:cxnSp>
              <p:nvCxnSpPr>
                <p:cNvPr id="3125" name="Google Shape;3125;p149"/>
                <p:cNvCxnSpPr/>
                <p:nvPr/>
              </p:nvCxnSpPr>
              <p:spPr>
                <a:xfrm>
                  <a:off x="6171245" y="4888400"/>
                  <a:ext cx="0" cy="300180"/>
                </a:xfrm>
                <a:prstGeom prst="straightConnector1">
                  <a:avLst/>
                </a:prstGeom>
                <a:noFill/>
                <a:ln cap="flat" cmpd="sng" w="28575">
                  <a:solidFill>
                    <a:srgbClr val="FF0000"/>
                  </a:solidFill>
                  <a:prstDash val="solid"/>
                  <a:miter lim="800000"/>
                  <a:headEnd len="sm" w="sm" type="none"/>
                  <a:tailEnd len="sm" w="sm" type="none"/>
                </a:ln>
              </p:spPr>
            </p:cxnSp>
            <p:cxnSp>
              <p:nvCxnSpPr>
                <p:cNvPr id="3126" name="Google Shape;3126;p149"/>
                <p:cNvCxnSpPr/>
                <p:nvPr/>
              </p:nvCxnSpPr>
              <p:spPr>
                <a:xfrm>
                  <a:off x="2627030" y="5123697"/>
                  <a:ext cx="4648764" cy="0"/>
                </a:xfrm>
                <a:prstGeom prst="straightConnector1">
                  <a:avLst/>
                </a:prstGeom>
                <a:noFill/>
                <a:ln cap="flat" cmpd="sng" w="19050">
                  <a:solidFill>
                    <a:srgbClr val="262626"/>
                  </a:solidFill>
                  <a:prstDash val="solid"/>
                  <a:miter lim="800000"/>
                  <a:headEnd len="lg" w="lg" type="stealth"/>
                  <a:tailEnd len="lg" w="lg" type="stealth"/>
                </a:ln>
              </p:spPr>
            </p:cxnSp>
            <p:cxnSp>
              <p:nvCxnSpPr>
                <p:cNvPr id="3127" name="Google Shape;3127;p149"/>
                <p:cNvCxnSpPr/>
                <p:nvPr/>
              </p:nvCxnSpPr>
              <p:spPr>
                <a:xfrm rot="10800000">
                  <a:off x="4884975" y="2696517"/>
                  <a:ext cx="0" cy="2423392"/>
                </a:xfrm>
                <a:prstGeom prst="straightConnector1">
                  <a:avLst/>
                </a:prstGeom>
                <a:noFill/>
                <a:ln cap="flat" cmpd="sng" w="19050">
                  <a:solidFill>
                    <a:schemeClr val="dk1">
                      <a:alpha val="20000"/>
                    </a:schemeClr>
                  </a:solidFill>
                  <a:prstDash val="solid"/>
                  <a:miter lim="800000"/>
                  <a:headEnd len="sm" w="sm" type="none"/>
                  <a:tailEnd len="lg" w="lg" type="stealth"/>
                </a:ln>
              </p:spPr>
            </p:cxnSp>
          </p:grpSp>
          <p:sp>
            <p:nvSpPr>
              <p:cNvPr id="3128" name="Google Shape;3128;p149"/>
              <p:cNvSpPr/>
              <p:nvPr/>
            </p:nvSpPr>
            <p:spPr>
              <a:xfrm>
                <a:off x="5825085" y="5578458"/>
                <a:ext cx="732765" cy="53617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29" name="Google Shape;3129;p149"/>
              <p:cNvSpPr/>
              <p:nvPr/>
            </p:nvSpPr>
            <p:spPr>
              <a:xfrm>
                <a:off x="3129521" y="5578458"/>
                <a:ext cx="925125" cy="536172"/>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sp>
        <p:nvSpPr>
          <p:cNvPr id="3130" name="Google Shape;3130;p14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rgbClr val="262626"/>
                </a:solidFill>
                <a:latin typeface="Arial"/>
                <a:ea typeface="Arial"/>
                <a:cs typeface="Arial"/>
                <a:sym typeface="Arial"/>
              </a:rPr>
              <a:t>Khoảng tin cậy của số trung bình</a:t>
            </a:r>
            <a:r>
              <a:rPr lang="en-US" sz="1400">
                <a:solidFill>
                  <a:schemeClr val="dk1"/>
                </a:solidFill>
                <a:latin typeface="Arial"/>
                <a:ea typeface="Arial"/>
                <a:cs typeface="Arial"/>
                <a:sym typeface="Arial"/>
              </a:rPr>
              <a:t>: 90%</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grpSp>
        <p:nvGrpSpPr>
          <p:cNvPr id="325" name="Google Shape;325;p15"/>
          <p:cNvGrpSpPr/>
          <p:nvPr/>
        </p:nvGrpSpPr>
        <p:grpSpPr>
          <a:xfrm>
            <a:off x="450000" y="450000"/>
            <a:ext cx="9018000" cy="276999"/>
            <a:chOff x="450000" y="450000"/>
            <a:chExt cx="9018000" cy="276999"/>
          </a:xfrm>
        </p:grpSpPr>
        <p:sp>
          <p:nvSpPr>
            <p:cNvPr id="326" name="Google Shape;326;p1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Lý thyết về xác suất</a:t>
              </a:r>
              <a:endParaRPr b="1" sz="1800">
                <a:solidFill>
                  <a:schemeClr val="lt1"/>
                </a:solidFill>
                <a:latin typeface="Arial"/>
                <a:ea typeface="Arial"/>
                <a:cs typeface="Arial"/>
                <a:sym typeface="Arial"/>
              </a:endParaRPr>
            </a:p>
          </p:txBody>
        </p:sp>
        <p:sp>
          <p:nvSpPr>
            <p:cNvPr id="327" name="Google Shape;327;p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328" name="Google Shape;328;p1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Định nghĩa thống kê (thực nghiệm) của xác suất:</a:t>
            </a:r>
            <a:endParaRPr/>
          </a:p>
        </p:txBody>
      </p:sp>
      <p:grpSp>
        <p:nvGrpSpPr>
          <p:cNvPr id="329" name="Google Shape;329;p15"/>
          <p:cNvGrpSpPr/>
          <p:nvPr/>
        </p:nvGrpSpPr>
        <p:grpSpPr>
          <a:xfrm>
            <a:off x="846956" y="1710968"/>
            <a:ext cx="6979589" cy="648108"/>
            <a:chOff x="903506" y="2429380"/>
            <a:chExt cx="6979589" cy="648108"/>
          </a:xfrm>
        </p:grpSpPr>
        <p:sp>
          <p:nvSpPr>
            <p:cNvPr id="330" name="Google Shape;330;p15"/>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331" name="Google Shape;331;p15"/>
            <p:cNvSpPr/>
            <p:nvPr/>
          </p:nvSpPr>
          <p:spPr>
            <a:xfrm>
              <a:off x="1279004" y="2429380"/>
              <a:ext cx="6604091" cy="648108"/>
            </a:xfrm>
            <a:prstGeom prst="rect">
              <a:avLst/>
            </a:prstGeom>
            <a:noFill/>
            <a:ln>
              <a:noFill/>
            </a:ln>
          </p:spPr>
          <p:txBody>
            <a:bodyPr anchorCtr="0" anchor="t" bIns="72000" lIns="0" spcFirstLastPara="1" rIns="144000" wrap="square" tIns="72000">
              <a:spAutoFit/>
            </a:bodyPr>
            <a:lstStyle/>
            <a:p>
              <a:pPr indent="14288" lvl="0" marL="0" marR="0" rtl="0" algn="l">
                <a:spcBef>
                  <a:spcPts val="0"/>
                </a:spcBef>
                <a:spcAft>
                  <a:spcPts val="0"/>
                </a:spcAft>
                <a:buNone/>
              </a:pPr>
              <a:r>
                <a:rPr lang="en-US" sz="1300">
                  <a:solidFill>
                    <a:srgbClr val="262626"/>
                  </a:solidFill>
                  <a:latin typeface="Arial"/>
                  <a:ea typeface="Arial"/>
                  <a:cs typeface="Arial"/>
                  <a:sym typeface="Arial"/>
                </a:rPr>
                <a:t>Theo dữ liệu, 985 trên 1.000 trẻ sơ sinh sống sót qua năm đầu tiên.</a:t>
              </a:r>
              <a:endParaRPr/>
            </a:p>
            <a:p>
              <a:pPr indent="14288" lvl="0" marL="0" marR="0" rtl="0" algn="l">
                <a:spcBef>
                  <a:spcPts val="800"/>
                </a:spcBef>
                <a:spcAft>
                  <a:spcPts val="0"/>
                </a:spcAft>
                <a:buNone/>
              </a:pPr>
              <a:r>
                <a:rPr lang="en-US" sz="1300">
                  <a:solidFill>
                    <a:srgbClr val="262626"/>
                  </a:solidFill>
                  <a:latin typeface="Arial"/>
                  <a:ea typeface="Arial"/>
                  <a:cs typeface="Arial"/>
                  <a:sym typeface="Arial"/>
                </a:rPr>
                <a:t>Xác suất sống sót sau một năm là bao nhiêu?</a:t>
              </a:r>
              <a:endParaRPr/>
            </a:p>
          </p:txBody>
        </p:sp>
      </p:grpSp>
      <p:grpSp>
        <p:nvGrpSpPr>
          <p:cNvPr id="332" name="Google Shape;332;p15"/>
          <p:cNvGrpSpPr/>
          <p:nvPr/>
        </p:nvGrpSpPr>
        <p:grpSpPr>
          <a:xfrm>
            <a:off x="846956" y="3425544"/>
            <a:ext cx="6979589" cy="711074"/>
            <a:chOff x="903506" y="2429380"/>
            <a:chExt cx="6979589" cy="711074"/>
          </a:xfrm>
        </p:grpSpPr>
        <p:sp>
          <p:nvSpPr>
            <p:cNvPr id="333" name="Google Shape;333;p15"/>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334" name="Google Shape;334;p15"/>
            <p:cNvSpPr/>
            <p:nvPr/>
          </p:nvSpPr>
          <p:spPr>
            <a:xfrm>
              <a:off x="1279004" y="2429380"/>
              <a:ext cx="6604091" cy="711074"/>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Trong 10.000 lần gieo xúc xắc thì có 1.650 lần nhận được kết quả là “một”.</a:t>
              </a:r>
              <a:endParaRPr/>
            </a:p>
            <a:p>
              <a:pPr indent="14288" lvl="0" marL="304800" marR="0" rtl="0" algn="just">
                <a:lnSpc>
                  <a:spcPct val="150000"/>
                </a:lnSpc>
                <a:spcBef>
                  <a:spcPts val="800"/>
                </a:spcBef>
                <a:spcAft>
                  <a:spcPts val="0"/>
                </a:spcAft>
                <a:buNone/>
              </a:pPr>
              <a:r>
                <a:rPr lang="en-US" sz="1300">
                  <a:solidFill>
                    <a:srgbClr val="262626"/>
                  </a:solidFill>
                  <a:latin typeface="Arial"/>
                  <a:ea typeface="Arial"/>
                  <a:cs typeface="Arial"/>
                  <a:sym typeface="Arial"/>
                </a:rPr>
                <a:t>Xác suất khi kết quả bằng một là bao nhiêu?</a:t>
              </a:r>
              <a:endParaRPr/>
            </a:p>
          </p:txBody>
        </p:sp>
      </p:grpSp>
      <p:sp>
        <p:nvSpPr>
          <p:cNvPr id="335" name="Google Shape;335;p15"/>
          <p:cNvSpPr/>
          <p:nvPr/>
        </p:nvSpPr>
        <p:spPr>
          <a:xfrm>
            <a:off x="1229002" y="2425855"/>
            <a:ext cx="1868745" cy="65755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36" name="Google Shape;336;p15"/>
          <p:cNvSpPr/>
          <p:nvPr/>
        </p:nvSpPr>
        <p:spPr>
          <a:xfrm>
            <a:off x="1229002" y="4149875"/>
            <a:ext cx="2449224" cy="662554"/>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5" name="Shape 3135"/>
        <p:cNvGrpSpPr/>
        <p:nvPr/>
      </p:nvGrpSpPr>
      <p:grpSpPr>
        <a:xfrm>
          <a:off x="0" y="0"/>
          <a:ext cx="0" cy="0"/>
          <a:chOff x="0" y="0"/>
          <a:chExt cx="0" cy="0"/>
        </a:xfrm>
      </p:grpSpPr>
      <p:grpSp>
        <p:nvGrpSpPr>
          <p:cNvPr id="3136" name="Google Shape;3136;p150"/>
          <p:cNvGrpSpPr/>
          <p:nvPr/>
        </p:nvGrpSpPr>
        <p:grpSpPr>
          <a:xfrm>
            <a:off x="450000" y="450000"/>
            <a:ext cx="9018000" cy="276999"/>
            <a:chOff x="450000" y="450000"/>
            <a:chExt cx="9018000" cy="276999"/>
          </a:xfrm>
        </p:grpSpPr>
        <p:sp>
          <p:nvSpPr>
            <p:cNvPr id="3137" name="Google Shape;3137;p15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Lý thuyết ước tính</a:t>
              </a:r>
              <a:endParaRPr b="1" sz="1800">
                <a:solidFill>
                  <a:schemeClr val="lt1"/>
                </a:solidFill>
                <a:latin typeface="Arial"/>
                <a:ea typeface="Arial"/>
                <a:cs typeface="Arial"/>
                <a:sym typeface="Arial"/>
              </a:endParaRPr>
            </a:p>
          </p:txBody>
        </p:sp>
        <p:sp>
          <p:nvSpPr>
            <p:cNvPr id="3138" name="Google Shape;3138;p1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3139" name="Google Shape;3139;p150"/>
          <p:cNvSpPr/>
          <p:nvPr/>
        </p:nvSpPr>
        <p:spPr>
          <a:xfrm>
            <a:off x="675071"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Của một độ tin cậy bất kỳ = (1−𝛼).</a:t>
            </a:r>
            <a:endParaRPr/>
          </a:p>
        </p:txBody>
      </p:sp>
      <p:sp>
        <p:nvSpPr>
          <p:cNvPr id="3140" name="Google Shape;3140;p150"/>
          <p:cNvSpPr/>
          <p:nvPr/>
        </p:nvSpPr>
        <p:spPr>
          <a:xfrm>
            <a:off x="675071" y="342900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kích thước mẫu nhỏ và phương sai của quần thể chưa xác định, sử dụng Student-t.</a:t>
            </a:r>
            <a:endParaRPr/>
          </a:p>
        </p:txBody>
      </p:sp>
      <p:sp>
        <p:nvSpPr>
          <p:cNvPr id="3141" name="Google Shape;3141;p150"/>
          <p:cNvSpPr txBox="1"/>
          <p:nvPr/>
        </p:nvSpPr>
        <p:spPr>
          <a:xfrm>
            <a:off x="1111521" y="2063324"/>
            <a:ext cx="7679782" cy="1212740"/>
          </a:xfrm>
          <a:prstGeom prst="rect">
            <a:avLst/>
          </a:prstGeom>
          <a:blipFill rotWithShape="1">
            <a:blip r:embed="rId3">
              <a:alphaModFix/>
            </a:blip>
            <a:stretch>
              <a:fillRect b="-8038" l="0" r="0" t="-2261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42" name="Google Shape;3142;p150"/>
          <p:cNvSpPr txBox="1"/>
          <p:nvPr/>
        </p:nvSpPr>
        <p:spPr>
          <a:xfrm>
            <a:off x="1111521" y="3798085"/>
            <a:ext cx="7679782" cy="1212740"/>
          </a:xfrm>
          <a:prstGeom prst="rect">
            <a:avLst/>
          </a:prstGeom>
          <a:blipFill rotWithShape="1">
            <a:blip r:embed="rId4">
              <a:alphaModFix/>
            </a:blip>
            <a:stretch>
              <a:fillRect b="-8038" l="0" r="0" t="-2261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43" name="Google Shape;3143;p15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Khoảng tin cậy của số trung bình:</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8" name="Shape 3148"/>
        <p:cNvGrpSpPr/>
        <p:nvPr/>
      </p:nvGrpSpPr>
      <p:grpSpPr>
        <a:xfrm>
          <a:off x="0" y="0"/>
          <a:ext cx="0" cy="0"/>
          <a:chOff x="0" y="0"/>
          <a:chExt cx="0" cy="0"/>
        </a:xfrm>
      </p:grpSpPr>
      <p:grpSp>
        <p:nvGrpSpPr>
          <p:cNvPr id="3149" name="Google Shape;3149;p151"/>
          <p:cNvGrpSpPr/>
          <p:nvPr/>
        </p:nvGrpSpPr>
        <p:grpSpPr>
          <a:xfrm>
            <a:off x="450000" y="450000"/>
            <a:ext cx="9018000" cy="276999"/>
            <a:chOff x="450000" y="450000"/>
            <a:chExt cx="9018000" cy="276999"/>
          </a:xfrm>
        </p:grpSpPr>
        <p:sp>
          <p:nvSpPr>
            <p:cNvPr id="3150" name="Google Shape;3150;p15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Lý thuyết ước tính</a:t>
              </a:r>
              <a:endParaRPr b="1" sz="1800">
                <a:solidFill>
                  <a:schemeClr val="lt1"/>
                </a:solidFill>
                <a:latin typeface="Arial"/>
                <a:ea typeface="Arial"/>
                <a:cs typeface="Arial"/>
                <a:sym typeface="Arial"/>
              </a:endParaRPr>
            </a:p>
          </p:txBody>
        </p:sp>
        <p:sp>
          <p:nvSpPr>
            <p:cNvPr id="3151" name="Google Shape;3151;p1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grpSp>
        <p:nvGrpSpPr>
          <p:cNvPr id="3152" name="Google Shape;3152;p151"/>
          <p:cNvGrpSpPr/>
          <p:nvPr/>
        </p:nvGrpSpPr>
        <p:grpSpPr>
          <a:xfrm>
            <a:off x="675174" y="2587485"/>
            <a:ext cx="8496944" cy="1728192"/>
            <a:chOff x="675174" y="2587485"/>
            <a:chExt cx="8496944" cy="1728192"/>
          </a:xfrm>
        </p:grpSpPr>
        <p:sp>
          <p:nvSpPr>
            <p:cNvPr id="3153" name="Google Shape;3153;p151"/>
            <p:cNvSpPr/>
            <p:nvPr/>
          </p:nvSpPr>
          <p:spPr>
            <a:xfrm>
              <a:off x="675174" y="2587485"/>
              <a:ext cx="8496944" cy="1728192"/>
            </a:xfrm>
            <a:prstGeom prst="rect">
              <a:avLst/>
            </a:prstGeom>
            <a:solidFill>
              <a:srgbClr val="FBE4D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4" name="Google Shape;3154;p151"/>
            <p:cNvSpPr txBox="1"/>
            <p:nvPr/>
          </p:nvSpPr>
          <p:spPr>
            <a:xfrm>
              <a:off x="4072723" y="2956382"/>
              <a:ext cx="1708604" cy="3693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400">
                  <a:solidFill>
                    <a:srgbClr val="C55A11"/>
                  </a:solidFill>
                  <a:latin typeface="Arial"/>
                  <a:ea typeface="Arial"/>
                  <a:cs typeface="Arial"/>
                  <a:sym typeface="Arial"/>
                </a:rPr>
                <a:t>Câu hỏi: </a:t>
              </a:r>
              <a:endParaRPr/>
            </a:p>
          </p:txBody>
        </p:sp>
        <p:sp>
          <p:nvSpPr>
            <p:cNvPr id="3155" name="Google Shape;3155;p151"/>
            <p:cNvSpPr txBox="1"/>
            <p:nvPr/>
          </p:nvSpPr>
          <p:spPr>
            <a:xfrm>
              <a:off x="1315008" y="3573016"/>
              <a:ext cx="7224034" cy="295466"/>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1600">
                  <a:solidFill>
                    <a:srgbClr val="262626"/>
                  </a:solidFill>
                  <a:latin typeface="Arial"/>
                  <a:ea typeface="Arial"/>
                  <a:cs typeface="Arial"/>
                  <a:sym typeface="Arial"/>
                </a:rPr>
                <a:t>Sở hữu mức độ tin cậy cao nhất có thể không phải lúc nào cũng tốt đúng không? </a:t>
              </a:r>
              <a:endParaRPr/>
            </a:p>
          </p:txBody>
        </p:sp>
      </p:grpSp>
      <p:sp>
        <p:nvSpPr>
          <p:cNvPr id="3156" name="Google Shape;3156;p15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Khoảng tin cậy của số trung bình:</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1" name="Shape 3161"/>
        <p:cNvGrpSpPr/>
        <p:nvPr/>
      </p:nvGrpSpPr>
      <p:grpSpPr>
        <a:xfrm>
          <a:off x="0" y="0"/>
          <a:ext cx="0" cy="0"/>
          <a:chOff x="0" y="0"/>
          <a:chExt cx="0" cy="0"/>
        </a:xfrm>
      </p:grpSpPr>
      <p:grpSp>
        <p:nvGrpSpPr>
          <p:cNvPr id="3162" name="Google Shape;3162;p152"/>
          <p:cNvGrpSpPr/>
          <p:nvPr/>
        </p:nvGrpSpPr>
        <p:grpSpPr>
          <a:xfrm>
            <a:off x="450000" y="450000"/>
            <a:ext cx="9018000" cy="276999"/>
            <a:chOff x="450000" y="450000"/>
            <a:chExt cx="9018000" cy="276999"/>
          </a:xfrm>
        </p:grpSpPr>
        <p:sp>
          <p:nvSpPr>
            <p:cNvPr id="3163" name="Google Shape;3163;p15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Lý thuyết ước tính</a:t>
              </a:r>
              <a:endParaRPr b="1" sz="1800">
                <a:solidFill>
                  <a:schemeClr val="lt1"/>
                </a:solidFill>
                <a:latin typeface="Arial"/>
                <a:ea typeface="Arial"/>
                <a:cs typeface="Arial"/>
                <a:sym typeface="Arial"/>
              </a:endParaRPr>
            </a:p>
          </p:txBody>
        </p:sp>
        <p:sp>
          <p:nvSpPr>
            <p:cNvPr id="3164" name="Google Shape;3164;p1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3165" name="Google Shape;3165;p15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Khoảng tin cậy của số trung bình:</a:t>
            </a:r>
            <a:endParaRPr/>
          </a:p>
        </p:txBody>
      </p:sp>
      <p:grpSp>
        <p:nvGrpSpPr>
          <p:cNvPr id="3166" name="Google Shape;3166;p152"/>
          <p:cNvGrpSpPr/>
          <p:nvPr/>
        </p:nvGrpSpPr>
        <p:grpSpPr>
          <a:xfrm>
            <a:off x="675174" y="2587485"/>
            <a:ext cx="8496944" cy="1728192"/>
            <a:chOff x="675174" y="2587485"/>
            <a:chExt cx="8496944" cy="1728192"/>
          </a:xfrm>
        </p:grpSpPr>
        <p:sp>
          <p:nvSpPr>
            <p:cNvPr id="3167" name="Google Shape;3167;p152"/>
            <p:cNvSpPr/>
            <p:nvPr/>
          </p:nvSpPr>
          <p:spPr>
            <a:xfrm>
              <a:off x="675174" y="2587485"/>
              <a:ext cx="8496944" cy="1728192"/>
            </a:xfrm>
            <a:prstGeom prst="rect">
              <a:avLst/>
            </a:prstGeom>
            <a:solidFill>
              <a:srgbClr val="DDEAF6"/>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8" name="Google Shape;3168;p152"/>
            <p:cNvSpPr txBox="1"/>
            <p:nvPr/>
          </p:nvSpPr>
          <p:spPr>
            <a:xfrm>
              <a:off x="4072723" y="2923430"/>
              <a:ext cx="1708604" cy="3693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400">
                  <a:solidFill>
                    <a:srgbClr val="1429A0"/>
                  </a:solidFill>
                  <a:latin typeface="Arial"/>
                  <a:ea typeface="Arial"/>
                  <a:cs typeface="Arial"/>
                  <a:sym typeface="Arial"/>
                </a:rPr>
                <a:t>Câu trả lời</a:t>
              </a:r>
              <a:r>
                <a:rPr lang="en-US" sz="2400">
                  <a:solidFill>
                    <a:srgbClr val="262626"/>
                  </a:solidFill>
                  <a:latin typeface="Arial"/>
                  <a:ea typeface="Arial"/>
                  <a:cs typeface="Arial"/>
                  <a:sym typeface="Arial"/>
                </a:rPr>
                <a:t>: </a:t>
              </a:r>
              <a:endParaRPr/>
            </a:p>
          </p:txBody>
        </p:sp>
        <p:sp>
          <p:nvSpPr>
            <p:cNvPr id="3169" name="Google Shape;3169;p152"/>
            <p:cNvSpPr txBox="1"/>
            <p:nvPr/>
          </p:nvSpPr>
          <p:spPr>
            <a:xfrm>
              <a:off x="834186" y="3405133"/>
              <a:ext cx="8185678" cy="614271"/>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1600">
                  <a:solidFill>
                    <a:srgbClr val="262626"/>
                  </a:solidFill>
                  <a:latin typeface="Arial"/>
                  <a:ea typeface="Arial"/>
                  <a:cs typeface="Arial"/>
                  <a:sym typeface="Arial"/>
                </a:rPr>
                <a:t>Khi tất cả các điều kiện khác giống nhau thì mức độ tin cậy cao sẽ đi đôi với tính bất định cao.</a:t>
              </a:r>
              <a:endParaRPr/>
            </a:p>
            <a:p>
              <a:pPr indent="0" lvl="0" marL="0" marR="0" rtl="0" algn="ctr">
                <a:lnSpc>
                  <a:spcPct val="130000"/>
                </a:lnSpc>
                <a:spcBef>
                  <a:spcPts val="0"/>
                </a:spcBef>
                <a:spcAft>
                  <a:spcPts val="0"/>
                </a:spcAft>
                <a:buNone/>
              </a:pPr>
              <a:r>
                <a:rPr lang="en-US" sz="1600">
                  <a:solidFill>
                    <a:srgbClr val="262626"/>
                  </a:solidFill>
                  <a:latin typeface="Arial"/>
                  <a:ea typeface="Arial"/>
                  <a:cs typeface="Arial"/>
                  <a:sym typeface="Arial"/>
                </a:rPr>
                <a:t>Khoảng tin cậy sẽ trải rộng ra. </a:t>
              </a:r>
              <a:endParaRPr/>
            </a:p>
          </p:txBody>
        </p:sp>
      </p:gr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4" name="Shape 3174"/>
        <p:cNvGrpSpPr/>
        <p:nvPr/>
      </p:nvGrpSpPr>
      <p:grpSpPr>
        <a:xfrm>
          <a:off x="0" y="0"/>
          <a:ext cx="0" cy="0"/>
          <a:chOff x="0" y="0"/>
          <a:chExt cx="0" cy="0"/>
        </a:xfrm>
      </p:grpSpPr>
      <p:grpSp>
        <p:nvGrpSpPr>
          <p:cNvPr id="3175" name="Google Shape;3175;p153"/>
          <p:cNvGrpSpPr/>
          <p:nvPr/>
        </p:nvGrpSpPr>
        <p:grpSpPr>
          <a:xfrm>
            <a:off x="450000" y="450000"/>
            <a:ext cx="9018000" cy="276999"/>
            <a:chOff x="450000" y="450000"/>
            <a:chExt cx="9018000" cy="276999"/>
          </a:xfrm>
        </p:grpSpPr>
        <p:sp>
          <p:nvSpPr>
            <p:cNvPr id="3176" name="Google Shape;3176;p15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Lý thuyết ước tính</a:t>
              </a:r>
              <a:endParaRPr b="1" sz="1800">
                <a:solidFill>
                  <a:schemeClr val="lt1"/>
                </a:solidFill>
                <a:latin typeface="Arial"/>
                <a:ea typeface="Arial"/>
                <a:cs typeface="Arial"/>
                <a:sym typeface="Arial"/>
              </a:endParaRPr>
            </a:p>
          </p:txBody>
        </p:sp>
        <p:sp>
          <p:nvSpPr>
            <p:cNvPr id="3177" name="Google Shape;3177;p1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3178" name="Google Shape;3178;p15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Khoảng tin cậy của số trung bình:</a:t>
            </a:r>
            <a:endParaRPr/>
          </a:p>
        </p:txBody>
      </p:sp>
      <p:grpSp>
        <p:nvGrpSpPr>
          <p:cNvPr id="3179" name="Google Shape;3179;p153"/>
          <p:cNvGrpSpPr/>
          <p:nvPr/>
        </p:nvGrpSpPr>
        <p:grpSpPr>
          <a:xfrm>
            <a:off x="1927076" y="1881250"/>
            <a:ext cx="6048672" cy="2051806"/>
            <a:chOff x="1927076" y="1773238"/>
            <a:chExt cx="6048672" cy="2051806"/>
          </a:xfrm>
        </p:grpSpPr>
        <p:sp>
          <p:nvSpPr>
            <p:cNvPr id="3180" name="Google Shape;3180;p153"/>
            <p:cNvSpPr/>
            <p:nvPr/>
          </p:nvSpPr>
          <p:spPr>
            <a:xfrm>
              <a:off x="1927076" y="1773238"/>
              <a:ext cx="6048672" cy="205180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181" name="Google Shape;3181;p153"/>
            <p:cNvSpPr txBox="1"/>
            <p:nvPr/>
          </p:nvSpPr>
          <p:spPr>
            <a:xfrm>
              <a:off x="2168524" y="2029699"/>
              <a:ext cx="5565776" cy="153888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000">
                  <a:solidFill>
                    <a:srgbClr val="262626"/>
                  </a:solidFill>
                  <a:latin typeface="Arial"/>
                  <a:ea typeface="Arial"/>
                  <a:cs typeface="Arial"/>
                  <a:sym typeface="Arial"/>
                </a:rPr>
                <a:t>[               99% Khoảng tin cậy ]</a:t>
              </a:r>
              <a:endParaRPr/>
            </a:p>
            <a:p>
              <a:pPr indent="0" lvl="0" marL="0" marR="0" rtl="0" algn="ctr">
                <a:spcBef>
                  <a:spcPts val="0"/>
                </a:spcBef>
                <a:spcAft>
                  <a:spcPts val="0"/>
                </a:spcAft>
                <a:buNone/>
              </a:pPr>
              <a:r>
                <a:t/>
              </a:r>
              <a:endParaRPr sz="2000">
                <a:solidFill>
                  <a:srgbClr val="262626"/>
                </a:solidFill>
                <a:latin typeface="Arial"/>
                <a:ea typeface="Arial"/>
                <a:cs typeface="Arial"/>
                <a:sym typeface="Arial"/>
              </a:endParaRPr>
            </a:p>
            <a:p>
              <a:pPr indent="0" lvl="0" marL="0" marR="0" rtl="0" algn="ctr">
                <a:spcBef>
                  <a:spcPts val="0"/>
                </a:spcBef>
                <a:spcAft>
                  <a:spcPts val="0"/>
                </a:spcAft>
                <a:buNone/>
              </a:pPr>
              <a:r>
                <a:rPr lang="en-US" sz="2000">
                  <a:solidFill>
                    <a:srgbClr val="262626"/>
                  </a:solidFill>
                  <a:latin typeface="Arial"/>
                  <a:ea typeface="Arial"/>
                  <a:cs typeface="Arial"/>
                  <a:sym typeface="Arial"/>
                </a:rPr>
                <a:t>[        95% Khoảng tin cậy ]</a:t>
              </a:r>
              <a:endParaRPr/>
            </a:p>
            <a:p>
              <a:pPr indent="0" lvl="0" marL="0" marR="0" rtl="0" algn="ctr">
                <a:spcBef>
                  <a:spcPts val="0"/>
                </a:spcBef>
                <a:spcAft>
                  <a:spcPts val="0"/>
                </a:spcAft>
                <a:buNone/>
              </a:pPr>
              <a:r>
                <a:t/>
              </a:r>
              <a:endParaRPr sz="2000">
                <a:solidFill>
                  <a:srgbClr val="262626"/>
                </a:solidFill>
                <a:latin typeface="Arial"/>
                <a:ea typeface="Arial"/>
                <a:cs typeface="Arial"/>
                <a:sym typeface="Arial"/>
              </a:endParaRPr>
            </a:p>
            <a:p>
              <a:pPr indent="0" lvl="0" marL="0" marR="0" rtl="0" algn="ctr">
                <a:spcBef>
                  <a:spcPts val="0"/>
                </a:spcBef>
                <a:spcAft>
                  <a:spcPts val="0"/>
                </a:spcAft>
                <a:buNone/>
              </a:pPr>
              <a:r>
                <a:rPr lang="en-US" sz="2000">
                  <a:solidFill>
                    <a:srgbClr val="262626"/>
                  </a:solidFill>
                  <a:latin typeface="Arial"/>
                  <a:ea typeface="Arial"/>
                  <a:cs typeface="Arial"/>
                  <a:sym typeface="Arial"/>
                </a:rPr>
                <a:t> [   90% Khoảng tin cậy ]</a:t>
              </a:r>
              <a:endParaRPr/>
            </a:p>
          </p:txBody>
        </p:sp>
      </p:gr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6" name="Shape 3186"/>
        <p:cNvGrpSpPr/>
        <p:nvPr/>
      </p:nvGrpSpPr>
      <p:grpSpPr>
        <a:xfrm>
          <a:off x="0" y="0"/>
          <a:ext cx="0" cy="0"/>
          <a:chOff x="0" y="0"/>
          <a:chExt cx="0" cy="0"/>
        </a:xfrm>
      </p:grpSpPr>
      <p:grpSp>
        <p:nvGrpSpPr>
          <p:cNvPr id="3187" name="Google Shape;3187;p154"/>
          <p:cNvGrpSpPr/>
          <p:nvPr/>
        </p:nvGrpSpPr>
        <p:grpSpPr>
          <a:xfrm>
            <a:off x="450000" y="450000"/>
            <a:ext cx="9018000" cy="276999"/>
            <a:chOff x="450000" y="450000"/>
            <a:chExt cx="9018000" cy="276999"/>
          </a:xfrm>
        </p:grpSpPr>
        <p:sp>
          <p:nvSpPr>
            <p:cNvPr id="3188" name="Google Shape;3188;p15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Lý thuyết ước tính</a:t>
              </a:r>
              <a:endParaRPr b="1" sz="1800">
                <a:solidFill>
                  <a:schemeClr val="lt1"/>
                </a:solidFill>
                <a:latin typeface="Arial"/>
                <a:ea typeface="Arial"/>
                <a:cs typeface="Arial"/>
                <a:sym typeface="Arial"/>
              </a:endParaRPr>
            </a:p>
          </p:txBody>
        </p:sp>
        <p:sp>
          <p:nvSpPr>
            <p:cNvPr id="3189" name="Google Shape;3189;p1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3190" name="Google Shape;3190;p154"/>
          <p:cNvSpPr/>
          <p:nvPr/>
        </p:nvSpPr>
        <p:spPr>
          <a:xfrm>
            <a:off x="675071"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nhớ rằng các giới hạn của khoảng tin cậy được cho bởi:</a:t>
            </a:r>
            <a:endParaRPr/>
          </a:p>
        </p:txBody>
      </p:sp>
      <p:sp>
        <p:nvSpPr>
          <p:cNvPr id="3191" name="Google Shape;3191;p154"/>
          <p:cNvSpPr txBox="1"/>
          <p:nvPr/>
        </p:nvSpPr>
        <p:spPr>
          <a:xfrm>
            <a:off x="3295228" y="2102887"/>
            <a:ext cx="3312368" cy="74445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92" name="Google Shape;3192;p154"/>
          <p:cNvSpPr/>
          <p:nvPr/>
        </p:nvSpPr>
        <p:spPr>
          <a:xfrm>
            <a:off x="675071" y="2995106"/>
            <a:ext cx="8632825" cy="96614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Nhỏ hơn 𝜎 hoặc 𝑠 có thể thu hẹp khoảng tin cậy </a:t>
            </a:r>
            <a:r>
              <a:rPr lang="en-US" sz="1300">
                <a:solidFill>
                  <a:srgbClr val="FF0000"/>
                </a:solidFill>
                <a:latin typeface="Times New Roman"/>
                <a:ea typeface="Times New Roman"/>
                <a:cs typeface="Times New Roman"/>
                <a:sym typeface="Times New Roman"/>
              </a:rPr>
              <a:t>⇐</a:t>
            </a:r>
            <a:r>
              <a:rPr lang="en-US" sz="1400">
                <a:solidFill>
                  <a:srgbClr val="FF0000"/>
                </a:solidFill>
                <a:latin typeface="Times New Roman"/>
                <a:ea typeface="Times New Roman"/>
                <a:cs typeface="Times New Roman"/>
                <a:sym typeface="Times New Roman"/>
              </a:rPr>
              <a:t> </a:t>
            </a:r>
            <a:r>
              <a:rPr b="1" lang="en-US" sz="1300">
                <a:solidFill>
                  <a:srgbClr val="262626"/>
                </a:solidFill>
                <a:latin typeface="Arial"/>
                <a:ea typeface="Arial"/>
                <a:cs typeface="Arial"/>
                <a:sym typeface="Arial"/>
              </a:rPr>
              <a:t>bạn không thể </a:t>
            </a:r>
            <a:r>
              <a:rPr lang="en-US" sz="1300">
                <a:solidFill>
                  <a:srgbClr val="262626"/>
                </a:solidFill>
                <a:latin typeface="Arial"/>
                <a:ea typeface="Arial"/>
                <a:cs typeface="Arial"/>
                <a:sym typeface="Arial"/>
              </a:rPr>
              <a:t>kiểm soát việc này!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Kích thước mẫu 𝑛 lớn hơn có thể thu hẹp khoảng tin cậy </a:t>
            </a:r>
            <a:r>
              <a:rPr lang="en-US" sz="1300">
                <a:solidFill>
                  <a:srgbClr val="FF0000"/>
                </a:solidFill>
                <a:latin typeface="Times New Roman"/>
                <a:ea typeface="Times New Roman"/>
                <a:cs typeface="Times New Roman"/>
                <a:sym typeface="Times New Roman"/>
              </a:rPr>
              <a:t>⇐</a:t>
            </a:r>
            <a:r>
              <a:rPr lang="en-US" sz="1200">
                <a:solidFill>
                  <a:srgbClr val="FF0000"/>
                </a:solidFill>
                <a:latin typeface="Times New Roman"/>
                <a:ea typeface="Times New Roman"/>
                <a:cs typeface="Times New Roman"/>
                <a:sym typeface="Times New Roman"/>
              </a:rPr>
              <a:t> </a:t>
            </a:r>
            <a:r>
              <a:rPr lang="en-US" sz="1300">
                <a:solidFill>
                  <a:srgbClr val="262626"/>
                </a:solidFill>
                <a:latin typeface="Arial"/>
                <a:ea typeface="Arial"/>
                <a:cs typeface="Arial"/>
                <a:sym typeface="Arial"/>
              </a:rPr>
              <a:t>về nguyên tắc </a:t>
            </a:r>
            <a:r>
              <a:rPr b="1" lang="en-US" sz="1300">
                <a:solidFill>
                  <a:srgbClr val="262626"/>
                </a:solidFill>
                <a:latin typeface="Arial"/>
                <a:ea typeface="Arial"/>
                <a:cs typeface="Arial"/>
                <a:sym typeface="Arial"/>
              </a:rPr>
              <a:t>bạn có thể </a:t>
            </a:r>
            <a:r>
              <a:rPr lang="en-US" sz="1300">
                <a:solidFill>
                  <a:srgbClr val="262626"/>
                </a:solidFill>
                <a:latin typeface="Arial"/>
                <a:ea typeface="Arial"/>
                <a:cs typeface="Arial"/>
                <a:sym typeface="Arial"/>
              </a:rPr>
              <a:t>kiểm soát việc này!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𝑊 bằng một nửa độ rộng mục tiêu của khoảng tin cậy, áp dụng công thức:</a:t>
            </a:r>
            <a:endParaRPr/>
          </a:p>
        </p:txBody>
      </p:sp>
      <p:sp>
        <p:nvSpPr>
          <p:cNvPr id="3193" name="Google Shape;3193;p15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Làm cách nào để thu hẹp khoảng tin cậy của số trung bình trong khi vẫn giữ được độ tin cậy cao?</a:t>
            </a:r>
            <a:endParaRPr/>
          </a:p>
        </p:txBody>
      </p:sp>
      <p:sp>
        <p:nvSpPr>
          <p:cNvPr id="3194" name="Google Shape;3194;p154"/>
          <p:cNvSpPr txBox="1"/>
          <p:nvPr/>
        </p:nvSpPr>
        <p:spPr>
          <a:xfrm>
            <a:off x="3295228" y="4041068"/>
            <a:ext cx="3312368" cy="74445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9" name="Shape 3199"/>
        <p:cNvGrpSpPr/>
        <p:nvPr/>
      </p:nvGrpSpPr>
      <p:grpSpPr>
        <a:xfrm>
          <a:off x="0" y="0"/>
          <a:ext cx="0" cy="0"/>
          <a:chOff x="0" y="0"/>
          <a:chExt cx="0" cy="0"/>
        </a:xfrm>
      </p:grpSpPr>
      <p:sp>
        <p:nvSpPr>
          <p:cNvPr id="3200" name="Google Shape;3200;p155"/>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Bài tập Coding #0204</a:t>
            </a:r>
            <a:endParaRPr/>
          </a:p>
        </p:txBody>
      </p:sp>
      <p:grpSp>
        <p:nvGrpSpPr>
          <p:cNvPr id="3201" name="Google Shape;3201;p155"/>
          <p:cNvGrpSpPr/>
          <p:nvPr/>
        </p:nvGrpSpPr>
        <p:grpSpPr>
          <a:xfrm>
            <a:off x="558798" y="2060849"/>
            <a:ext cx="8797129" cy="3960439"/>
            <a:chOff x="558798" y="2060849"/>
            <a:chExt cx="8797129" cy="3960439"/>
          </a:xfrm>
        </p:grpSpPr>
        <p:sp>
          <p:nvSpPr>
            <p:cNvPr id="3202" name="Google Shape;3202;p155"/>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203" name="Google Shape;3203;p155"/>
            <p:cNvGrpSpPr/>
            <p:nvPr/>
          </p:nvGrpSpPr>
          <p:grpSpPr>
            <a:xfrm>
              <a:off x="558798" y="3945816"/>
              <a:ext cx="8797129" cy="576572"/>
              <a:chOff x="4778069" y="4391025"/>
              <a:chExt cx="2349160" cy="431802"/>
            </a:xfrm>
          </p:grpSpPr>
          <p:sp>
            <p:nvSpPr>
              <p:cNvPr id="3204" name="Google Shape;3204;p155"/>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3205" name="Google Shape;3205;p155"/>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trong tệp 'ex_0204.ipynb’.</a:t>
                </a:r>
                <a:endParaRPr/>
              </a:p>
            </p:txBody>
          </p:sp>
        </p:grpSp>
        <p:pic>
          <p:nvPicPr>
            <p:cNvPr descr="텍스트, 클립아트이(가) 표시된 사진&#10;&#10;자동 생성된 설명" id="3206" name="Google Shape;3206;p155"/>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3207" name="Google Shape;3207;p155"/>
          <p:cNvGrpSpPr/>
          <p:nvPr/>
        </p:nvGrpSpPr>
        <p:grpSpPr>
          <a:xfrm>
            <a:off x="450000" y="450000"/>
            <a:ext cx="9018000" cy="276999"/>
            <a:chOff x="450000" y="450000"/>
            <a:chExt cx="9018000" cy="276999"/>
          </a:xfrm>
        </p:grpSpPr>
        <p:sp>
          <p:nvSpPr>
            <p:cNvPr id="3208" name="Google Shape;3208;p15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Lý thuyết ước tính</a:t>
              </a:r>
              <a:endParaRPr b="1" sz="1800">
                <a:solidFill>
                  <a:schemeClr val="lt1"/>
                </a:solidFill>
                <a:latin typeface="Arial"/>
                <a:ea typeface="Arial"/>
                <a:cs typeface="Arial"/>
                <a:sym typeface="Arial"/>
              </a:endParaRPr>
            </a:p>
          </p:txBody>
        </p:sp>
        <p:sp>
          <p:nvSpPr>
            <p:cNvPr id="3209" name="Google Shape;3209;p1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03</a:t>
              </a:r>
              <a:endParaRPr/>
            </a:p>
          </p:txBody>
        </p:sp>
      </p:gr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4" name="Shape 3214"/>
        <p:cNvGrpSpPr/>
        <p:nvPr/>
      </p:nvGrpSpPr>
      <p:grpSpPr>
        <a:xfrm>
          <a:off x="0" y="0"/>
          <a:ext cx="0" cy="0"/>
          <a:chOff x="0" y="0"/>
          <a:chExt cx="0" cy="0"/>
        </a:xfrm>
      </p:grpSpPr>
      <p:sp>
        <p:nvSpPr>
          <p:cNvPr id="3215" name="Google Shape;3215;p156"/>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Bài tập Coding #0205</a:t>
            </a:r>
            <a:endParaRPr/>
          </a:p>
        </p:txBody>
      </p:sp>
      <p:grpSp>
        <p:nvGrpSpPr>
          <p:cNvPr id="3216" name="Google Shape;3216;p156"/>
          <p:cNvGrpSpPr/>
          <p:nvPr/>
        </p:nvGrpSpPr>
        <p:grpSpPr>
          <a:xfrm>
            <a:off x="558798" y="2060849"/>
            <a:ext cx="8797129" cy="3960439"/>
            <a:chOff x="558798" y="2060849"/>
            <a:chExt cx="8797129" cy="3960439"/>
          </a:xfrm>
        </p:grpSpPr>
        <p:sp>
          <p:nvSpPr>
            <p:cNvPr id="3217" name="Google Shape;3217;p156"/>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218" name="Google Shape;3218;p156"/>
            <p:cNvGrpSpPr/>
            <p:nvPr/>
          </p:nvGrpSpPr>
          <p:grpSpPr>
            <a:xfrm>
              <a:off x="558798" y="3945816"/>
              <a:ext cx="8797129" cy="576572"/>
              <a:chOff x="4778069" y="4391025"/>
              <a:chExt cx="2349160" cy="431802"/>
            </a:xfrm>
          </p:grpSpPr>
          <p:sp>
            <p:nvSpPr>
              <p:cNvPr id="3219" name="Google Shape;3219;p156"/>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3220" name="Google Shape;3220;p156"/>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trong tệp 'ex_0205.ipynb’.</a:t>
                </a:r>
                <a:endParaRPr/>
              </a:p>
            </p:txBody>
          </p:sp>
        </p:grpSp>
        <p:pic>
          <p:nvPicPr>
            <p:cNvPr descr="텍스트, 클립아트이(가) 표시된 사진&#10;&#10;자동 생성된 설명" id="3221" name="Google Shape;3221;p156"/>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3222" name="Google Shape;3222;p156"/>
          <p:cNvGrpSpPr/>
          <p:nvPr/>
        </p:nvGrpSpPr>
        <p:grpSpPr>
          <a:xfrm>
            <a:off x="450000" y="450000"/>
            <a:ext cx="9018000" cy="276999"/>
            <a:chOff x="450000" y="450000"/>
            <a:chExt cx="9018000" cy="276999"/>
          </a:xfrm>
        </p:grpSpPr>
        <p:sp>
          <p:nvSpPr>
            <p:cNvPr id="3223" name="Google Shape;3223;p15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Lý thuyết ước tính</a:t>
              </a:r>
              <a:endParaRPr b="1" sz="1800">
                <a:solidFill>
                  <a:schemeClr val="lt1"/>
                </a:solidFill>
                <a:latin typeface="Arial"/>
                <a:ea typeface="Arial"/>
                <a:cs typeface="Arial"/>
                <a:sym typeface="Arial"/>
              </a:endParaRPr>
            </a:p>
          </p:txBody>
        </p:sp>
        <p:sp>
          <p:nvSpPr>
            <p:cNvPr id="3224" name="Google Shape;3224;p1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03</a:t>
              </a:r>
              <a:endParaRPr/>
            </a:p>
          </p:txBody>
        </p:sp>
      </p:gr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9" name="Shape 3229"/>
        <p:cNvGrpSpPr/>
        <p:nvPr/>
      </p:nvGrpSpPr>
      <p:grpSpPr>
        <a:xfrm>
          <a:off x="0" y="0"/>
          <a:ext cx="0" cy="0"/>
          <a:chOff x="0" y="0"/>
          <a:chExt cx="0" cy="0"/>
        </a:xfrm>
      </p:grpSpPr>
      <p:grpSp>
        <p:nvGrpSpPr>
          <p:cNvPr id="3230" name="Google Shape;3230;p157"/>
          <p:cNvGrpSpPr/>
          <p:nvPr/>
        </p:nvGrpSpPr>
        <p:grpSpPr>
          <a:xfrm>
            <a:off x="450000" y="450000"/>
            <a:ext cx="9018000" cy="276999"/>
            <a:chOff x="450000" y="450000"/>
            <a:chExt cx="9018000" cy="276999"/>
          </a:xfrm>
        </p:grpSpPr>
        <p:sp>
          <p:nvSpPr>
            <p:cNvPr id="3231" name="Google Shape;3231;p15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Lý thuyết ước tính</a:t>
              </a:r>
              <a:endParaRPr b="1" sz="1800">
                <a:solidFill>
                  <a:schemeClr val="lt1"/>
                </a:solidFill>
                <a:latin typeface="Arial"/>
                <a:ea typeface="Arial"/>
                <a:cs typeface="Arial"/>
                <a:sym typeface="Arial"/>
              </a:endParaRPr>
            </a:p>
          </p:txBody>
        </p:sp>
        <p:sp>
          <p:nvSpPr>
            <p:cNvPr id="3232" name="Google Shape;3232;p1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3233" name="Google Shape;3233;p15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Ước lượng khoảng của Hệ số tương quan </a:t>
            </a:r>
            <a:endParaRPr b="1" sz="2400">
              <a:solidFill>
                <a:srgbClr val="0C0C0C"/>
              </a:solidFill>
              <a:latin typeface="Arial"/>
              <a:ea typeface="Arial"/>
              <a:cs typeface="Arial"/>
              <a:sym typeface="Arial"/>
            </a:endParaRPr>
          </a:p>
        </p:txBody>
      </p:sp>
      <p:sp>
        <p:nvSpPr>
          <p:cNvPr id="3234" name="Google Shape;3234;p157"/>
          <p:cNvSpPr/>
          <p:nvPr/>
        </p:nvSpPr>
        <p:spPr>
          <a:xfrm>
            <a:off x="675071" y="2219443"/>
            <a:ext cx="8632825"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nhiều kiểu hệ số tương quan khác nhau: Pearson, Spearman, Kendall, v.v.</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Spearman và Kendall được gọi là “hệ số tương quan xếp hạng”.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tập trung vào “kiểu thông thường” đó là hệ số tương quan Pearson. </a:t>
            </a:r>
            <a:endParaRPr/>
          </a:p>
        </p:txBody>
      </p:sp>
      <p:sp>
        <p:nvSpPr>
          <p:cNvPr id="3235" name="Google Shape;3235;p157"/>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Khoảng tin cậy của hệ số tương quan:</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0" name="Shape 3240"/>
        <p:cNvGrpSpPr/>
        <p:nvPr/>
      </p:nvGrpSpPr>
      <p:grpSpPr>
        <a:xfrm>
          <a:off x="0" y="0"/>
          <a:ext cx="0" cy="0"/>
          <a:chOff x="0" y="0"/>
          <a:chExt cx="0" cy="0"/>
        </a:xfrm>
      </p:grpSpPr>
      <p:grpSp>
        <p:nvGrpSpPr>
          <p:cNvPr id="3241" name="Google Shape;3241;p158"/>
          <p:cNvGrpSpPr/>
          <p:nvPr/>
        </p:nvGrpSpPr>
        <p:grpSpPr>
          <a:xfrm>
            <a:off x="450000" y="450000"/>
            <a:ext cx="9018000" cy="276999"/>
            <a:chOff x="450000" y="450000"/>
            <a:chExt cx="9018000" cy="276999"/>
          </a:xfrm>
        </p:grpSpPr>
        <p:sp>
          <p:nvSpPr>
            <p:cNvPr id="3242" name="Google Shape;3242;p15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Lý thuyết ước tính</a:t>
              </a:r>
              <a:endParaRPr b="1" sz="1800">
                <a:solidFill>
                  <a:schemeClr val="lt1"/>
                </a:solidFill>
                <a:latin typeface="Arial"/>
                <a:ea typeface="Arial"/>
                <a:cs typeface="Arial"/>
                <a:sym typeface="Arial"/>
              </a:endParaRPr>
            </a:p>
          </p:txBody>
        </p:sp>
        <p:sp>
          <p:nvSpPr>
            <p:cNvPr id="3243" name="Google Shape;3243;p1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3244" name="Google Shape;3244;p158"/>
          <p:cNvSpPr/>
          <p:nvPr/>
        </p:nvSpPr>
        <p:spPr>
          <a:xfrm>
            <a:off x="675071" y="1700808"/>
            <a:ext cx="8632825" cy="2078115"/>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245" name="Google Shape;3245;p15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Khoảng tin cậy của hệ số tương quan:</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0" name="Shape 3250"/>
        <p:cNvGrpSpPr/>
        <p:nvPr/>
      </p:nvGrpSpPr>
      <p:grpSpPr>
        <a:xfrm>
          <a:off x="0" y="0"/>
          <a:ext cx="0" cy="0"/>
          <a:chOff x="0" y="0"/>
          <a:chExt cx="0" cy="0"/>
        </a:xfrm>
      </p:grpSpPr>
      <p:grpSp>
        <p:nvGrpSpPr>
          <p:cNvPr id="3251" name="Google Shape;3251;p159"/>
          <p:cNvGrpSpPr/>
          <p:nvPr/>
        </p:nvGrpSpPr>
        <p:grpSpPr>
          <a:xfrm>
            <a:off x="450000" y="450000"/>
            <a:ext cx="9018000" cy="276999"/>
            <a:chOff x="450000" y="450000"/>
            <a:chExt cx="9018000" cy="276999"/>
          </a:xfrm>
        </p:grpSpPr>
        <p:sp>
          <p:nvSpPr>
            <p:cNvPr id="3252" name="Google Shape;3252;p15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Lý thuyết ước tính</a:t>
              </a:r>
              <a:endParaRPr b="1" sz="1800">
                <a:solidFill>
                  <a:schemeClr val="lt1"/>
                </a:solidFill>
                <a:latin typeface="Arial"/>
                <a:ea typeface="Arial"/>
                <a:cs typeface="Arial"/>
                <a:sym typeface="Arial"/>
              </a:endParaRPr>
            </a:p>
          </p:txBody>
        </p:sp>
        <p:sp>
          <p:nvSpPr>
            <p:cNvPr id="3253" name="Google Shape;3253;p1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b="1" sz="1600">
                <a:solidFill>
                  <a:srgbClr val="D8D8D8"/>
                </a:solidFill>
                <a:latin typeface="Arial"/>
                <a:ea typeface="Arial"/>
                <a:cs typeface="Arial"/>
                <a:sym typeface="Arial"/>
              </a:endParaRPr>
            </a:p>
          </p:txBody>
        </p:sp>
      </p:grpSp>
      <p:sp>
        <p:nvSpPr>
          <p:cNvPr id="3254" name="Google Shape;3254;p159"/>
          <p:cNvSpPr/>
          <p:nvPr/>
        </p:nvSpPr>
        <p:spPr>
          <a:xfrm>
            <a:off x="675071"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Của một độ tin cậy bất kỳ = (1−𝛼).</a:t>
            </a:r>
            <a:endParaRPr/>
          </a:p>
        </p:txBody>
      </p:sp>
      <p:sp>
        <p:nvSpPr>
          <p:cNvPr id="3255" name="Google Shape;3255;p159"/>
          <p:cNvSpPr txBox="1"/>
          <p:nvPr/>
        </p:nvSpPr>
        <p:spPr>
          <a:xfrm>
            <a:off x="1999084" y="2063324"/>
            <a:ext cx="5904656" cy="121274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256" name="Google Shape;3256;p159"/>
          <p:cNvGrpSpPr/>
          <p:nvPr/>
        </p:nvGrpSpPr>
        <p:grpSpPr>
          <a:xfrm>
            <a:off x="846956" y="3442244"/>
            <a:ext cx="6979589" cy="353925"/>
            <a:chOff x="903506" y="2425148"/>
            <a:chExt cx="6979589" cy="353925"/>
          </a:xfrm>
        </p:grpSpPr>
        <p:sp>
          <p:nvSpPr>
            <p:cNvPr id="3257" name="Google Shape;3257;p159"/>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3258" name="Google Shape;3258;p159"/>
            <p:cNvSpPr/>
            <p:nvPr/>
          </p:nvSpPr>
          <p:spPr>
            <a:xfrm>
              <a:off x="1279004" y="2425148"/>
              <a:ext cx="6604091" cy="353925"/>
            </a:xfrm>
            <a:prstGeom prst="rect">
              <a:avLst/>
            </a:prstGeom>
            <a:noFill/>
            <a:ln>
              <a:noFill/>
            </a:ln>
          </p:spPr>
          <p:txBody>
            <a:bodyPr anchorCtr="0" anchor="ctr"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95% khoảng tin cậy :</a:t>
              </a:r>
              <a:endParaRPr/>
            </a:p>
          </p:txBody>
        </p:sp>
      </p:grpSp>
      <p:sp>
        <p:nvSpPr>
          <p:cNvPr id="3259" name="Google Shape;3259;p159"/>
          <p:cNvSpPr txBox="1"/>
          <p:nvPr/>
        </p:nvSpPr>
        <p:spPr>
          <a:xfrm>
            <a:off x="3059675" y="3383105"/>
            <a:ext cx="4671561" cy="45924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260" name="Google Shape;3260;p15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Khoảng tin cậy của hệ số tương quan: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grpSp>
        <p:nvGrpSpPr>
          <p:cNvPr id="342" name="Google Shape;342;p16"/>
          <p:cNvGrpSpPr/>
          <p:nvPr/>
        </p:nvGrpSpPr>
        <p:grpSpPr>
          <a:xfrm>
            <a:off x="450000" y="450000"/>
            <a:ext cx="9018000" cy="276999"/>
            <a:chOff x="450000" y="450000"/>
            <a:chExt cx="9018000" cy="276999"/>
          </a:xfrm>
        </p:grpSpPr>
        <p:sp>
          <p:nvSpPr>
            <p:cNvPr id="343" name="Google Shape;343;p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Lý thyết về xác suất</a:t>
              </a:r>
              <a:endParaRPr b="1" sz="1800">
                <a:solidFill>
                  <a:schemeClr val="lt1"/>
                </a:solidFill>
                <a:latin typeface="Arial"/>
                <a:ea typeface="Arial"/>
                <a:cs typeface="Arial"/>
                <a:sym typeface="Arial"/>
              </a:endParaRPr>
            </a:p>
          </p:txBody>
        </p:sp>
        <p:sp>
          <p:nvSpPr>
            <p:cNvPr id="344" name="Google Shape;344;p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345" name="Google Shape;345;p1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Các định lý về Xác suất</a:t>
            </a:r>
            <a:endParaRPr b="1" sz="2400">
              <a:solidFill>
                <a:srgbClr val="0C0C0C"/>
              </a:solidFill>
              <a:latin typeface="Arial"/>
              <a:ea typeface="Arial"/>
              <a:cs typeface="Arial"/>
              <a:sym typeface="Arial"/>
            </a:endParaRPr>
          </a:p>
        </p:txBody>
      </p:sp>
      <p:sp>
        <p:nvSpPr>
          <p:cNvPr id="346" name="Google Shape;346;p16"/>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Đối với một biến cố bất kỳ 𝐴, không gian mẫu 𝑆 và biến cố rỗng 𝜙:</a:t>
            </a:r>
            <a:endParaRPr/>
          </a:p>
        </p:txBody>
      </p:sp>
      <p:sp>
        <p:nvSpPr>
          <p:cNvPr id="347" name="Google Shape;347;p16"/>
          <p:cNvSpPr/>
          <p:nvPr/>
        </p:nvSpPr>
        <p:spPr>
          <a:xfrm>
            <a:off x="558800" y="4112494"/>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rgbClr val="262626"/>
                </a:solidFill>
                <a:latin typeface="Arial"/>
                <a:ea typeface="Arial"/>
                <a:cs typeface="Arial"/>
                <a:sym typeface="Arial"/>
              </a:rPr>
              <a:t>Cho trước các biến cố sơ cấp </a:t>
            </a:r>
            <a:r>
              <a:rPr lang="en-US" sz="1400">
                <a:solidFill>
                  <a:schemeClr val="dk1"/>
                </a:solidFill>
                <a:latin typeface="Arial"/>
                <a:ea typeface="Arial"/>
                <a:cs typeface="Arial"/>
                <a:sym typeface="Arial"/>
              </a:rPr>
              <a:t>𝑒_𝑖 </a:t>
            </a:r>
            <a:r>
              <a:rPr lang="en-US" sz="1400">
                <a:solidFill>
                  <a:srgbClr val="262626"/>
                </a:solidFill>
                <a:latin typeface="Arial"/>
                <a:ea typeface="Arial"/>
                <a:cs typeface="Arial"/>
                <a:sym typeface="Arial"/>
              </a:rPr>
              <a:t>và các xác suất tương ứng </a:t>
            </a:r>
            <a:r>
              <a:rPr lang="en-US" sz="1400">
                <a:solidFill>
                  <a:schemeClr val="dk1"/>
                </a:solidFill>
                <a:latin typeface="Arial"/>
                <a:ea typeface="Arial"/>
                <a:cs typeface="Arial"/>
                <a:sym typeface="Arial"/>
              </a:rPr>
              <a:t>𝑝_𝑖, “</a:t>
            </a:r>
            <a:r>
              <a:rPr lang="en-US" sz="1400">
                <a:solidFill>
                  <a:srgbClr val="262626"/>
                </a:solidFill>
                <a:latin typeface="Arial"/>
                <a:ea typeface="Arial"/>
                <a:cs typeface="Arial"/>
                <a:sym typeface="Arial"/>
              </a:rPr>
              <a:t>giá trị chuẩn hóa</a:t>
            </a:r>
            <a:r>
              <a:rPr lang="en-US" sz="1400">
                <a:solidFill>
                  <a:schemeClr val="dk1"/>
                </a:solidFill>
                <a:latin typeface="Arial"/>
                <a:ea typeface="Arial"/>
                <a:cs typeface="Arial"/>
                <a:sym typeface="Arial"/>
              </a:rPr>
              <a:t>” là:</a:t>
            </a:r>
            <a:endParaRPr/>
          </a:p>
        </p:txBody>
      </p:sp>
      <p:sp>
        <p:nvSpPr>
          <p:cNvPr id="348" name="Google Shape;348;p16"/>
          <p:cNvSpPr/>
          <p:nvPr/>
        </p:nvSpPr>
        <p:spPr>
          <a:xfrm>
            <a:off x="4184362" y="2232331"/>
            <a:ext cx="1534102" cy="156966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9" name="Google Shape;349;p16"/>
          <p:cNvSpPr/>
          <p:nvPr/>
        </p:nvSpPr>
        <p:spPr>
          <a:xfrm>
            <a:off x="3825290" y="4536413"/>
            <a:ext cx="2252247" cy="584775"/>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5" name="Shape 3265"/>
        <p:cNvGrpSpPr/>
        <p:nvPr/>
      </p:nvGrpSpPr>
      <p:grpSpPr>
        <a:xfrm>
          <a:off x="0" y="0"/>
          <a:ext cx="0" cy="0"/>
          <a:chOff x="0" y="0"/>
          <a:chExt cx="0" cy="0"/>
        </a:xfrm>
      </p:grpSpPr>
      <p:sp>
        <p:nvSpPr>
          <p:cNvPr id="3266" name="Google Shape;3266;p160"/>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Bài tập Coding #0206</a:t>
            </a:r>
            <a:endParaRPr/>
          </a:p>
        </p:txBody>
      </p:sp>
      <p:grpSp>
        <p:nvGrpSpPr>
          <p:cNvPr id="3267" name="Google Shape;3267;p160"/>
          <p:cNvGrpSpPr/>
          <p:nvPr/>
        </p:nvGrpSpPr>
        <p:grpSpPr>
          <a:xfrm>
            <a:off x="558798" y="2060849"/>
            <a:ext cx="8797129" cy="3960439"/>
            <a:chOff x="558798" y="2060849"/>
            <a:chExt cx="8797129" cy="3960439"/>
          </a:xfrm>
        </p:grpSpPr>
        <p:sp>
          <p:nvSpPr>
            <p:cNvPr id="3268" name="Google Shape;3268;p160"/>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269" name="Google Shape;3269;p160"/>
            <p:cNvGrpSpPr/>
            <p:nvPr/>
          </p:nvGrpSpPr>
          <p:grpSpPr>
            <a:xfrm>
              <a:off x="558798" y="3945816"/>
              <a:ext cx="8797129" cy="576572"/>
              <a:chOff x="4778069" y="4391025"/>
              <a:chExt cx="2349160" cy="431802"/>
            </a:xfrm>
          </p:grpSpPr>
          <p:sp>
            <p:nvSpPr>
              <p:cNvPr id="3270" name="Google Shape;3270;p160"/>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3271" name="Google Shape;3271;p160"/>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trong tệp 'ex_0206.ipynb’.</a:t>
                </a:r>
                <a:endParaRPr b="1" sz="2000">
                  <a:solidFill>
                    <a:schemeClr val="lt1"/>
                  </a:solidFill>
                  <a:latin typeface="Arial"/>
                  <a:ea typeface="Arial"/>
                  <a:cs typeface="Arial"/>
                  <a:sym typeface="Arial"/>
                </a:endParaRPr>
              </a:p>
            </p:txBody>
          </p:sp>
        </p:grpSp>
        <p:pic>
          <p:nvPicPr>
            <p:cNvPr descr="텍스트, 클립아트이(가) 표시된 사진&#10;&#10;자동 생성된 설명" id="3272" name="Google Shape;3272;p160"/>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3273" name="Google Shape;3273;p160"/>
          <p:cNvGrpSpPr/>
          <p:nvPr/>
        </p:nvGrpSpPr>
        <p:grpSpPr>
          <a:xfrm>
            <a:off x="450000" y="450000"/>
            <a:ext cx="9018000" cy="276999"/>
            <a:chOff x="450000" y="450000"/>
            <a:chExt cx="9018000" cy="276999"/>
          </a:xfrm>
        </p:grpSpPr>
        <p:sp>
          <p:nvSpPr>
            <p:cNvPr id="3274" name="Google Shape;3274;p16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Lý thuyết ước tính</a:t>
              </a:r>
              <a:endParaRPr b="1" sz="1800">
                <a:solidFill>
                  <a:schemeClr val="lt1"/>
                </a:solidFill>
                <a:latin typeface="Arial"/>
                <a:ea typeface="Arial"/>
                <a:cs typeface="Arial"/>
                <a:sym typeface="Arial"/>
              </a:endParaRPr>
            </a:p>
          </p:txBody>
        </p:sp>
        <p:sp>
          <p:nvSpPr>
            <p:cNvPr id="3275" name="Google Shape;3275;p1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03</a:t>
              </a:r>
              <a:endParaRPr/>
            </a:p>
          </p:txBody>
        </p:sp>
      </p:gr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0" name="Shape 3280"/>
        <p:cNvGrpSpPr/>
        <p:nvPr/>
      </p:nvGrpSpPr>
      <p:grpSpPr>
        <a:xfrm>
          <a:off x="0" y="0"/>
          <a:ext cx="0" cy="0"/>
          <a:chOff x="0" y="0"/>
          <a:chExt cx="0" cy="0"/>
        </a:xfrm>
      </p:grpSpPr>
      <p:sp>
        <p:nvSpPr>
          <p:cNvPr id="3281" name="Google Shape;3281;p161"/>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Kiểm định giả thuyết thống kê</a:t>
            </a:r>
            <a:endParaRPr b="1" sz="3200">
              <a:solidFill>
                <a:srgbClr val="000000"/>
              </a:solidFill>
              <a:latin typeface="Arial"/>
              <a:ea typeface="Arial"/>
              <a:cs typeface="Arial"/>
              <a:sym typeface="Arial"/>
            </a:endParaRPr>
          </a:p>
        </p:txBody>
      </p:sp>
      <p:sp>
        <p:nvSpPr>
          <p:cNvPr id="3282" name="Google Shape;3282;p161"/>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4. </a:t>
            </a:r>
            <a:endParaRPr b="1" sz="5398">
              <a:solidFill>
                <a:srgbClr val="7F7F7F"/>
              </a:solidFill>
              <a:latin typeface="Arial"/>
              <a:ea typeface="Arial"/>
              <a:cs typeface="Arial"/>
              <a:sym typeface="Arial"/>
            </a:endParaRPr>
          </a:p>
        </p:txBody>
      </p:sp>
      <p:sp>
        <p:nvSpPr>
          <p:cNvPr id="3283" name="Google Shape;3283;p161"/>
          <p:cNvSpPr/>
          <p:nvPr/>
        </p:nvSpPr>
        <p:spPr>
          <a:xfrm>
            <a:off x="1054111" y="3929021"/>
            <a:ext cx="4761397" cy="743793"/>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3F3F3F"/>
              </a:buClr>
              <a:buSzPts val="2400"/>
              <a:buFont typeface="Arial"/>
              <a:buChar char="•"/>
            </a:pPr>
            <a:r>
              <a:rPr b="0" i="0" lang="en-US" sz="2000" u="none" cap="none" strike="noStrike">
                <a:solidFill>
                  <a:srgbClr val="3F3F3F"/>
                </a:solidFill>
                <a:latin typeface="Arial"/>
                <a:ea typeface="Arial"/>
                <a:cs typeface="Arial"/>
                <a:sym typeface="Arial"/>
              </a:rPr>
              <a:t>4.1. Các nguyên tắc kiểm định giả thuyết</a:t>
            </a:r>
            <a:endParaRPr b="0" i="0" sz="2000" u="none" cap="none" strike="noStrike">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400"/>
              <a:buFont typeface="Arial"/>
              <a:buChar char="•"/>
            </a:pPr>
            <a:r>
              <a:rPr lang="en-US" sz="2000">
                <a:solidFill>
                  <a:srgbClr val="A6A6A6"/>
                </a:solidFill>
                <a:latin typeface="Arial"/>
                <a:ea typeface="Arial"/>
                <a:cs typeface="Arial"/>
                <a:sym typeface="Arial"/>
              </a:rPr>
              <a:t>4.2. Thực hiện kiểm định giả thuyết</a:t>
            </a:r>
            <a:endParaRPr sz="2000">
              <a:solidFill>
                <a:srgbClr val="A6A6A6"/>
              </a:solidFill>
              <a:latin typeface="Arial"/>
              <a:ea typeface="Arial"/>
              <a:cs typeface="Arial"/>
              <a:sym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8" name="Shape 3288"/>
        <p:cNvGrpSpPr/>
        <p:nvPr/>
      </p:nvGrpSpPr>
      <p:grpSpPr>
        <a:xfrm>
          <a:off x="0" y="0"/>
          <a:ext cx="0" cy="0"/>
          <a:chOff x="0" y="0"/>
          <a:chExt cx="0" cy="0"/>
        </a:xfrm>
      </p:grpSpPr>
      <p:grpSp>
        <p:nvGrpSpPr>
          <p:cNvPr id="3289" name="Google Shape;3289;p162"/>
          <p:cNvGrpSpPr/>
          <p:nvPr/>
        </p:nvGrpSpPr>
        <p:grpSpPr>
          <a:xfrm>
            <a:off x="450000" y="450000"/>
            <a:ext cx="9018000" cy="276999"/>
            <a:chOff x="450000" y="450000"/>
            <a:chExt cx="9018000" cy="276999"/>
          </a:xfrm>
        </p:grpSpPr>
        <p:sp>
          <p:nvSpPr>
            <p:cNvPr id="3290" name="Google Shape;3290;p16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Các nguyên tắc kiểm định giả thuyết</a:t>
              </a:r>
              <a:endParaRPr b="1" sz="1800">
                <a:solidFill>
                  <a:schemeClr val="lt1"/>
                </a:solidFill>
                <a:latin typeface="Arial"/>
                <a:ea typeface="Arial"/>
                <a:cs typeface="Arial"/>
                <a:sym typeface="Arial"/>
              </a:endParaRPr>
            </a:p>
          </p:txBody>
        </p:sp>
        <p:sp>
          <p:nvSpPr>
            <p:cNvPr id="3291" name="Google Shape;3291;p1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3292" name="Google Shape;3292;p16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Kiểm định giả thuyết </a:t>
            </a:r>
            <a:endParaRPr/>
          </a:p>
        </p:txBody>
      </p:sp>
      <p:sp>
        <p:nvSpPr>
          <p:cNvPr id="3293" name="Google Shape;3293;p162"/>
          <p:cNvSpPr/>
          <p:nvPr/>
        </p:nvSpPr>
        <p:spPr>
          <a:xfrm>
            <a:off x="675071" y="221944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định một giả thuyết về các tham số của quần thể bằng thống kê mẫu.</a:t>
            </a:r>
            <a:endParaRPr/>
          </a:p>
        </p:txBody>
      </p:sp>
      <p:grpSp>
        <p:nvGrpSpPr>
          <p:cNvPr id="3294" name="Google Shape;3294;p162"/>
          <p:cNvGrpSpPr/>
          <p:nvPr/>
        </p:nvGrpSpPr>
        <p:grpSpPr>
          <a:xfrm>
            <a:off x="846956" y="2597067"/>
            <a:ext cx="6979589" cy="722196"/>
            <a:chOff x="883511" y="2597067"/>
            <a:chExt cx="6979589" cy="722196"/>
          </a:xfrm>
        </p:grpSpPr>
        <p:grpSp>
          <p:nvGrpSpPr>
            <p:cNvPr id="3295" name="Google Shape;3295;p162"/>
            <p:cNvGrpSpPr/>
            <p:nvPr/>
          </p:nvGrpSpPr>
          <p:grpSpPr>
            <a:xfrm>
              <a:off x="883511" y="2597067"/>
              <a:ext cx="6979589" cy="345461"/>
              <a:chOff x="903506" y="2429380"/>
              <a:chExt cx="6979589" cy="345461"/>
            </a:xfrm>
          </p:grpSpPr>
          <p:sp>
            <p:nvSpPr>
              <p:cNvPr id="3296" name="Google Shape;3296;p162"/>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3297" name="Google Shape;3297;p162"/>
              <p:cNvSpPr/>
              <p:nvPr/>
            </p:nvSpPr>
            <p:spPr>
              <a:xfrm>
                <a:off x="1279004" y="2429380"/>
                <a:ext cx="6604091" cy="345461"/>
              </a:xfrm>
              <a:prstGeom prst="rect">
                <a:avLst/>
              </a:prstGeom>
              <a:noFill/>
              <a:ln>
                <a:noFill/>
              </a:ln>
            </p:spPr>
            <p:txBody>
              <a:bodyPr anchorCtr="0" anchor="ctr"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“thời gian ngủ trung bình của người trưởng thành ở Mỹ là 7 giờ.” </a:t>
                </a:r>
                <a:r>
                  <a:rPr lang="en-US" sz="1300">
                    <a:solidFill>
                      <a:srgbClr val="262626"/>
                    </a:solidFill>
                    <a:latin typeface="Times New Roman"/>
                    <a:ea typeface="Times New Roman"/>
                    <a:cs typeface="Times New Roman"/>
                    <a:sym typeface="Times New Roman"/>
                  </a:rPr>
                  <a:t>⇐</a:t>
                </a:r>
                <a:r>
                  <a:rPr lang="en-US" sz="1300">
                    <a:solidFill>
                      <a:srgbClr val="FF0000"/>
                    </a:solidFill>
                    <a:latin typeface="Times New Roman"/>
                    <a:ea typeface="Times New Roman"/>
                    <a:cs typeface="Times New Roman"/>
                    <a:sym typeface="Times New Roman"/>
                  </a:rPr>
                  <a:t> </a:t>
                </a:r>
                <a:r>
                  <a:rPr lang="en-US" sz="1300">
                    <a:solidFill>
                      <a:srgbClr val="262626"/>
                    </a:solidFill>
                    <a:latin typeface="Arial"/>
                    <a:ea typeface="Arial"/>
                    <a:cs typeface="Arial"/>
                    <a:sym typeface="Arial"/>
                  </a:rPr>
                  <a:t>Đúng hay sai?</a:t>
                </a:r>
                <a:endParaRPr sz="1300">
                  <a:solidFill>
                    <a:srgbClr val="262626"/>
                  </a:solidFill>
                  <a:latin typeface="Arial"/>
                  <a:ea typeface="Arial"/>
                  <a:cs typeface="Arial"/>
                  <a:sym typeface="Arial"/>
                </a:endParaRPr>
              </a:p>
            </p:txBody>
          </p:sp>
        </p:grpSp>
        <p:grpSp>
          <p:nvGrpSpPr>
            <p:cNvPr id="3298" name="Google Shape;3298;p162"/>
            <p:cNvGrpSpPr/>
            <p:nvPr/>
          </p:nvGrpSpPr>
          <p:grpSpPr>
            <a:xfrm>
              <a:off x="883511" y="2973802"/>
              <a:ext cx="6979589" cy="345461"/>
              <a:chOff x="903506" y="2429380"/>
              <a:chExt cx="6979589" cy="345461"/>
            </a:xfrm>
          </p:grpSpPr>
          <p:sp>
            <p:nvSpPr>
              <p:cNvPr id="3299" name="Google Shape;3299;p162"/>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3300" name="Google Shape;3300;p162"/>
              <p:cNvSpPr/>
              <p:nvPr/>
            </p:nvSpPr>
            <p:spPr>
              <a:xfrm>
                <a:off x="1279004" y="2429380"/>
                <a:ext cx="6604091" cy="345461"/>
              </a:xfrm>
              <a:prstGeom prst="rect">
                <a:avLst/>
              </a:prstGeom>
              <a:noFill/>
              <a:ln>
                <a:noFill/>
              </a:ln>
            </p:spPr>
            <p:txBody>
              <a:bodyPr anchorCtr="0" anchor="ctr"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“Mức lương trung bình của khu vực có mã bưu điện 91886 là 85.000 USD.” </a:t>
                </a:r>
                <a:r>
                  <a:rPr lang="en-US" sz="1300">
                    <a:solidFill>
                      <a:srgbClr val="262626"/>
                    </a:solidFill>
                    <a:latin typeface="Times New Roman"/>
                    <a:ea typeface="Times New Roman"/>
                    <a:cs typeface="Times New Roman"/>
                    <a:sym typeface="Times New Roman"/>
                  </a:rPr>
                  <a:t>⇐ </a:t>
                </a:r>
                <a:r>
                  <a:rPr lang="en-US" sz="1300">
                    <a:solidFill>
                      <a:srgbClr val="262626"/>
                    </a:solidFill>
                    <a:latin typeface="Arial"/>
                    <a:ea typeface="Arial"/>
                    <a:cs typeface="Arial"/>
                    <a:sym typeface="Arial"/>
                  </a:rPr>
                  <a:t>Đúng hay sai?</a:t>
                </a:r>
                <a:endParaRPr sz="1300">
                  <a:solidFill>
                    <a:srgbClr val="262626"/>
                  </a:solidFill>
                  <a:latin typeface="Arial"/>
                  <a:ea typeface="Arial"/>
                  <a:cs typeface="Arial"/>
                  <a:sym typeface="Arial"/>
                </a:endParaRPr>
              </a:p>
            </p:txBody>
          </p:sp>
        </p:grpSp>
      </p:grpSp>
      <p:sp>
        <p:nvSpPr>
          <p:cNvPr id="3301" name="Google Shape;3301;p162"/>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Nguyên tắc kiểm định giả thuyết trong thống kê:</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6" name="Shape 3306"/>
        <p:cNvGrpSpPr/>
        <p:nvPr/>
      </p:nvGrpSpPr>
      <p:grpSpPr>
        <a:xfrm>
          <a:off x="0" y="0"/>
          <a:ext cx="0" cy="0"/>
          <a:chOff x="0" y="0"/>
          <a:chExt cx="0" cy="0"/>
        </a:xfrm>
      </p:grpSpPr>
      <p:grpSp>
        <p:nvGrpSpPr>
          <p:cNvPr id="3307" name="Google Shape;3307;p163"/>
          <p:cNvGrpSpPr/>
          <p:nvPr/>
        </p:nvGrpSpPr>
        <p:grpSpPr>
          <a:xfrm>
            <a:off x="450000" y="450000"/>
            <a:ext cx="9018000" cy="276999"/>
            <a:chOff x="450000" y="450000"/>
            <a:chExt cx="9018000" cy="276999"/>
          </a:xfrm>
        </p:grpSpPr>
        <p:sp>
          <p:nvSpPr>
            <p:cNvPr id="3308" name="Google Shape;3308;p16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Các nguyên tắc kiểm định giả thuyết</a:t>
              </a:r>
              <a:endParaRPr b="1" sz="1800">
                <a:solidFill>
                  <a:schemeClr val="lt1"/>
                </a:solidFill>
                <a:latin typeface="Arial"/>
                <a:ea typeface="Arial"/>
                <a:cs typeface="Arial"/>
                <a:sym typeface="Arial"/>
              </a:endParaRPr>
            </a:p>
          </p:txBody>
        </p:sp>
        <p:sp>
          <p:nvSpPr>
            <p:cNvPr id="3309" name="Google Shape;3309;p1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grpSp>
        <p:nvGrpSpPr>
          <p:cNvPr id="3310" name="Google Shape;3310;p163"/>
          <p:cNvGrpSpPr/>
          <p:nvPr/>
        </p:nvGrpSpPr>
        <p:grpSpPr>
          <a:xfrm>
            <a:off x="558924" y="1845276"/>
            <a:ext cx="8781522" cy="3731740"/>
            <a:chOff x="558924" y="1845276"/>
            <a:chExt cx="8781522" cy="3731740"/>
          </a:xfrm>
        </p:grpSpPr>
        <p:sp>
          <p:nvSpPr>
            <p:cNvPr id="3311" name="Google Shape;3311;p163"/>
            <p:cNvSpPr/>
            <p:nvPr/>
          </p:nvSpPr>
          <p:spPr>
            <a:xfrm>
              <a:off x="558924" y="1845276"/>
              <a:ext cx="8781522" cy="373174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312" name="Google Shape;3312;p163"/>
            <p:cNvGrpSpPr/>
            <p:nvPr/>
          </p:nvGrpSpPr>
          <p:grpSpPr>
            <a:xfrm>
              <a:off x="1531032" y="2060848"/>
              <a:ext cx="7061497" cy="3256477"/>
              <a:chOff x="1024948" y="1845330"/>
              <a:chExt cx="7683341" cy="3543246"/>
            </a:xfrm>
          </p:grpSpPr>
          <p:sp>
            <p:nvSpPr>
              <p:cNvPr id="3313" name="Google Shape;3313;p163"/>
              <p:cNvSpPr txBox="1"/>
              <p:nvPr/>
            </p:nvSpPr>
            <p:spPr>
              <a:xfrm>
                <a:off x="1176377" y="1845330"/>
                <a:ext cx="1808329" cy="76213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1600">
                    <a:solidFill>
                      <a:srgbClr val="262626"/>
                    </a:solidFill>
                    <a:latin typeface="Arial"/>
                    <a:ea typeface="Arial"/>
                    <a:cs typeface="Arial"/>
                    <a:sym typeface="Arial"/>
                  </a:rPr>
                  <a:t>Quan tòa</a:t>
                </a:r>
                <a:endParaRPr sz="1600">
                  <a:solidFill>
                    <a:srgbClr val="262626"/>
                  </a:solidFill>
                  <a:latin typeface="Arial"/>
                  <a:ea typeface="Arial"/>
                  <a:cs typeface="Arial"/>
                  <a:sym typeface="Arial"/>
                </a:endParaRPr>
              </a:p>
              <a:p>
                <a:pPr indent="0" lvl="0" marL="0" marR="0" rtl="0" algn="ctr">
                  <a:lnSpc>
                    <a:spcPct val="150000"/>
                  </a:lnSpc>
                  <a:spcBef>
                    <a:spcPts val="0"/>
                  </a:spcBef>
                  <a:spcAft>
                    <a:spcPts val="0"/>
                  </a:spcAft>
                  <a:buNone/>
                </a:pPr>
                <a:r>
                  <a:t/>
                </a:r>
                <a:endParaRPr sz="1600">
                  <a:solidFill>
                    <a:srgbClr val="262626"/>
                  </a:solidFill>
                  <a:latin typeface="Arial"/>
                  <a:ea typeface="Arial"/>
                  <a:cs typeface="Arial"/>
                  <a:sym typeface="Arial"/>
                </a:endParaRPr>
              </a:p>
            </p:txBody>
          </p:sp>
          <p:sp>
            <p:nvSpPr>
              <p:cNvPr id="3314" name="Google Shape;3314;p163"/>
              <p:cNvSpPr/>
              <p:nvPr/>
            </p:nvSpPr>
            <p:spPr>
              <a:xfrm>
                <a:off x="3817206" y="3758738"/>
                <a:ext cx="1950261" cy="1483363"/>
              </a:xfrm>
              <a:custGeom>
                <a:rect b="b" l="l" r="r" t="t"/>
                <a:pathLst>
                  <a:path extrusionOk="0" h="1874219" w="2545905">
                    <a:moveTo>
                      <a:pt x="1272368" y="0"/>
                    </a:moveTo>
                    <a:cubicBezTo>
                      <a:pt x="1272513" y="722"/>
                      <a:pt x="1272660" y="1444"/>
                      <a:pt x="1272953" y="2135"/>
                    </a:cubicBezTo>
                    <a:cubicBezTo>
                      <a:pt x="1273245" y="1444"/>
                      <a:pt x="1273392" y="722"/>
                      <a:pt x="1273537" y="0"/>
                    </a:cubicBezTo>
                    <a:lnTo>
                      <a:pt x="1273537" y="4269"/>
                    </a:lnTo>
                    <a:cubicBezTo>
                      <a:pt x="1305529" y="156737"/>
                      <a:pt x="1416365" y="268479"/>
                      <a:pt x="1547945" y="268479"/>
                    </a:cubicBezTo>
                    <a:cubicBezTo>
                      <a:pt x="1658477" y="268479"/>
                      <a:pt x="1754371" y="189627"/>
                      <a:pt x="1800783" y="73674"/>
                    </a:cubicBezTo>
                    <a:cubicBezTo>
                      <a:pt x="1802032" y="74057"/>
                      <a:pt x="1803279" y="74441"/>
                      <a:pt x="1804463" y="75030"/>
                    </a:cubicBezTo>
                    <a:cubicBezTo>
                      <a:pt x="1786622" y="219273"/>
                      <a:pt x="1844259" y="350167"/>
                      <a:pt x="1955358" y="393786"/>
                    </a:cubicBezTo>
                    <a:cubicBezTo>
                      <a:pt x="2052011" y="431733"/>
                      <a:pt x="2163951" y="393740"/>
                      <a:pt x="2246838" y="304925"/>
                    </a:cubicBezTo>
                    <a:cubicBezTo>
                      <a:pt x="2160230" y="429304"/>
                      <a:pt x="2151818" y="578746"/>
                      <a:pt x="2235338" y="669378"/>
                    </a:cubicBezTo>
                    <a:cubicBezTo>
                      <a:pt x="2307438" y="747619"/>
                      <a:pt x="2428807" y="761149"/>
                      <a:pt x="2544916" y="713975"/>
                    </a:cubicBezTo>
                    <a:cubicBezTo>
                      <a:pt x="2545353" y="715373"/>
                      <a:pt x="2545786" y="716772"/>
                      <a:pt x="2545905" y="718266"/>
                    </a:cubicBezTo>
                    <a:cubicBezTo>
                      <a:pt x="2453944" y="768176"/>
                      <a:pt x="2393733" y="848714"/>
                      <a:pt x="2393057" y="937110"/>
                    </a:cubicBezTo>
                    <a:cubicBezTo>
                      <a:pt x="2393733" y="1025505"/>
                      <a:pt x="2453944" y="1106043"/>
                      <a:pt x="2545905" y="1155953"/>
                    </a:cubicBezTo>
                    <a:cubicBezTo>
                      <a:pt x="2545786" y="1157447"/>
                      <a:pt x="2545353" y="1158846"/>
                      <a:pt x="2544916" y="1160244"/>
                    </a:cubicBezTo>
                    <a:cubicBezTo>
                      <a:pt x="2428807" y="1113070"/>
                      <a:pt x="2307438" y="1126600"/>
                      <a:pt x="2235338" y="1204841"/>
                    </a:cubicBezTo>
                    <a:cubicBezTo>
                      <a:pt x="2151818" y="1295473"/>
                      <a:pt x="2160230" y="1444915"/>
                      <a:pt x="2246838" y="1569294"/>
                    </a:cubicBezTo>
                    <a:cubicBezTo>
                      <a:pt x="2163951" y="1480479"/>
                      <a:pt x="2052011" y="1442486"/>
                      <a:pt x="1955358" y="1480433"/>
                    </a:cubicBezTo>
                    <a:cubicBezTo>
                      <a:pt x="1844259" y="1524052"/>
                      <a:pt x="1786622" y="1654946"/>
                      <a:pt x="1804463" y="1799189"/>
                    </a:cubicBezTo>
                    <a:cubicBezTo>
                      <a:pt x="1803279" y="1799778"/>
                      <a:pt x="1802032" y="1800162"/>
                      <a:pt x="1800783" y="1800545"/>
                    </a:cubicBezTo>
                    <a:cubicBezTo>
                      <a:pt x="1754371" y="1684592"/>
                      <a:pt x="1658477" y="1605740"/>
                      <a:pt x="1547945" y="1605740"/>
                    </a:cubicBezTo>
                    <a:cubicBezTo>
                      <a:pt x="1416365" y="1605740"/>
                      <a:pt x="1305529" y="1717482"/>
                      <a:pt x="1273537" y="1869950"/>
                    </a:cubicBezTo>
                    <a:lnTo>
                      <a:pt x="1273537" y="1874219"/>
                    </a:lnTo>
                    <a:lnTo>
                      <a:pt x="1272953" y="1872085"/>
                    </a:lnTo>
                    <a:cubicBezTo>
                      <a:pt x="1272660" y="1872775"/>
                      <a:pt x="1272513" y="1873497"/>
                      <a:pt x="1272368" y="1874219"/>
                    </a:cubicBezTo>
                    <a:lnTo>
                      <a:pt x="1272368" y="1869950"/>
                    </a:lnTo>
                    <a:cubicBezTo>
                      <a:pt x="1240376" y="1717482"/>
                      <a:pt x="1129540" y="1605740"/>
                      <a:pt x="997960" y="1605740"/>
                    </a:cubicBezTo>
                    <a:cubicBezTo>
                      <a:pt x="887428" y="1605740"/>
                      <a:pt x="791534" y="1684592"/>
                      <a:pt x="745122" y="1800545"/>
                    </a:cubicBezTo>
                    <a:cubicBezTo>
                      <a:pt x="743873" y="1800162"/>
                      <a:pt x="742626" y="1799778"/>
                      <a:pt x="741442" y="1799189"/>
                    </a:cubicBezTo>
                    <a:cubicBezTo>
                      <a:pt x="759283" y="1654946"/>
                      <a:pt x="701646" y="1524052"/>
                      <a:pt x="590547" y="1480433"/>
                    </a:cubicBezTo>
                    <a:cubicBezTo>
                      <a:pt x="493894" y="1442486"/>
                      <a:pt x="381954" y="1480479"/>
                      <a:pt x="299067" y="1569294"/>
                    </a:cubicBezTo>
                    <a:cubicBezTo>
                      <a:pt x="385675" y="1444915"/>
                      <a:pt x="394087" y="1295473"/>
                      <a:pt x="310567" y="1204841"/>
                    </a:cubicBezTo>
                    <a:cubicBezTo>
                      <a:pt x="238467" y="1126600"/>
                      <a:pt x="117098" y="1113070"/>
                      <a:pt x="989" y="1160244"/>
                    </a:cubicBezTo>
                    <a:cubicBezTo>
                      <a:pt x="552" y="1158846"/>
                      <a:pt x="119" y="1157447"/>
                      <a:pt x="0" y="1155953"/>
                    </a:cubicBezTo>
                    <a:cubicBezTo>
                      <a:pt x="91961" y="1106043"/>
                      <a:pt x="152173" y="1025505"/>
                      <a:pt x="152849" y="937110"/>
                    </a:cubicBezTo>
                    <a:cubicBezTo>
                      <a:pt x="152173" y="848714"/>
                      <a:pt x="91961" y="768176"/>
                      <a:pt x="0" y="718266"/>
                    </a:cubicBezTo>
                    <a:cubicBezTo>
                      <a:pt x="119" y="716772"/>
                      <a:pt x="552" y="715373"/>
                      <a:pt x="989" y="713975"/>
                    </a:cubicBezTo>
                    <a:cubicBezTo>
                      <a:pt x="117098" y="761149"/>
                      <a:pt x="238467" y="747619"/>
                      <a:pt x="310567" y="669378"/>
                    </a:cubicBezTo>
                    <a:cubicBezTo>
                      <a:pt x="394087" y="578746"/>
                      <a:pt x="385675" y="429304"/>
                      <a:pt x="299067" y="304925"/>
                    </a:cubicBezTo>
                    <a:cubicBezTo>
                      <a:pt x="381954" y="393740"/>
                      <a:pt x="493894" y="431733"/>
                      <a:pt x="590547" y="393786"/>
                    </a:cubicBezTo>
                    <a:cubicBezTo>
                      <a:pt x="701646" y="350167"/>
                      <a:pt x="759283" y="219273"/>
                      <a:pt x="741442" y="75030"/>
                    </a:cubicBezTo>
                    <a:cubicBezTo>
                      <a:pt x="742626" y="74441"/>
                      <a:pt x="743873" y="74057"/>
                      <a:pt x="745122" y="73674"/>
                    </a:cubicBezTo>
                    <a:cubicBezTo>
                      <a:pt x="791534" y="189627"/>
                      <a:pt x="887428" y="268479"/>
                      <a:pt x="997960" y="268479"/>
                    </a:cubicBezTo>
                    <a:cubicBezTo>
                      <a:pt x="1129540" y="268479"/>
                      <a:pt x="1240376" y="156737"/>
                      <a:pt x="1272368" y="4269"/>
                    </a:cubicBezTo>
                    <a:close/>
                  </a:path>
                </a:pathLst>
              </a:cu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rgbClr val="FFFFFF"/>
                    </a:solidFill>
                    <a:latin typeface="Arial"/>
                    <a:ea typeface="Arial"/>
                    <a:cs typeface="Arial"/>
                    <a:sym typeface="Arial"/>
                  </a:rPr>
                  <a:t>Bằng chứng</a:t>
                </a:r>
                <a:endParaRPr sz="1600">
                  <a:solidFill>
                    <a:srgbClr val="FFFFFF"/>
                  </a:solidFill>
                  <a:latin typeface="Arial"/>
                  <a:ea typeface="Arial"/>
                  <a:cs typeface="Arial"/>
                  <a:sym typeface="Arial"/>
                </a:endParaRPr>
              </a:p>
            </p:txBody>
          </p:sp>
          <p:sp>
            <p:nvSpPr>
              <p:cNvPr id="3315" name="Google Shape;3315;p163"/>
              <p:cNvSpPr txBox="1"/>
              <p:nvPr/>
            </p:nvSpPr>
            <p:spPr>
              <a:xfrm>
                <a:off x="4740242" y="2339020"/>
                <a:ext cx="1808329" cy="76213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1600">
                    <a:solidFill>
                      <a:srgbClr val="262626"/>
                    </a:solidFill>
                    <a:latin typeface="Arial"/>
                    <a:ea typeface="Arial"/>
                    <a:cs typeface="Arial"/>
                    <a:sym typeface="Arial"/>
                  </a:rPr>
                  <a:t>Bị cáo</a:t>
                </a:r>
                <a:endParaRPr sz="1600">
                  <a:solidFill>
                    <a:srgbClr val="262626"/>
                  </a:solidFill>
                  <a:latin typeface="Arial"/>
                  <a:ea typeface="Arial"/>
                  <a:cs typeface="Arial"/>
                  <a:sym typeface="Arial"/>
                </a:endParaRPr>
              </a:p>
              <a:p>
                <a:pPr indent="0" lvl="0" marL="0" marR="0" rtl="0" algn="ctr">
                  <a:lnSpc>
                    <a:spcPct val="150000"/>
                  </a:lnSpc>
                  <a:spcBef>
                    <a:spcPts val="0"/>
                  </a:spcBef>
                  <a:spcAft>
                    <a:spcPts val="0"/>
                  </a:spcAft>
                  <a:buNone/>
                </a:pPr>
                <a:r>
                  <a:t/>
                </a:r>
                <a:endParaRPr sz="1600">
                  <a:solidFill>
                    <a:srgbClr val="262626"/>
                  </a:solidFill>
                  <a:latin typeface="Arial"/>
                  <a:ea typeface="Arial"/>
                  <a:cs typeface="Arial"/>
                  <a:sym typeface="Arial"/>
                </a:endParaRPr>
              </a:p>
            </p:txBody>
          </p:sp>
          <p:sp>
            <p:nvSpPr>
              <p:cNvPr id="3316" name="Google Shape;3316;p163"/>
              <p:cNvSpPr txBox="1"/>
              <p:nvPr/>
            </p:nvSpPr>
            <p:spPr>
              <a:xfrm>
                <a:off x="6899960" y="3037620"/>
                <a:ext cx="1808329" cy="76213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1600">
                    <a:solidFill>
                      <a:srgbClr val="262626"/>
                    </a:solidFill>
                    <a:latin typeface="Arial"/>
                    <a:ea typeface="Arial"/>
                    <a:cs typeface="Arial"/>
                    <a:sym typeface="Arial"/>
                  </a:rPr>
                  <a:t>Bên nguyên</a:t>
                </a:r>
                <a:endParaRPr sz="1600">
                  <a:solidFill>
                    <a:srgbClr val="262626"/>
                  </a:solidFill>
                  <a:latin typeface="Arial"/>
                  <a:ea typeface="Arial"/>
                  <a:cs typeface="Arial"/>
                  <a:sym typeface="Arial"/>
                </a:endParaRPr>
              </a:p>
              <a:p>
                <a:pPr indent="0" lvl="0" marL="0" marR="0" rtl="0" algn="ctr">
                  <a:lnSpc>
                    <a:spcPct val="150000"/>
                  </a:lnSpc>
                  <a:spcBef>
                    <a:spcPts val="0"/>
                  </a:spcBef>
                  <a:spcAft>
                    <a:spcPts val="0"/>
                  </a:spcAft>
                  <a:buNone/>
                </a:pPr>
                <a:r>
                  <a:t/>
                </a:r>
                <a:endParaRPr sz="1600">
                  <a:solidFill>
                    <a:srgbClr val="262626"/>
                  </a:solidFill>
                  <a:latin typeface="Arial"/>
                  <a:ea typeface="Arial"/>
                  <a:cs typeface="Arial"/>
                  <a:sym typeface="Arial"/>
                </a:endParaRPr>
              </a:p>
            </p:txBody>
          </p:sp>
          <p:sp>
            <p:nvSpPr>
              <p:cNvPr id="3317" name="Google Shape;3317;p163"/>
              <p:cNvSpPr txBox="1"/>
              <p:nvPr/>
            </p:nvSpPr>
            <p:spPr>
              <a:xfrm>
                <a:off x="5820101" y="4168020"/>
                <a:ext cx="1808329" cy="360274"/>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1600">
                    <a:solidFill>
                      <a:srgbClr val="262626"/>
                    </a:solidFill>
                    <a:latin typeface="Arial"/>
                    <a:ea typeface="Arial"/>
                    <a:cs typeface="Arial"/>
                    <a:sym typeface="Arial"/>
                  </a:rPr>
                  <a:t>Luật sư</a:t>
                </a:r>
                <a:endParaRPr/>
              </a:p>
            </p:txBody>
          </p:sp>
          <p:pic>
            <p:nvPicPr>
              <p:cNvPr descr="User" id="3318" name="Google Shape;3318;p163"/>
              <p:cNvPicPr preferRelativeResize="0"/>
              <p:nvPr/>
            </p:nvPicPr>
            <p:blipFill rotWithShape="1">
              <a:blip r:embed="rId3">
                <a:alphaModFix/>
              </a:blip>
              <a:srcRect b="0" l="0" r="0" t="0"/>
              <a:stretch/>
            </p:blipFill>
            <p:spPr>
              <a:xfrm>
                <a:off x="5185139" y="2643669"/>
                <a:ext cx="914400" cy="914400"/>
              </a:xfrm>
              <a:prstGeom prst="rect">
                <a:avLst/>
              </a:prstGeom>
              <a:noFill/>
              <a:ln>
                <a:noFill/>
              </a:ln>
            </p:spPr>
          </p:pic>
          <p:pic>
            <p:nvPicPr>
              <p:cNvPr descr="User" id="3319" name="Google Shape;3319;p163"/>
              <p:cNvPicPr preferRelativeResize="0"/>
              <p:nvPr/>
            </p:nvPicPr>
            <p:blipFill rotWithShape="1">
              <a:blip r:embed="rId4">
                <a:alphaModFix/>
              </a:blip>
              <a:srcRect b="0" l="0" r="0" t="0"/>
              <a:stretch/>
            </p:blipFill>
            <p:spPr>
              <a:xfrm>
                <a:off x="7344856" y="3370019"/>
                <a:ext cx="914400" cy="914400"/>
              </a:xfrm>
              <a:prstGeom prst="rect">
                <a:avLst/>
              </a:prstGeom>
              <a:noFill/>
              <a:ln>
                <a:noFill/>
              </a:ln>
            </p:spPr>
          </p:pic>
          <p:pic>
            <p:nvPicPr>
              <p:cNvPr descr="User" id="3320" name="Google Shape;3320;p163"/>
              <p:cNvPicPr preferRelativeResize="0"/>
              <p:nvPr/>
            </p:nvPicPr>
            <p:blipFill rotWithShape="1">
              <a:blip r:embed="rId4">
                <a:alphaModFix/>
              </a:blip>
              <a:srcRect b="0" l="0" r="0" t="0"/>
              <a:stretch/>
            </p:blipFill>
            <p:spPr>
              <a:xfrm>
                <a:off x="6267065" y="4474176"/>
                <a:ext cx="914400" cy="914400"/>
              </a:xfrm>
              <a:prstGeom prst="rect">
                <a:avLst/>
              </a:prstGeom>
              <a:noFill/>
              <a:ln>
                <a:noFill/>
              </a:ln>
            </p:spPr>
          </p:pic>
          <p:pic>
            <p:nvPicPr>
              <p:cNvPr id="3321" name="Google Shape;3321;p163"/>
              <p:cNvPicPr preferRelativeResize="0"/>
              <p:nvPr/>
            </p:nvPicPr>
            <p:blipFill rotWithShape="1">
              <a:blip r:embed="rId5">
                <a:alphaModFix/>
              </a:blip>
              <a:srcRect b="16401" l="23558" r="23558" t="16401"/>
              <a:stretch/>
            </p:blipFill>
            <p:spPr>
              <a:xfrm>
                <a:off x="1024948" y="2222946"/>
                <a:ext cx="2101474" cy="2670245"/>
              </a:xfrm>
              <a:prstGeom prst="rect">
                <a:avLst/>
              </a:prstGeom>
              <a:noFill/>
              <a:ln>
                <a:noFill/>
              </a:ln>
            </p:spPr>
          </p:pic>
        </p:grpSp>
      </p:grpSp>
      <p:sp>
        <p:nvSpPr>
          <p:cNvPr id="3322" name="Google Shape;3322;p16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Nguyên tắc kiểm định giả thuyết trong thống kê:</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7" name="Shape 3327"/>
        <p:cNvGrpSpPr/>
        <p:nvPr/>
      </p:nvGrpSpPr>
      <p:grpSpPr>
        <a:xfrm>
          <a:off x="0" y="0"/>
          <a:ext cx="0" cy="0"/>
          <a:chOff x="0" y="0"/>
          <a:chExt cx="0" cy="0"/>
        </a:xfrm>
      </p:grpSpPr>
      <p:grpSp>
        <p:nvGrpSpPr>
          <p:cNvPr id="3328" name="Google Shape;3328;p164"/>
          <p:cNvGrpSpPr/>
          <p:nvPr/>
        </p:nvGrpSpPr>
        <p:grpSpPr>
          <a:xfrm>
            <a:off x="450000" y="450000"/>
            <a:ext cx="9018000" cy="276999"/>
            <a:chOff x="450000" y="450000"/>
            <a:chExt cx="9018000" cy="276999"/>
          </a:xfrm>
        </p:grpSpPr>
        <p:sp>
          <p:nvSpPr>
            <p:cNvPr id="3329" name="Google Shape;3329;p16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Các nguyên tắc kiểm định giả thuyết</a:t>
              </a:r>
              <a:endParaRPr b="1" sz="1800">
                <a:solidFill>
                  <a:schemeClr val="lt1"/>
                </a:solidFill>
                <a:latin typeface="Arial"/>
                <a:ea typeface="Arial"/>
                <a:cs typeface="Arial"/>
                <a:sym typeface="Arial"/>
              </a:endParaRPr>
            </a:p>
          </p:txBody>
        </p:sp>
        <p:sp>
          <p:nvSpPr>
            <p:cNvPr id="3330" name="Google Shape;3330;p1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3331" name="Google Shape;3331;p164"/>
          <p:cNvSpPr/>
          <p:nvPr/>
        </p:nvSpPr>
        <p:spPr>
          <a:xfrm>
            <a:off x="675071" y="1700808"/>
            <a:ext cx="8632825" cy="125340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Bị cáo sẽ được cho là vô tội cho đến khi điều ngược lại được chứng minh.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Bị cáo không cần tự chứng minh mình vô tội.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Mục đích chính của phiên tòa là để chứng minh bị cáo có tội.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Tòa án sẽ tuyên án dựa trên các bằng chứng hiện có.</a:t>
            </a:r>
            <a:endParaRPr/>
          </a:p>
        </p:txBody>
      </p:sp>
      <p:sp>
        <p:nvSpPr>
          <p:cNvPr id="3332" name="Google Shape;3332;p16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Nguyên tắc kiểm định giả thuyết trong thống kê:</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7" name="Shape 3337"/>
        <p:cNvGrpSpPr/>
        <p:nvPr/>
      </p:nvGrpSpPr>
      <p:grpSpPr>
        <a:xfrm>
          <a:off x="0" y="0"/>
          <a:ext cx="0" cy="0"/>
          <a:chOff x="0" y="0"/>
          <a:chExt cx="0" cy="0"/>
        </a:xfrm>
      </p:grpSpPr>
      <p:grpSp>
        <p:nvGrpSpPr>
          <p:cNvPr id="3338" name="Google Shape;3338;p165"/>
          <p:cNvGrpSpPr/>
          <p:nvPr/>
        </p:nvGrpSpPr>
        <p:grpSpPr>
          <a:xfrm>
            <a:off x="450000" y="450000"/>
            <a:ext cx="9018000" cy="276999"/>
            <a:chOff x="450000" y="450000"/>
            <a:chExt cx="9018000" cy="276999"/>
          </a:xfrm>
        </p:grpSpPr>
        <p:sp>
          <p:nvSpPr>
            <p:cNvPr id="3339" name="Google Shape;3339;p16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Các nguyên tắc kiểm định giả thuyết</a:t>
              </a:r>
              <a:endParaRPr b="1" sz="1800">
                <a:solidFill>
                  <a:schemeClr val="lt1"/>
                </a:solidFill>
                <a:latin typeface="Arial"/>
                <a:ea typeface="Arial"/>
                <a:cs typeface="Arial"/>
                <a:sym typeface="Arial"/>
              </a:endParaRPr>
            </a:p>
          </p:txBody>
        </p:sp>
        <p:sp>
          <p:nvSpPr>
            <p:cNvPr id="3340" name="Google Shape;3340;p1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3341" name="Google Shape;3341;p165"/>
          <p:cNvSpPr/>
          <p:nvPr/>
        </p:nvSpPr>
        <p:spPr>
          <a:xfrm>
            <a:off x="675071" y="1700808"/>
            <a:ext cx="8632825" cy="205875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thuyết không 0: những phát biểu được coi là đúng cho đến khi điều ngược lại được chứng minh.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thuyết thay thế 1: những phát biểu cần được chứng minh.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Thống kê kiểm định: một đại lượng được sử dụng làm bằng chứng; được tính từ mẫu.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Trị số p: xác suất quan sát thấy thống kê kiểm định hiện tại hoặc một thống kê kiểm định mạnh hơn cho rằng giả thuyết không là đúng.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a) Nếu trị số p nhỏ: giảm độ tin cậy của giả thuyết không.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 Nếu trị số p lớn: củng cố độ tin cậy của giả thuyết không.</a:t>
            </a:r>
            <a:endParaRPr/>
          </a:p>
        </p:txBody>
      </p:sp>
      <p:sp>
        <p:nvSpPr>
          <p:cNvPr id="3342" name="Google Shape;3342;p16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Nguyên tắc kiểm định giả thuyết trong thống kê:</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7" name="Shape 3347"/>
        <p:cNvGrpSpPr/>
        <p:nvPr/>
      </p:nvGrpSpPr>
      <p:grpSpPr>
        <a:xfrm>
          <a:off x="0" y="0"/>
          <a:ext cx="0" cy="0"/>
          <a:chOff x="0" y="0"/>
          <a:chExt cx="0" cy="0"/>
        </a:xfrm>
      </p:grpSpPr>
      <p:grpSp>
        <p:nvGrpSpPr>
          <p:cNvPr id="3348" name="Google Shape;3348;p166"/>
          <p:cNvGrpSpPr/>
          <p:nvPr/>
        </p:nvGrpSpPr>
        <p:grpSpPr>
          <a:xfrm>
            <a:off x="450000" y="450000"/>
            <a:ext cx="9018000" cy="276999"/>
            <a:chOff x="450000" y="450000"/>
            <a:chExt cx="9018000" cy="276999"/>
          </a:xfrm>
        </p:grpSpPr>
        <p:sp>
          <p:nvSpPr>
            <p:cNvPr id="3349" name="Google Shape;3349;p16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Các nguyên tắc kiểm định giả thuyết</a:t>
              </a:r>
              <a:endParaRPr b="1" sz="1800">
                <a:solidFill>
                  <a:schemeClr val="lt1"/>
                </a:solidFill>
                <a:latin typeface="Arial"/>
                <a:ea typeface="Arial"/>
                <a:cs typeface="Arial"/>
                <a:sym typeface="Arial"/>
              </a:endParaRPr>
            </a:p>
          </p:txBody>
        </p:sp>
        <p:sp>
          <p:nvSpPr>
            <p:cNvPr id="3350" name="Google Shape;3350;p1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3351" name="Google Shape;3351;p166"/>
          <p:cNvSpPr/>
          <p:nvPr/>
        </p:nvSpPr>
        <p:spPr>
          <a:xfrm>
            <a:off x="675071" y="1700808"/>
            <a:ext cx="8632825" cy="2192698"/>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352" name="Google Shape;3352;p16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Nguyên tắc kiểm định giả thuyết trong thống kê:</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7" name="Shape 3357"/>
        <p:cNvGrpSpPr/>
        <p:nvPr/>
      </p:nvGrpSpPr>
      <p:grpSpPr>
        <a:xfrm>
          <a:off x="0" y="0"/>
          <a:ext cx="0" cy="0"/>
          <a:chOff x="0" y="0"/>
          <a:chExt cx="0" cy="0"/>
        </a:xfrm>
      </p:grpSpPr>
      <p:grpSp>
        <p:nvGrpSpPr>
          <p:cNvPr id="3358" name="Google Shape;3358;p167"/>
          <p:cNvGrpSpPr/>
          <p:nvPr/>
        </p:nvGrpSpPr>
        <p:grpSpPr>
          <a:xfrm>
            <a:off x="450000" y="450000"/>
            <a:ext cx="9018000" cy="276999"/>
            <a:chOff x="450000" y="450000"/>
            <a:chExt cx="9018000" cy="276999"/>
          </a:xfrm>
        </p:grpSpPr>
        <p:sp>
          <p:nvSpPr>
            <p:cNvPr id="3359" name="Google Shape;3359;p16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Các nguyên tắc kiểm định giả thuyết</a:t>
              </a:r>
              <a:endParaRPr b="1" sz="1800">
                <a:solidFill>
                  <a:schemeClr val="lt1"/>
                </a:solidFill>
                <a:latin typeface="Arial"/>
                <a:ea typeface="Arial"/>
                <a:cs typeface="Arial"/>
                <a:sym typeface="Arial"/>
              </a:endParaRPr>
            </a:p>
          </p:txBody>
        </p:sp>
        <p:sp>
          <p:nvSpPr>
            <p:cNvPr id="3360" name="Google Shape;3360;p1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3361" name="Google Shape;3361;p167"/>
          <p:cNvSpPr/>
          <p:nvPr/>
        </p:nvSpPr>
        <p:spPr>
          <a:xfrm>
            <a:off x="675071"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Quy trình sử dụng </a:t>
            </a:r>
            <a:r>
              <a:rPr b="1" lang="en-US" sz="1300">
                <a:solidFill>
                  <a:srgbClr val="1429A0"/>
                </a:solidFill>
                <a:latin typeface="Arial"/>
                <a:ea typeface="Arial"/>
                <a:cs typeface="Arial"/>
                <a:sym typeface="Arial"/>
              </a:rPr>
              <a:t>thống kê kiểm định</a:t>
            </a:r>
            <a:r>
              <a:rPr lang="en-US" sz="1300">
                <a:solidFill>
                  <a:srgbClr val="262626"/>
                </a:solidFill>
                <a:latin typeface="Arial"/>
                <a:ea typeface="Arial"/>
                <a:cs typeface="Arial"/>
                <a:sym typeface="Arial"/>
              </a:rPr>
              <a:t>: </a:t>
            </a:r>
            <a:endParaRPr/>
          </a:p>
        </p:txBody>
      </p:sp>
      <p:grpSp>
        <p:nvGrpSpPr>
          <p:cNvPr id="3362" name="Google Shape;3362;p167"/>
          <p:cNvGrpSpPr/>
          <p:nvPr/>
        </p:nvGrpSpPr>
        <p:grpSpPr>
          <a:xfrm>
            <a:off x="2074773" y="2199970"/>
            <a:ext cx="6558482" cy="3860511"/>
            <a:chOff x="2503140" y="2323537"/>
            <a:chExt cx="6558482" cy="3860511"/>
          </a:xfrm>
        </p:grpSpPr>
        <p:sp>
          <p:nvSpPr>
            <p:cNvPr id="3363" name="Google Shape;3363;p167"/>
            <p:cNvSpPr/>
            <p:nvPr/>
          </p:nvSpPr>
          <p:spPr>
            <a:xfrm>
              <a:off x="2503140" y="4720907"/>
              <a:ext cx="3896006" cy="795499"/>
            </a:xfrm>
            <a:prstGeom prst="flowChartDecision">
              <a:avLst/>
            </a:prstGeom>
            <a:solidFill>
              <a:schemeClr val="lt1">
                <a:alpha val="20000"/>
              </a:schemeClr>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t/>
              </a:r>
              <a:endParaRPr sz="1200">
                <a:solidFill>
                  <a:srgbClr val="000000"/>
                </a:solidFill>
                <a:latin typeface="Arial"/>
                <a:ea typeface="Arial"/>
                <a:cs typeface="Arial"/>
                <a:sym typeface="Arial"/>
              </a:endParaRPr>
            </a:p>
          </p:txBody>
        </p:sp>
        <p:sp>
          <p:nvSpPr>
            <p:cNvPr id="3364" name="Google Shape;3364;p167"/>
            <p:cNvSpPr txBox="1"/>
            <p:nvPr/>
          </p:nvSpPr>
          <p:spPr>
            <a:xfrm>
              <a:off x="2503140" y="3173210"/>
              <a:ext cx="3896006" cy="587772"/>
            </a:xfrm>
            <a:prstGeom prst="rect">
              <a:avLst/>
            </a:prstGeom>
            <a:solidFill>
              <a:schemeClr val="lt1">
                <a:alpha val="20000"/>
              </a:schemeClr>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300">
                  <a:solidFill>
                    <a:srgbClr val="000000"/>
                  </a:solidFill>
                  <a:latin typeface="Arial"/>
                  <a:ea typeface="Arial"/>
                  <a:cs typeface="Arial"/>
                  <a:sym typeface="Arial"/>
                </a:rPr>
                <a:t>Đưa ra vùng chấp nhận và bác bỏ tương ứng với mức ý nghĩa α đã chọn.</a:t>
              </a:r>
              <a:endParaRPr/>
            </a:p>
          </p:txBody>
        </p:sp>
        <p:sp>
          <p:nvSpPr>
            <p:cNvPr id="3365" name="Google Shape;3365;p167"/>
            <p:cNvSpPr txBox="1"/>
            <p:nvPr/>
          </p:nvSpPr>
          <p:spPr>
            <a:xfrm>
              <a:off x="2503140" y="4050208"/>
              <a:ext cx="3896006" cy="406032"/>
            </a:xfrm>
            <a:prstGeom prst="rect">
              <a:avLst/>
            </a:prstGeom>
            <a:solidFill>
              <a:schemeClr val="lt1">
                <a:alpha val="20000"/>
              </a:schemeClr>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300">
                  <a:solidFill>
                    <a:srgbClr val="000000"/>
                  </a:solidFill>
                  <a:latin typeface="Arial"/>
                  <a:ea typeface="Arial"/>
                  <a:cs typeface="Arial"/>
                  <a:sym typeface="Arial"/>
                </a:rPr>
                <a:t>Tính toán thống kê kiểm định.</a:t>
              </a:r>
              <a:endParaRPr/>
            </a:p>
          </p:txBody>
        </p:sp>
        <p:sp>
          <p:nvSpPr>
            <p:cNvPr id="3366" name="Google Shape;3366;p167"/>
            <p:cNvSpPr txBox="1"/>
            <p:nvPr/>
          </p:nvSpPr>
          <p:spPr>
            <a:xfrm>
              <a:off x="6845831" y="4905165"/>
              <a:ext cx="2215791" cy="426982"/>
            </a:xfrm>
            <a:prstGeom prst="rect">
              <a:avLst/>
            </a:prstGeom>
            <a:blipFill rotWithShape="1">
              <a:blip r:embed="rId3">
                <a:alphaModFix/>
              </a:blip>
              <a:stretch>
                <a:fillRect b="0" l="0" r="0" t="0"/>
              </a:stretch>
            </a:blipFill>
            <a:ln cap="flat" cmpd="sng" w="9525">
              <a:solidFill>
                <a:srgbClr val="0C0C0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367" name="Google Shape;3367;p167"/>
            <p:cNvSpPr txBox="1"/>
            <p:nvPr/>
          </p:nvSpPr>
          <p:spPr>
            <a:xfrm>
              <a:off x="2503140" y="5827252"/>
              <a:ext cx="3896006" cy="356796"/>
            </a:xfrm>
            <a:prstGeom prst="rect">
              <a:avLst/>
            </a:prstGeom>
            <a:blipFill rotWithShape="1">
              <a:blip r:embed="rId4">
                <a:alphaModFix/>
              </a:blip>
              <a:stretch>
                <a:fillRect b="0" l="0" r="0" t="0"/>
              </a:stretch>
            </a:blipFill>
            <a:ln cap="flat" cmpd="sng" w="9525">
              <a:solidFill>
                <a:srgbClr val="0C0C0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368" name="Google Shape;3368;p167"/>
            <p:cNvSpPr txBox="1"/>
            <p:nvPr/>
          </p:nvSpPr>
          <p:spPr>
            <a:xfrm>
              <a:off x="3246412" y="4845707"/>
              <a:ext cx="2449236" cy="592599"/>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300">
                  <a:solidFill>
                    <a:srgbClr val="000000"/>
                  </a:solidFill>
                  <a:latin typeface="Arial"/>
                  <a:ea typeface="Arial"/>
                  <a:cs typeface="Arial"/>
                  <a:sym typeface="Arial"/>
                </a:rPr>
                <a:t>Thống kê kiểm định </a:t>
              </a:r>
              <a:r>
                <a:rPr lang="en-US" sz="1300">
                  <a:solidFill>
                    <a:srgbClr val="00B0F0"/>
                  </a:solidFill>
                  <a:latin typeface="Arial"/>
                  <a:ea typeface="Arial"/>
                  <a:cs typeface="Arial"/>
                  <a:sym typeface="Arial"/>
                </a:rPr>
                <a:t>nằm trong</a:t>
              </a:r>
              <a:br>
                <a:rPr lang="en-US" sz="1300">
                  <a:solidFill>
                    <a:srgbClr val="000000"/>
                  </a:solidFill>
                  <a:latin typeface="Arial"/>
                  <a:ea typeface="Arial"/>
                  <a:cs typeface="Arial"/>
                  <a:sym typeface="Arial"/>
                </a:rPr>
              </a:br>
              <a:r>
                <a:rPr lang="en-US" sz="1300">
                  <a:solidFill>
                    <a:srgbClr val="000000"/>
                  </a:solidFill>
                  <a:latin typeface="Arial"/>
                  <a:ea typeface="Arial"/>
                  <a:cs typeface="Arial"/>
                  <a:sym typeface="Arial"/>
                </a:rPr>
                <a:t>vùng chấp nhận? </a:t>
              </a:r>
              <a:endParaRPr/>
            </a:p>
          </p:txBody>
        </p:sp>
        <p:cxnSp>
          <p:nvCxnSpPr>
            <p:cNvPr id="3369" name="Google Shape;3369;p167"/>
            <p:cNvCxnSpPr>
              <a:stCxn id="3370" idx="2"/>
              <a:endCxn id="3364" idx="0"/>
            </p:cNvCxnSpPr>
            <p:nvPr/>
          </p:nvCxnSpPr>
          <p:spPr>
            <a:xfrm>
              <a:off x="4451144" y="2886448"/>
              <a:ext cx="0" cy="286800"/>
            </a:xfrm>
            <a:prstGeom prst="straightConnector1">
              <a:avLst/>
            </a:prstGeom>
            <a:noFill/>
            <a:ln cap="flat" cmpd="sng" w="12700">
              <a:solidFill>
                <a:srgbClr val="FF0000"/>
              </a:solidFill>
              <a:prstDash val="solid"/>
              <a:miter lim="800000"/>
              <a:headEnd len="sm" w="sm" type="none"/>
              <a:tailEnd len="med" w="med" type="stealth"/>
            </a:ln>
          </p:spPr>
        </p:cxnSp>
        <p:cxnSp>
          <p:nvCxnSpPr>
            <p:cNvPr id="3371" name="Google Shape;3371;p167"/>
            <p:cNvCxnSpPr>
              <a:stCxn id="3364" idx="2"/>
              <a:endCxn id="3365" idx="0"/>
            </p:cNvCxnSpPr>
            <p:nvPr/>
          </p:nvCxnSpPr>
          <p:spPr>
            <a:xfrm>
              <a:off x="4451143" y="3760982"/>
              <a:ext cx="0" cy="289200"/>
            </a:xfrm>
            <a:prstGeom prst="straightConnector1">
              <a:avLst/>
            </a:prstGeom>
            <a:noFill/>
            <a:ln cap="flat" cmpd="sng" w="12700">
              <a:solidFill>
                <a:srgbClr val="FF0000"/>
              </a:solidFill>
              <a:prstDash val="solid"/>
              <a:miter lim="800000"/>
              <a:headEnd len="sm" w="sm" type="none"/>
              <a:tailEnd len="med" w="med" type="stealth"/>
            </a:ln>
          </p:spPr>
        </p:cxnSp>
        <p:cxnSp>
          <p:nvCxnSpPr>
            <p:cNvPr id="3372" name="Google Shape;3372;p167"/>
            <p:cNvCxnSpPr>
              <a:stCxn id="3365" idx="2"/>
              <a:endCxn id="3363" idx="0"/>
            </p:cNvCxnSpPr>
            <p:nvPr/>
          </p:nvCxnSpPr>
          <p:spPr>
            <a:xfrm>
              <a:off x="4451143" y="4456240"/>
              <a:ext cx="0" cy="264600"/>
            </a:xfrm>
            <a:prstGeom prst="straightConnector1">
              <a:avLst/>
            </a:prstGeom>
            <a:noFill/>
            <a:ln cap="flat" cmpd="sng" w="12700">
              <a:solidFill>
                <a:srgbClr val="FF0000"/>
              </a:solidFill>
              <a:prstDash val="solid"/>
              <a:miter lim="800000"/>
              <a:headEnd len="sm" w="sm" type="none"/>
              <a:tailEnd len="med" w="med" type="stealth"/>
            </a:ln>
          </p:spPr>
        </p:cxnSp>
        <p:cxnSp>
          <p:nvCxnSpPr>
            <p:cNvPr id="3373" name="Google Shape;3373;p167"/>
            <p:cNvCxnSpPr>
              <a:stCxn id="3363" idx="2"/>
              <a:endCxn id="3367" idx="0"/>
            </p:cNvCxnSpPr>
            <p:nvPr/>
          </p:nvCxnSpPr>
          <p:spPr>
            <a:xfrm>
              <a:off x="4451143" y="5516406"/>
              <a:ext cx="0" cy="310800"/>
            </a:xfrm>
            <a:prstGeom prst="straightConnector1">
              <a:avLst/>
            </a:prstGeom>
            <a:noFill/>
            <a:ln cap="flat" cmpd="sng" w="12700">
              <a:solidFill>
                <a:srgbClr val="FF0000"/>
              </a:solidFill>
              <a:prstDash val="solid"/>
              <a:miter lim="800000"/>
              <a:headEnd len="sm" w="sm" type="none"/>
              <a:tailEnd len="med" w="med" type="stealth"/>
            </a:ln>
          </p:spPr>
        </p:cxnSp>
        <p:cxnSp>
          <p:nvCxnSpPr>
            <p:cNvPr id="3374" name="Google Shape;3374;p167"/>
            <p:cNvCxnSpPr>
              <a:stCxn id="3363" idx="3"/>
              <a:endCxn id="3366" idx="1"/>
            </p:cNvCxnSpPr>
            <p:nvPr/>
          </p:nvCxnSpPr>
          <p:spPr>
            <a:xfrm>
              <a:off x="6399146" y="5118657"/>
              <a:ext cx="446700" cy="0"/>
            </a:xfrm>
            <a:prstGeom prst="straightConnector1">
              <a:avLst/>
            </a:prstGeom>
            <a:noFill/>
            <a:ln cap="flat" cmpd="sng" w="12700">
              <a:solidFill>
                <a:srgbClr val="FF0000"/>
              </a:solidFill>
              <a:prstDash val="solid"/>
              <a:miter lim="800000"/>
              <a:headEnd len="sm" w="sm" type="none"/>
              <a:tailEnd len="med" w="med" type="stealth"/>
            </a:ln>
          </p:spPr>
        </p:cxnSp>
        <p:sp>
          <p:nvSpPr>
            <p:cNvPr id="3375" name="Google Shape;3375;p167"/>
            <p:cNvSpPr txBox="1"/>
            <p:nvPr/>
          </p:nvSpPr>
          <p:spPr>
            <a:xfrm>
              <a:off x="4471030" y="5516406"/>
              <a:ext cx="513579" cy="346366"/>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US" sz="1200">
                  <a:solidFill>
                    <a:srgbClr val="FF0000"/>
                  </a:solidFill>
                  <a:latin typeface="Arial"/>
                  <a:ea typeface="Arial"/>
                  <a:cs typeface="Arial"/>
                  <a:sym typeface="Arial"/>
                </a:rPr>
                <a:t>YES</a:t>
              </a:r>
              <a:endParaRPr/>
            </a:p>
          </p:txBody>
        </p:sp>
        <p:sp>
          <p:nvSpPr>
            <p:cNvPr id="3376" name="Google Shape;3376;p167"/>
            <p:cNvSpPr txBox="1"/>
            <p:nvPr/>
          </p:nvSpPr>
          <p:spPr>
            <a:xfrm>
              <a:off x="6334076" y="4808438"/>
              <a:ext cx="513579" cy="348115"/>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US" sz="1200">
                  <a:solidFill>
                    <a:srgbClr val="FF0000"/>
                  </a:solidFill>
                  <a:latin typeface="Arial"/>
                  <a:ea typeface="Arial"/>
                  <a:cs typeface="Arial"/>
                  <a:sym typeface="Arial"/>
                </a:rPr>
                <a:t>NO</a:t>
              </a:r>
              <a:endParaRPr/>
            </a:p>
          </p:txBody>
        </p:sp>
        <p:grpSp>
          <p:nvGrpSpPr>
            <p:cNvPr id="3377" name="Google Shape;3377;p167"/>
            <p:cNvGrpSpPr/>
            <p:nvPr/>
          </p:nvGrpSpPr>
          <p:grpSpPr>
            <a:xfrm>
              <a:off x="2503141" y="2323537"/>
              <a:ext cx="3896006" cy="562911"/>
              <a:chOff x="2503141" y="2204864"/>
              <a:chExt cx="3896006" cy="562911"/>
            </a:xfrm>
          </p:grpSpPr>
          <p:sp>
            <p:nvSpPr>
              <p:cNvPr id="3370" name="Google Shape;3370;p167"/>
              <p:cNvSpPr/>
              <p:nvPr/>
            </p:nvSpPr>
            <p:spPr>
              <a:xfrm>
                <a:off x="2503141" y="2204864"/>
                <a:ext cx="3896006" cy="562911"/>
              </a:xfrm>
              <a:prstGeom prst="flowChartPreparation">
                <a:avLst/>
              </a:prstGeom>
              <a:solidFill>
                <a:schemeClr val="lt1">
                  <a:alpha val="20000"/>
                </a:schemeClr>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t/>
                </a:r>
                <a:endParaRPr sz="1200">
                  <a:solidFill>
                    <a:srgbClr val="000000"/>
                  </a:solidFill>
                  <a:latin typeface="Arial"/>
                  <a:ea typeface="Arial"/>
                  <a:cs typeface="Arial"/>
                  <a:sym typeface="Arial"/>
                </a:endParaRPr>
              </a:p>
            </p:txBody>
          </p:sp>
          <p:sp>
            <p:nvSpPr>
              <p:cNvPr id="3378" name="Google Shape;3378;p167"/>
              <p:cNvSpPr txBox="1"/>
              <p:nvPr/>
            </p:nvSpPr>
            <p:spPr>
              <a:xfrm>
                <a:off x="3144566" y="2296371"/>
                <a:ext cx="2613154" cy="379897"/>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sp>
        <p:nvSpPr>
          <p:cNvPr id="3379" name="Google Shape;3379;p16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Nguyên tắc kiểm định giả thuyết trong thống kê:</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4" name="Shape 3384"/>
        <p:cNvGrpSpPr/>
        <p:nvPr/>
      </p:nvGrpSpPr>
      <p:grpSpPr>
        <a:xfrm>
          <a:off x="0" y="0"/>
          <a:ext cx="0" cy="0"/>
          <a:chOff x="0" y="0"/>
          <a:chExt cx="0" cy="0"/>
        </a:xfrm>
      </p:grpSpPr>
      <p:grpSp>
        <p:nvGrpSpPr>
          <p:cNvPr id="3385" name="Google Shape;3385;p168"/>
          <p:cNvGrpSpPr/>
          <p:nvPr/>
        </p:nvGrpSpPr>
        <p:grpSpPr>
          <a:xfrm>
            <a:off x="450000" y="450000"/>
            <a:ext cx="9018000" cy="276999"/>
            <a:chOff x="450000" y="450000"/>
            <a:chExt cx="9018000" cy="276999"/>
          </a:xfrm>
        </p:grpSpPr>
        <p:sp>
          <p:nvSpPr>
            <p:cNvPr id="3386" name="Google Shape;3386;p16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Các nguyên tắc kiểm định giả thuyết</a:t>
              </a:r>
              <a:endParaRPr b="1" sz="1800">
                <a:solidFill>
                  <a:schemeClr val="lt1"/>
                </a:solidFill>
                <a:latin typeface="Arial"/>
                <a:ea typeface="Arial"/>
                <a:cs typeface="Arial"/>
                <a:sym typeface="Arial"/>
              </a:endParaRPr>
            </a:p>
          </p:txBody>
        </p:sp>
        <p:sp>
          <p:nvSpPr>
            <p:cNvPr id="3387" name="Google Shape;3387;p1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3388" name="Google Shape;3388;p168"/>
          <p:cNvSpPr/>
          <p:nvPr/>
        </p:nvSpPr>
        <p:spPr>
          <a:xfrm>
            <a:off x="675071"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Quy trình sử dụng </a:t>
            </a:r>
            <a:r>
              <a:rPr b="1" lang="en-US" sz="1300">
                <a:solidFill>
                  <a:srgbClr val="1429A0"/>
                </a:solidFill>
                <a:latin typeface="Arial"/>
                <a:ea typeface="Arial"/>
                <a:cs typeface="Arial"/>
                <a:sym typeface="Arial"/>
              </a:rPr>
              <a:t>trị số p</a:t>
            </a:r>
            <a:r>
              <a:rPr lang="en-US" sz="1300">
                <a:solidFill>
                  <a:srgbClr val="262626"/>
                </a:solidFill>
                <a:latin typeface="Arial"/>
                <a:ea typeface="Arial"/>
                <a:cs typeface="Arial"/>
                <a:sym typeface="Arial"/>
              </a:rPr>
              <a:t>: </a:t>
            </a:r>
            <a:endParaRPr/>
          </a:p>
        </p:txBody>
      </p:sp>
      <p:sp>
        <p:nvSpPr>
          <p:cNvPr id="3389" name="Google Shape;3389;p16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Nguyên tắc kiểm định giả thuyết trong thống kê:</a:t>
            </a:r>
            <a:endParaRPr/>
          </a:p>
        </p:txBody>
      </p:sp>
      <p:grpSp>
        <p:nvGrpSpPr>
          <p:cNvPr id="3390" name="Google Shape;3390;p168"/>
          <p:cNvGrpSpPr/>
          <p:nvPr/>
        </p:nvGrpSpPr>
        <p:grpSpPr>
          <a:xfrm>
            <a:off x="2074773" y="2199970"/>
            <a:ext cx="6558482" cy="3860511"/>
            <a:chOff x="2503140" y="2323537"/>
            <a:chExt cx="6558482" cy="3860511"/>
          </a:xfrm>
        </p:grpSpPr>
        <p:sp>
          <p:nvSpPr>
            <p:cNvPr id="3391" name="Google Shape;3391;p168"/>
            <p:cNvSpPr/>
            <p:nvPr/>
          </p:nvSpPr>
          <p:spPr>
            <a:xfrm>
              <a:off x="2503140" y="4720907"/>
              <a:ext cx="3896006" cy="795499"/>
            </a:xfrm>
            <a:prstGeom prst="flowChartDecision">
              <a:avLst/>
            </a:prstGeom>
            <a:solidFill>
              <a:schemeClr val="lt1">
                <a:alpha val="20000"/>
              </a:schemeClr>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t/>
              </a:r>
              <a:endParaRPr sz="1200">
                <a:solidFill>
                  <a:srgbClr val="000000"/>
                </a:solidFill>
                <a:latin typeface="Arial"/>
                <a:ea typeface="Arial"/>
                <a:cs typeface="Arial"/>
                <a:sym typeface="Arial"/>
              </a:endParaRPr>
            </a:p>
          </p:txBody>
        </p:sp>
        <p:sp>
          <p:nvSpPr>
            <p:cNvPr id="3392" name="Google Shape;3392;p168"/>
            <p:cNvSpPr txBox="1"/>
            <p:nvPr/>
          </p:nvSpPr>
          <p:spPr>
            <a:xfrm>
              <a:off x="2503140" y="3173210"/>
              <a:ext cx="3896006" cy="587772"/>
            </a:xfrm>
            <a:prstGeom prst="rect">
              <a:avLst/>
            </a:prstGeom>
            <a:solidFill>
              <a:schemeClr val="lt1">
                <a:alpha val="20000"/>
              </a:schemeClr>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300">
                  <a:solidFill>
                    <a:srgbClr val="000000"/>
                  </a:solidFill>
                  <a:latin typeface="Arial"/>
                  <a:ea typeface="Arial"/>
                  <a:cs typeface="Arial"/>
                  <a:sym typeface="Arial"/>
                </a:rPr>
                <a:t>Đưa ra vùng chấp nhận và bác bỏ tương ứng với mức ý nghĩa α đã chọn.</a:t>
              </a:r>
              <a:endParaRPr/>
            </a:p>
          </p:txBody>
        </p:sp>
        <p:sp>
          <p:nvSpPr>
            <p:cNvPr id="3393" name="Google Shape;3393;p168"/>
            <p:cNvSpPr txBox="1"/>
            <p:nvPr/>
          </p:nvSpPr>
          <p:spPr>
            <a:xfrm>
              <a:off x="2503140" y="4050208"/>
              <a:ext cx="3896006" cy="406032"/>
            </a:xfrm>
            <a:prstGeom prst="rect">
              <a:avLst/>
            </a:prstGeom>
            <a:solidFill>
              <a:schemeClr val="lt1">
                <a:alpha val="20000"/>
              </a:schemeClr>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300">
                  <a:solidFill>
                    <a:srgbClr val="000000"/>
                  </a:solidFill>
                  <a:latin typeface="Arial"/>
                  <a:ea typeface="Arial"/>
                  <a:cs typeface="Arial"/>
                  <a:sym typeface="Arial"/>
                </a:rPr>
                <a:t>Tính toán thống kê kiểm định và trị số p.</a:t>
              </a:r>
              <a:endParaRPr/>
            </a:p>
          </p:txBody>
        </p:sp>
        <p:sp>
          <p:nvSpPr>
            <p:cNvPr id="3394" name="Google Shape;3394;p168"/>
            <p:cNvSpPr txBox="1"/>
            <p:nvPr/>
          </p:nvSpPr>
          <p:spPr>
            <a:xfrm>
              <a:off x="6845831" y="4905165"/>
              <a:ext cx="2215791" cy="426982"/>
            </a:xfrm>
            <a:prstGeom prst="rect">
              <a:avLst/>
            </a:prstGeom>
            <a:blipFill rotWithShape="1">
              <a:blip r:embed="rId3">
                <a:alphaModFix/>
              </a:blip>
              <a:stretch>
                <a:fillRect b="0" l="0" r="0" t="0"/>
              </a:stretch>
            </a:blipFill>
            <a:ln cap="flat" cmpd="sng" w="9525">
              <a:solidFill>
                <a:srgbClr val="0C0C0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395" name="Google Shape;3395;p168"/>
            <p:cNvSpPr txBox="1"/>
            <p:nvPr/>
          </p:nvSpPr>
          <p:spPr>
            <a:xfrm>
              <a:off x="2503140" y="5827252"/>
              <a:ext cx="3896006" cy="356796"/>
            </a:xfrm>
            <a:prstGeom prst="rect">
              <a:avLst/>
            </a:prstGeom>
            <a:blipFill rotWithShape="1">
              <a:blip r:embed="rId4">
                <a:alphaModFix/>
              </a:blip>
              <a:stretch>
                <a:fillRect b="0" l="0" r="0" t="0"/>
              </a:stretch>
            </a:blipFill>
            <a:ln cap="flat" cmpd="sng" w="9525">
              <a:solidFill>
                <a:srgbClr val="0C0C0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396" name="Google Shape;3396;p168"/>
            <p:cNvSpPr txBox="1"/>
            <p:nvPr/>
          </p:nvSpPr>
          <p:spPr>
            <a:xfrm>
              <a:off x="3629552" y="4822357"/>
              <a:ext cx="1643183" cy="592599"/>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200">
                  <a:solidFill>
                    <a:srgbClr val="000000"/>
                  </a:solidFill>
                  <a:latin typeface="Arial"/>
                  <a:ea typeface="Arial"/>
                  <a:cs typeface="Arial"/>
                  <a:sym typeface="Arial"/>
                </a:rPr>
                <a:t> Trị số p &gt; α? </a:t>
              </a:r>
              <a:endParaRPr/>
            </a:p>
          </p:txBody>
        </p:sp>
        <p:cxnSp>
          <p:nvCxnSpPr>
            <p:cNvPr id="3397" name="Google Shape;3397;p168"/>
            <p:cNvCxnSpPr>
              <a:stCxn id="3398" idx="2"/>
              <a:endCxn id="3392" idx="0"/>
            </p:cNvCxnSpPr>
            <p:nvPr/>
          </p:nvCxnSpPr>
          <p:spPr>
            <a:xfrm>
              <a:off x="4451144" y="2886448"/>
              <a:ext cx="0" cy="286800"/>
            </a:xfrm>
            <a:prstGeom prst="straightConnector1">
              <a:avLst/>
            </a:prstGeom>
            <a:noFill/>
            <a:ln cap="flat" cmpd="sng" w="12700">
              <a:solidFill>
                <a:srgbClr val="FF0000"/>
              </a:solidFill>
              <a:prstDash val="solid"/>
              <a:miter lim="800000"/>
              <a:headEnd len="sm" w="sm" type="none"/>
              <a:tailEnd len="med" w="med" type="stealth"/>
            </a:ln>
          </p:spPr>
        </p:cxnSp>
        <p:cxnSp>
          <p:nvCxnSpPr>
            <p:cNvPr id="3399" name="Google Shape;3399;p168"/>
            <p:cNvCxnSpPr>
              <a:stCxn id="3392" idx="2"/>
              <a:endCxn id="3393" idx="0"/>
            </p:cNvCxnSpPr>
            <p:nvPr/>
          </p:nvCxnSpPr>
          <p:spPr>
            <a:xfrm>
              <a:off x="4451143" y="3760982"/>
              <a:ext cx="0" cy="289200"/>
            </a:xfrm>
            <a:prstGeom prst="straightConnector1">
              <a:avLst/>
            </a:prstGeom>
            <a:noFill/>
            <a:ln cap="flat" cmpd="sng" w="12700">
              <a:solidFill>
                <a:srgbClr val="FF0000"/>
              </a:solidFill>
              <a:prstDash val="solid"/>
              <a:miter lim="800000"/>
              <a:headEnd len="sm" w="sm" type="none"/>
              <a:tailEnd len="med" w="med" type="stealth"/>
            </a:ln>
          </p:spPr>
        </p:cxnSp>
        <p:cxnSp>
          <p:nvCxnSpPr>
            <p:cNvPr id="3400" name="Google Shape;3400;p168"/>
            <p:cNvCxnSpPr>
              <a:stCxn id="3393" idx="2"/>
              <a:endCxn id="3391" idx="0"/>
            </p:cNvCxnSpPr>
            <p:nvPr/>
          </p:nvCxnSpPr>
          <p:spPr>
            <a:xfrm>
              <a:off x="4451143" y="4456240"/>
              <a:ext cx="0" cy="264600"/>
            </a:xfrm>
            <a:prstGeom prst="straightConnector1">
              <a:avLst/>
            </a:prstGeom>
            <a:noFill/>
            <a:ln cap="flat" cmpd="sng" w="12700">
              <a:solidFill>
                <a:srgbClr val="FF0000"/>
              </a:solidFill>
              <a:prstDash val="solid"/>
              <a:miter lim="800000"/>
              <a:headEnd len="sm" w="sm" type="none"/>
              <a:tailEnd len="med" w="med" type="stealth"/>
            </a:ln>
          </p:spPr>
        </p:cxnSp>
        <p:cxnSp>
          <p:nvCxnSpPr>
            <p:cNvPr id="3401" name="Google Shape;3401;p168"/>
            <p:cNvCxnSpPr>
              <a:stCxn id="3391" idx="2"/>
              <a:endCxn id="3395" idx="0"/>
            </p:cNvCxnSpPr>
            <p:nvPr/>
          </p:nvCxnSpPr>
          <p:spPr>
            <a:xfrm>
              <a:off x="4451143" y="5516406"/>
              <a:ext cx="0" cy="310800"/>
            </a:xfrm>
            <a:prstGeom prst="straightConnector1">
              <a:avLst/>
            </a:prstGeom>
            <a:noFill/>
            <a:ln cap="flat" cmpd="sng" w="12700">
              <a:solidFill>
                <a:srgbClr val="FF0000"/>
              </a:solidFill>
              <a:prstDash val="solid"/>
              <a:miter lim="800000"/>
              <a:headEnd len="sm" w="sm" type="none"/>
              <a:tailEnd len="med" w="med" type="stealth"/>
            </a:ln>
          </p:spPr>
        </p:cxnSp>
        <p:cxnSp>
          <p:nvCxnSpPr>
            <p:cNvPr id="3402" name="Google Shape;3402;p168"/>
            <p:cNvCxnSpPr>
              <a:stCxn id="3391" idx="3"/>
              <a:endCxn id="3394" idx="1"/>
            </p:cNvCxnSpPr>
            <p:nvPr/>
          </p:nvCxnSpPr>
          <p:spPr>
            <a:xfrm>
              <a:off x="6399146" y="5118657"/>
              <a:ext cx="446700" cy="0"/>
            </a:xfrm>
            <a:prstGeom prst="straightConnector1">
              <a:avLst/>
            </a:prstGeom>
            <a:noFill/>
            <a:ln cap="flat" cmpd="sng" w="12700">
              <a:solidFill>
                <a:srgbClr val="FF0000"/>
              </a:solidFill>
              <a:prstDash val="solid"/>
              <a:miter lim="800000"/>
              <a:headEnd len="sm" w="sm" type="none"/>
              <a:tailEnd len="med" w="med" type="stealth"/>
            </a:ln>
          </p:spPr>
        </p:cxnSp>
        <p:sp>
          <p:nvSpPr>
            <p:cNvPr id="3403" name="Google Shape;3403;p168"/>
            <p:cNvSpPr txBox="1"/>
            <p:nvPr/>
          </p:nvSpPr>
          <p:spPr>
            <a:xfrm>
              <a:off x="4471030" y="5516406"/>
              <a:ext cx="513579" cy="346366"/>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US" sz="1200">
                  <a:solidFill>
                    <a:srgbClr val="FF0000"/>
                  </a:solidFill>
                  <a:latin typeface="Arial"/>
                  <a:ea typeface="Arial"/>
                  <a:cs typeface="Arial"/>
                  <a:sym typeface="Arial"/>
                </a:rPr>
                <a:t>YES</a:t>
              </a:r>
              <a:endParaRPr/>
            </a:p>
          </p:txBody>
        </p:sp>
        <p:sp>
          <p:nvSpPr>
            <p:cNvPr id="3404" name="Google Shape;3404;p168"/>
            <p:cNvSpPr txBox="1"/>
            <p:nvPr/>
          </p:nvSpPr>
          <p:spPr>
            <a:xfrm>
              <a:off x="6334076" y="4808438"/>
              <a:ext cx="513579" cy="348115"/>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US" sz="1200">
                  <a:solidFill>
                    <a:srgbClr val="FF0000"/>
                  </a:solidFill>
                  <a:latin typeface="Arial"/>
                  <a:ea typeface="Arial"/>
                  <a:cs typeface="Arial"/>
                  <a:sym typeface="Arial"/>
                </a:rPr>
                <a:t>NO</a:t>
              </a:r>
              <a:endParaRPr/>
            </a:p>
          </p:txBody>
        </p:sp>
        <p:grpSp>
          <p:nvGrpSpPr>
            <p:cNvPr id="3405" name="Google Shape;3405;p168"/>
            <p:cNvGrpSpPr/>
            <p:nvPr/>
          </p:nvGrpSpPr>
          <p:grpSpPr>
            <a:xfrm>
              <a:off x="2503141" y="2323537"/>
              <a:ext cx="3896006" cy="562911"/>
              <a:chOff x="2503141" y="2204864"/>
              <a:chExt cx="3896006" cy="562911"/>
            </a:xfrm>
          </p:grpSpPr>
          <p:sp>
            <p:nvSpPr>
              <p:cNvPr id="3398" name="Google Shape;3398;p168"/>
              <p:cNvSpPr/>
              <p:nvPr/>
            </p:nvSpPr>
            <p:spPr>
              <a:xfrm>
                <a:off x="2503141" y="2204864"/>
                <a:ext cx="3896006" cy="562911"/>
              </a:xfrm>
              <a:prstGeom prst="flowChartPreparation">
                <a:avLst/>
              </a:prstGeom>
              <a:solidFill>
                <a:schemeClr val="lt1">
                  <a:alpha val="20000"/>
                </a:schemeClr>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t/>
                </a:r>
                <a:endParaRPr sz="1200">
                  <a:solidFill>
                    <a:srgbClr val="000000"/>
                  </a:solidFill>
                  <a:latin typeface="Arial"/>
                  <a:ea typeface="Arial"/>
                  <a:cs typeface="Arial"/>
                  <a:sym typeface="Arial"/>
                </a:endParaRPr>
              </a:p>
            </p:txBody>
          </p:sp>
          <p:sp>
            <p:nvSpPr>
              <p:cNvPr id="3406" name="Google Shape;3406;p168"/>
              <p:cNvSpPr txBox="1"/>
              <p:nvPr/>
            </p:nvSpPr>
            <p:spPr>
              <a:xfrm>
                <a:off x="3144566" y="2296371"/>
                <a:ext cx="2613154" cy="379897"/>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1" name="Shape 3411"/>
        <p:cNvGrpSpPr/>
        <p:nvPr/>
      </p:nvGrpSpPr>
      <p:grpSpPr>
        <a:xfrm>
          <a:off x="0" y="0"/>
          <a:ext cx="0" cy="0"/>
          <a:chOff x="0" y="0"/>
          <a:chExt cx="0" cy="0"/>
        </a:xfrm>
      </p:grpSpPr>
      <p:grpSp>
        <p:nvGrpSpPr>
          <p:cNvPr id="3412" name="Google Shape;3412;p169"/>
          <p:cNvGrpSpPr/>
          <p:nvPr/>
        </p:nvGrpSpPr>
        <p:grpSpPr>
          <a:xfrm>
            <a:off x="450000" y="450000"/>
            <a:ext cx="9018000" cy="276999"/>
            <a:chOff x="450000" y="450000"/>
            <a:chExt cx="9018000" cy="276999"/>
          </a:xfrm>
        </p:grpSpPr>
        <p:sp>
          <p:nvSpPr>
            <p:cNvPr id="3413" name="Google Shape;3413;p16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Các nguyên tắc kiểm định giả thuyết</a:t>
              </a:r>
              <a:endParaRPr b="1" sz="1800">
                <a:solidFill>
                  <a:schemeClr val="lt1"/>
                </a:solidFill>
                <a:latin typeface="Arial"/>
                <a:ea typeface="Arial"/>
                <a:cs typeface="Arial"/>
                <a:sym typeface="Arial"/>
              </a:endParaRPr>
            </a:p>
          </p:txBody>
        </p:sp>
        <p:sp>
          <p:nvSpPr>
            <p:cNvPr id="3414" name="Google Shape;3414;p1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graphicFrame>
        <p:nvGraphicFramePr>
          <p:cNvPr id="3415" name="Google Shape;3415;p169"/>
          <p:cNvGraphicFramePr/>
          <p:nvPr/>
        </p:nvGraphicFramePr>
        <p:xfrm>
          <a:off x="558924" y="1808820"/>
          <a:ext cx="3000000" cy="3000000"/>
        </p:xfrm>
        <a:graphic>
          <a:graphicData uri="http://schemas.openxmlformats.org/drawingml/2006/table">
            <a:tbl>
              <a:tblPr bandRow="1" firstRow="1">
                <a:noFill/>
                <a:tableStyleId>{C12F030D-5CD2-458C-BDC0-1FEE18188208}</a:tableStyleId>
              </a:tblPr>
              <a:tblGrid>
                <a:gridCol w="2844875"/>
                <a:gridCol w="2918275"/>
                <a:gridCol w="2881575"/>
              </a:tblGrid>
              <a:tr h="519175">
                <a:tc>
                  <a:txBody>
                    <a:bodyPr/>
                    <a:lstStyle/>
                    <a:p>
                      <a:pPr indent="0" lvl="0" marL="0" marR="0" rtl="0" algn="r">
                        <a:spcBef>
                          <a:spcPts val="0"/>
                        </a:spcBef>
                        <a:spcAft>
                          <a:spcPts val="0"/>
                        </a:spcAft>
                        <a:buNone/>
                      </a:pPr>
                      <a:r>
                        <a:rPr b="1" lang="en-US" sz="1400">
                          <a:solidFill>
                            <a:srgbClr val="262626"/>
                          </a:solidFill>
                          <a:latin typeface="Arial"/>
                          <a:ea typeface="Arial"/>
                          <a:cs typeface="Arial"/>
                          <a:sym typeface="Arial"/>
                        </a:rPr>
                        <a:t>                   THỰC TẾ</a:t>
                      </a:r>
                      <a:endParaRPr b="1" sz="1400">
                        <a:solidFill>
                          <a:srgbClr val="262626"/>
                        </a:solidFill>
                        <a:latin typeface="Arial"/>
                        <a:ea typeface="Arial"/>
                        <a:cs typeface="Arial"/>
                        <a:sym typeface="Arial"/>
                      </a:endParaRPr>
                    </a:p>
                    <a:p>
                      <a:pPr indent="0" lvl="0" marL="0" marR="0" rtl="0" algn="l">
                        <a:spcBef>
                          <a:spcPts val="0"/>
                        </a:spcBef>
                        <a:spcAft>
                          <a:spcPts val="0"/>
                        </a:spcAft>
                        <a:buNone/>
                      </a:pPr>
                      <a:r>
                        <a:rPr b="1" lang="en-US" sz="1400">
                          <a:solidFill>
                            <a:srgbClr val="262626"/>
                          </a:solidFill>
                          <a:latin typeface="Arial"/>
                          <a:ea typeface="Arial"/>
                          <a:cs typeface="Arial"/>
                          <a:sym typeface="Arial"/>
                        </a:rPr>
                        <a:t>KẾT QUẢ KIỂM ĐỊNH</a:t>
                      </a:r>
                      <a:endParaRPr b="1" sz="14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r>
              <a:tr h="784325">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784325">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3416" name="Google Shape;3416;p16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Nguyên tắc kiểm định giả thuyết trong thống kê:</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7"/>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Tìm hiểu về xác suất</a:t>
            </a:r>
            <a:endParaRPr b="1" sz="3200">
              <a:solidFill>
                <a:srgbClr val="000000"/>
              </a:solidFill>
              <a:latin typeface="Arial"/>
              <a:ea typeface="Arial"/>
              <a:cs typeface="Arial"/>
              <a:sym typeface="Arial"/>
            </a:endParaRPr>
          </a:p>
        </p:txBody>
      </p:sp>
      <p:sp>
        <p:nvSpPr>
          <p:cNvPr id="356" name="Google Shape;356;p17"/>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Chương 1. </a:t>
            </a:r>
            <a:endParaRPr b="1" sz="5398">
              <a:solidFill>
                <a:srgbClr val="7F7F7F"/>
              </a:solidFill>
              <a:latin typeface="Arial"/>
              <a:ea typeface="Arial"/>
              <a:cs typeface="Arial"/>
              <a:sym typeface="Arial"/>
            </a:endParaRPr>
          </a:p>
        </p:txBody>
      </p:sp>
      <p:sp>
        <p:nvSpPr>
          <p:cNvPr id="357" name="Google Shape;357;p17"/>
          <p:cNvSpPr/>
          <p:nvPr/>
        </p:nvSpPr>
        <p:spPr>
          <a:xfrm>
            <a:off x="1054111" y="3929021"/>
            <a:ext cx="3897301"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Lý thyết về xác suất</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1.2. Quy tắc xác suất</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Biến ngẫu nhiên</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Phân phối xác suất rời rạc</a:t>
            </a:r>
            <a:endParaRPr sz="1800">
              <a:solidFill>
                <a:srgbClr val="A6A6A6"/>
              </a:solidFill>
              <a:latin typeface="Arial"/>
              <a:ea typeface="Arial"/>
              <a:cs typeface="Arial"/>
              <a:sym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1" name="Shape 3421"/>
        <p:cNvGrpSpPr/>
        <p:nvPr/>
      </p:nvGrpSpPr>
      <p:grpSpPr>
        <a:xfrm>
          <a:off x="0" y="0"/>
          <a:ext cx="0" cy="0"/>
          <a:chOff x="0" y="0"/>
          <a:chExt cx="0" cy="0"/>
        </a:xfrm>
      </p:grpSpPr>
      <p:sp>
        <p:nvSpPr>
          <p:cNvPr id="3422" name="Google Shape;3422;p170"/>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Kiểm định giả thuyết thống kê </a:t>
            </a:r>
            <a:endParaRPr/>
          </a:p>
        </p:txBody>
      </p:sp>
      <p:sp>
        <p:nvSpPr>
          <p:cNvPr id="3423" name="Google Shape;3423;p170"/>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4. </a:t>
            </a:r>
            <a:endParaRPr b="1" sz="5398">
              <a:solidFill>
                <a:srgbClr val="7F7F7F"/>
              </a:solidFill>
              <a:latin typeface="Arial"/>
              <a:ea typeface="Arial"/>
              <a:cs typeface="Arial"/>
              <a:sym typeface="Arial"/>
            </a:endParaRPr>
          </a:p>
        </p:txBody>
      </p:sp>
      <p:sp>
        <p:nvSpPr>
          <p:cNvPr id="3424" name="Google Shape;3424;p170"/>
          <p:cNvSpPr/>
          <p:nvPr/>
        </p:nvSpPr>
        <p:spPr>
          <a:xfrm>
            <a:off x="1054111" y="3929021"/>
            <a:ext cx="4941417" cy="743793"/>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400"/>
              <a:buFont typeface="Arial"/>
              <a:buChar char="•"/>
            </a:pPr>
            <a:r>
              <a:rPr lang="en-US" sz="2000">
                <a:solidFill>
                  <a:srgbClr val="A6A6A6"/>
                </a:solidFill>
                <a:latin typeface="Arial"/>
                <a:ea typeface="Arial"/>
                <a:cs typeface="Arial"/>
                <a:sym typeface="Arial"/>
              </a:rPr>
              <a:t>4.1. Các nguyên tắc kiểm định giả thuyết</a:t>
            </a:r>
            <a:endParaRPr sz="20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400"/>
              <a:buFont typeface="Arial"/>
              <a:buChar char="•"/>
            </a:pPr>
            <a:r>
              <a:rPr lang="en-US" sz="2000">
                <a:solidFill>
                  <a:srgbClr val="3F3F3F"/>
                </a:solidFill>
                <a:latin typeface="Arial"/>
                <a:ea typeface="Arial"/>
                <a:cs typeface="Arial"/>
                <a:sym typeface="Arial"/>
              </a:rPr>
              <a:t>4.2. Thực hiện kiểm định giả thuyết</a:t>
            </a:r>
            <a:endParaRPr sz="2000">
              <a:solidFill>
                <a:srgbClr val="3F3F3F"/>
              </a:solidFill>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9" name="Shape 3429"/>
        <p:cNvGrpSpPr/>
        <p:nvPr/>
      </p:nvGrpSpPr>
      <p:grpSpPr>
        <a:xfrm>
          <a:off x="0" y="0"/>
          <a:ext cx="0" cy="0"/>
          <a:chOff x="0" y="0"/>
          <a:chExt cx="0" cy="0"/>
        </a:xfrm>
      </p:grpSpPr>
      <p:grpSp>
        <p:nvGrpSpPr>
          <p:cNvPr id="3430" name="Google Shape;3430;p171"/>
          <p:cNvGrpSpPr/>
          <p:nvPr/>
        </p:nvGrpSpPr>
        <p:grpSpPr>
          <a:xfrm>
            <a:off x="450000" y="450000"/>
            <a:ext cx="9018000" cy="276999"/>
            <a:chOff x="450000" y="450000"/>
            <a:chExt cx="9018000" cy="276999"/>
          </a:xfrm>
        </p:grpSpPr>
        <p:sp>
          <p:nvSpPr>
            <p:cNvPr id="3431" name="Google Shape;3431;p17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3432" name="Google Shape;3432;p1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3433" name="Google Shape;3433;p17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Kiểm định giả thuyết về số trung bình </a:t>
            </a:r>
            <a:endParaRPr/>
          </a:p>
        </p:txBody>
      </p:sp>
      <p:sp>
        <p:nvSpPr>
          <p:cNvPr id="3434" name="Google Shape;3434;p171"/>
          <p:cNvSpPr/>
          <p:nvPr/>
        </p:nvSpPr>
        <p:spPr>
          <a:xfrm>
            <a:off x="675071" y="221944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một quần thể và một mẫu.</a:t>
            </a:r>
            <a:endParaRPr/>
          </a:p>
        </p:txBody>
      </p:sp>
      <p:grpSp>
        <p:nvGrpSpPr>
          <p:cNvPr id="3435" name="Google Shape;3435;p171"/>
          <p:cNvGrpSpPr/>
          <p:nvPr/>
        </p:nvGrpSpPr>
        <p:grpSpPr>
          <a:xfrm>
            <a:off x="3000085" y="2661132"/>
            <a:ext cx="4914133" cy="1981505"/>
            <a:chOff x="3000085" y="2661132"/>
            <a:chExt cx="4914133" cy="1981505"/>
          </a:xfrm>
        </p:grpSpPr>
        <p:grpSp>
          <p:nvGrpSpPr>
            <p:cNvPr id="3436" name="Google Shape;3436;p171"/>
            <p:cNvGrpSpPr/>
            <p:nvPr/>
          </p:nvGrpSpPr>
          <p:grpSpPr>
            <a:xfrm>
              <a:off x="4695765" y="3124345"/>
              <a:ext cx="3218453" cy="639984"/>
              <a:chOff x="7083232" y="4093645"/>
              <a:chExt cx="3782641" cy="614215"/>
            </a:xfrm>
          </p:grpSpPr>
          <p:cxnSp>
            <p:nvCxnSpPr>
              <p:cNvPr id="3437" name="Google Shape;3437;p171"/>
              <p:cNvCxnSpPr>
                <a:stCxn id="3438" idx="1"/>
              </p:cNvCxnSpPr>
              <p:nvPr/>
            </p:nvCxnSpPr>
            <p:spPr>
              <a:xfrm flipH="1">
                <a:off x="7083232" y="4374260"/>
                <a:ext cx="1101000" cy="333600"/>
              </a:xfrm>
              <a:prstGeom prst="straightConnector1">
                <a:avLst/>
              </a:prstGeom>
              <a:noFill/>
              <a:ln cap="flat" cmpd="sng" w="12700">
                <a:solidFill>
                  <a:srgbClr val="1429A0"/>
                </a:solidFill>
                <a:prstDash val="solid"/>
                <a:miter lim="800000"/>
                <a:headEnd len="sm" w="sm" type="none"/>
                <a:tailEnd len="med" w="med" type="triangle"/>
              </a:ln>
            </p:spPr>
          </p:cxnSp>
          <p:sp>
            <p:nvSpPr>
              <p:cNvPr id="3438" name="Google Shape;3438;p171"/>
              <p:cNvSpPr txBox="1"/>
              <p:nvPr/>
            </p:nvSpPr>
            <p:spPr>
              <a:xfrm>
                <a:off x="8184232" y="4093645"/>
                <a:ext cx="2681641" cy="561229"/>
              </a:xfrm>
              <a:prstGeom prst="rect">
                <a:avLst/>
              </a:prstGeom>
              <a:blipFill rotWithShape="1">
                <a:blip r:embed="rId3">
                  <a:alphaModFix/>
                </a:blip>
                <a:stretch>
                  <a:fillRect b="-12369" l="-797" r="-3190" t="-206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439" name="Google Shape;3439;p171"/>
            <p:cNvSpPr txBox="1"/>
            <p:nvPr/>
          </p:nvSpPr>
          <p:spPr>
            <a:xfrm>
              <a:off x="4944828" y="2661132"/>
              <a:ext cx="708759" cy="29694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440" name="Google Shape;3440;p171"/>
            <p:cNvGrpSpPr/>
            <p:nvPr/>
          </p:nvGrpSpPr>
          <p:grpSpPr>
            <a:xfrm>
              <a:off x="3000085" y="2707674"/>
              <a:ext cx="1863372" cy="1934963"/>
              <a:chOff x="6880016" y="2179877"/>
              <a:chExt cx="2150100" cy="2232707"/>
            </a:xfrm>
          </p:grpSpPr>
          <p:sp>
            <p:nvSpPr>
              <p:cNvPr id="3441" name="Google Shape;3441;p171"/>
              <p:cNvSpPr/>
              <p:nvPr/>
            </p:nvSpPr>
            <p:spPr>
              <a:xfrm>
                <a:off x="6880016" y="2224059"/>
                <a:ext cx="1880558" cy="1880558"/>
              </a:xfrm>
              <a:prstGeom prst="ellipse">
                <a:avLst/>
              </a:prstGeom>
              <a:no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2" name="Google Shape;3442;p171"/>
              <p:cNvSpPr txBox="1"/>
              <p:nvPr/>
            </p:nvSpPr>
            <p:spPr>
              <a:xfrm>
                <a:off x="8599143" y="2179877"/>
                <a:ext cx="430973" cy="248596"/>
              </a:xfrm>
              <a:prstGeom prst="rect">
                <a:avLst/>
              </a:prstGeom>
              <a:blipFill rotWithShape="1">
                <a:blip r:embed="rId5">
                  <a:alphaModFix/>
                </a:blip>
                <a:stretch>
                  <a:fillRect b="0" l="-1638"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43" name="Google Shape;3443;p171"/>
              <p:cNvSpPr/>
              <p:nvPr/>
            </p:nvSpPr>
            <p:spPr>
              <a:xfrm>
                <a:off x="7802696" y="24382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44" name="Google Shape;3444;p171"/>
              <p:cNvSpPr txBox="1"/>
              <p:nvPr/>
            </p:nvSpPr>
            <p:spPr>
              <a:xfrm>
                <a:off x="7425393" y="4163988"/>
                <a:ext cx="789808" cy="248596"/>
              </a:xfrm>
              <a:prstGeom prst="rect">
                <a:avLst/>
              </a:prstGeom>
              <a:blipFill rotWithShape="1">
                <a:blip r:embed="rId6">
                  <a:alphaModFix/>
                </a:blip>
                <a:stretch>
                  <a:fillRect b="0" l="-892" r="-356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45" name="Google Shape;3445;p171"/>
              <p:cNvSpPr/>
              <p:nvPr/>
            </p:nvSpPr>
            <p:spPr>
              <a:xfrm>
                <a:off x="8176552" y="261205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46" name="Google Shape;3446;p171"/>
              <p:cNvSpPr/>
              <p:nvPr/>
            </p:nvSpPr>
            <p:spPr>
              <a:xfrm>
                <a:off x="8026534" y="274778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47" name="Google Shape;3447;p171"/>
              <p:cNvSpPr/>
              <p:nvPr/>
            </p:nvSpPr>
            <p:spPr>
              <a:xfrm>
                <a:off x="8364672" y="299543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48" name="Google Shape;3448;p171"/>
              <p:cNvSpPr/>
              <p:nvPr/>
            </p:nvSpPr>
            <p:spPr>
              <a:xfrm>
                <a:off x="8507547" y="286208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49" name="Google Shape;3449;p171"/>
              <p:cNvSpPr/>
              <p:nvPr/>
            </p:nvSpPr>
            <p:spPr>
              <a:xfrm>
                <a:off x="7636009" y="267634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50" name="Google Shape;3450;p171"/>
              <p:cNvSpPr/>
              <p:nvPr/>
            </p:nvSpPr>
            <p:spPr>
              <a:xfrm>
                <a:off x="7364546" y="264776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51" name="Google Shape;3451;p171"/>
              <p:cNvSpPr/>
              <p:nvPr/>
            </p:nvSpPr>
            <p:spPr>
              <a:xfrm>
                <a:off x="7309778" y="28954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52" name="Google Shape;3452;p171"/>
              <p:cNvSpPr/>
              <p:nvPr/>
            </p:nvSpPr>
            <p:spPr>
              <a:xfrm>
                <a:off x="7183572" y="317402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53" name="Google Shape;3453;p171"/>
              <p:cNvSpPr/>
              <p:nvPr/>
            </p:nvSpPr>
            <p:spPr>
              <a:xfrm>
                <a:off x="7343116" y="315497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54" name="Google Shape;3454;p171"/>
              <p:cNvSpPr/>
              <p:nvPr/>
            </p:nvSpPr>
            <p:spPr>
              <a:xfrm>
                <a:off x="7497897" y="325022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55" name="Google Shape;3455;p171"/>
              <p:cNvSpPr/>
              <p:nvPr/>
            </p:nvSpPr>
            <p:spPr>
              <a:xfrm>
                <a:off x="7759835" y="32764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56" name="Google Shape;3456;p171"/>
              <p:cNvSpPr/>
              <p:nvPr/>
            </p:nvSpPr>
            <p:spPr>
              <a:xfrm>
                <a:off x="7712210" y="305496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57" name="Google Shape;3457;p171"/>
              <p:cNvSpPr/>
              <p:nvPr/>
            </p:nvSpPr>
            <p:spPr>
              <a:xfrm>
                <a:off x="7628866" y="293351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58" name="Google Shape;3458;p171"/>
              <p:cNvSpPr/>
              <p:nvPr/>
            </p:nvSpPr>
            <p:spPr>
              <a:xfrm>
                <a:off x="7900328" y="299781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59" name="Google Shape;3459;p171"/>
              <p:cNvSpPr/>
              <p:nvPr/>
            </p:nvSpPr>
            <p:spPr>
              <a:xfrm>
                <a:off x="8133691" y="320974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60" name="Google Shape;3460;p171"/>
              <p:cNvSpPr/>
              <p:nvPr/>
            </p:nvSpPr>
            <p:spPr>
              <a:xfrm>
                <a:off x="8155122" y="341929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61" name="Google Shape;3461;p171"/>
              <p:cNvSpPr/>
              <p:nvPr/>
            </p:nvSpPr>
            <p:spPr>
              <a:xfrm>
                <a:off x="8312284" y="340024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62" name="Google Shape;3462;p171"/>
              <p:cNvSpPr/>
              <p:nvPr/>
            </p:nvSpPr>
            <p:spPr>
              <a:xfrm>
                <a:off x="8336096" y="360741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63" name="Google Shape;3463;p171"/>
              <p:cNvSpPr/>
              <p:nvPr/>
            </p:nvSpPr>
            <p:spPr>
              <a:xfrm>
                <a:off x="8031296" y="359550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64" name="Google Shape;3464;p171"/>
              <p:cNvSpPr/>
              <p:nvPr/>
            </p:nvSpPr>
            <p:spPr>
              <a:xfrm>
                <a:off x="7759833" y="352883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65" name="Google Shape;3465;p171"/>
              <p:cNvSpPr/>
              <p:nvPr/>
            </p:nvSpPr>
            <p:spPr>
              <a:xfrm>
                <a:off x="7445508" y="349549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66" name="Google Shape;3466;p171"/>
              <p:cNvSpPr/>
              <p:nvPr/>
            </p:nvSpPr>
            <p:spPr>
              <a:xfrm>
                <a:off x="7212146" y="34288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67" name="Google Shape;3467;p171"/>
              <p:cNvSpPr/>
              <p:nvPr/>
            </p:nvSpPr>
            <p:spPr>
              <a:xfrm>
                <a:off x="7474083" y="375743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68" name="Google Shape;3468;p171"/>
              <p:cNvSpPr/>
              <p:nvPr/>
            </p:nvSpPr>
            <p:spPr>
              <a:xfrm>
                <a:off x="7745546" y="373838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69" name="Google Shape;3469;p171"/>
              <p:cNvSpPr/>
              <p:nvPr/>
            </p:nvSpPr>
            <p:spPr>
              <a:xfrm>
                <a:off x="7847940" y="365265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70" name="Google Shape;3470;p171"/>
              <p:cNvSpPr/>
              <p:nvPr/>
            </p:nvSpPr>
            <p:spPr>
              <a:xfrm>
                <a:off x="8019390" y="379791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71" name="Google Shape;3471;p171"/>
              <p:cNvSpPr/>
              <p:nvPr/>
            </p:nvSpPr>
            <p:spPr>
              <a:xfrm>
                <a:off x="7836034" y="386458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72" name="Google Shape;3472;p171"/>
              <p:cNvSpPr/>
              <p:nvPr/>
            </p:nvSpPr>
            <p:spPr>
              <a:xfrm rot="-3101051">
                <a:off x="8001434" y="2204918"/>
                <a:ext cx="426578" cy="1119695"/>
              </a:xfrm>
              <a:prstGeom prst="ellipse">
                <a:avLst/>
              </a:prstGeom>
              <a:noFill/>
              <a:ln cap="flat" cmpd="sng" w="127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473" name="Google Shape;3473;p171"/>
              <p:cNvCxnSpPr/>
              <p:nvPr/>
            </p:nvCxnSpPr>
            <p:spPr>
              <a:xfrm flipH="1">
                <a:off x="8435429" y="2416181"/>
                <a:ext cx="210890" cy="210890"/>
              </a:xfrm>
              <a:prstGeom prst="straightConnector1">
                <a:avLst/>
              </a:prstGeom>
              <a:noFill/>
              <a:ln cap="flat" cmpd="sng" w="12700">
                <a:solidFill>
                  <a:schemeClr val="dk1"/>
                </a:solidFill>
                <a:prstDash val="solid"/>
                <a:miter lim="800000"/>
                <a:headEnd len="sm" w="sm" type="none"/>
                <a:tailEnd len="med" w="med" type="triangle"/>
              </a:ln>
            </p:spPr>
          </p:cxnSp>
        </p:grpSp>
        <p:sp>
          <p:nvSpPr>
            <p:cNvPr id="3474" name="Google Shape;3474;p171"/>
            <p:cNvSpPr txBox="1"/>
            <p:nvPr/>
          </p:nvSpPr>
          <p:spPr>
            <a:xfrm>
              <a:off x="3390296" y="3474376"/>
              <a:ext cx="711303" cy="470000"/>
            </a:xfrm>
            <a:prstGeom prst="rect">
              <a:avLst/>
            </a:prstGeom>
            <a:blipFill rotWithShape="1">
              <a:blip r:embed="rId7">
                <a:alphaModFix/>
              </a:blip>
              <a:stretch>
                <a:fillRect b="0" l="0" r="-170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475" name="Google Shape;3475;p171"/>
          <p:cNvSpPr/>
          <p:nvPr/>
        </p:nvSpPr>
        <p:spPr>
          <a:xfrm>
            <a:off x="675071" y="484876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phân phối Student-t để diễn giải thống kê kiểm định được tính như sau:</a:t>
            </a:r>
            <a:endParaRPr/>
          </a:p>
        </p:txBody>
      </p:sp>
      <p:sp>
        <p:nvSpPr>
          <p:cNvPr id="3476" name="Google Shape;3476;p171"/>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định t cho một mẫu duy nhất:</a:t>
            </a:r>
            <a:endParaRPr/>
          </a:p>
        </p:txBody>
      </p:sp>
      <p:sp>
        <p:nvSpPr>
          <p:cNvPr id="3477" name="Google Shape;3477;p171"/>
          <p:cNvSpPr/>
          <p:nvPr/>
        </p:nvSpPr>
        <p:spPr>
          <a:xfrm>
            <a:off x="4302673" y="5349252"/>
            <a:ext cx="1304423" cy="80817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2" name="Shape 3482"/>
        <p:cNvGrpSpPr/>
        <p:nvPr/>
      </p:nvGrpSpPr>
      <p:grpSpPr>
        <a:xfrm>
          <a:off x="0" y="0"/>
          <a:ext cx="0" cy="0"/>
          <a:chOff x="0" y="0"/>
          <a:chExt cx="0" cy="0"/>
        </a:xfrm>
      </p:grpSpPr>
      <p:grpSp>
        <p:nvGrpSpPr>
          <p:cNvPr id="3483" name="Google Shape;3483;p172"/>
          <p:cNvGrpSpPr/>
          <p:nvPr/>
        </p:nvGrpSpPr>
        <p:grpSpPr>
          <a:xfrm>
            <a:off x="450000" y="450000"/>
            <a:ext cx="9018000" cy="276999"/>
            <a:chOff x="450000" y="450000"/>
            <a:chExt cx="9018000" cy="276999"/>
          </a:xfrm>
        </p:grpSpPr>
        <p:sp>
          <p:nvSpPr>
            <p:cNvPr id="3484" name="Google Shape;3484;p17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3485" name="Google Shape;3485;p1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3486" name="Google Shape;3486;p172"/>
          <p:cNvSpPr/>
          <p:nvPr/>
        </p:nvSpPr>
        <p:spPr>
          <a:xfrm>
            <a:off x="675071"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định ở đuôi phải:</a:t>
            </a:r>
            <a:endParaRPr/>
          </a:p>
        </p:txBody>
      </p:sp>
      <p:sp>
        <p:nvSpPr>
          <p:cNvPr id="3487" name="Google Shape;3487;p172"/>
          <p:cNvSpPr/>
          <p:nvPr/>
        </p:nvSpPr>
        <p:spPr>
          <a:xfrm>
            <a:off x="3727401" y="2708920"/>
            <a:ext cx="5616624" cy="32358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88" name="Google Shape;3488;p172"/>
          <p:cNvGrpSpPr/>
          <p:nvPr/>
        </p:nvGrpSpPr>
        <p:grpSpPr>
          <a:xfrm>
            <a:off x="4263088" y="2996952"/>
            <a:ext cx="4648764" cy="2825424"/>
            <a:chOff x="2627030" y="3318817"/>
            <a:chExt cx="4648764" cy="2825424"/>
          </a:xfrm>
        </p:grpSpPr>
        <p:sp>
          <p:nvSpPr>
            <p:cNvPr id="3489" name="Google Shape;3489;p172"/>
            <p:cNvSpPr/>
            <p:nvPr/>
          </p:nvSpPr>
          <p:spPr>
            <a:xfrm flipH="1">
              <a:off x="5980745" y="5446077"/>
              <a:ext cx="657256" cy="307777"/>
            </a:xfrm>
            <a:custGeom>
              <a:rect b="b" l="l" r="r" t="t"/>
              <a:pathLst>
                <a:path extrusionOk="0" h="114300" w="247650">
                  <a:moveTo>
                    <a:pt x="242887" y="0"/>
                  </a:moveTo>
                  <a:cubicBezTo>
                    <a:pt x="207668" y="15211"/>
                    <a:pt x="186804" y="49286"/>
                    <a:pt x="151585" y="64497"/>
                  </a:cubicBezTo>
                  <a:lnTo>
                    <a:pt x="0" y="114300"/>
                  </a:lnTo>
                  <a:lnTo>
                    <a:pt x="247650" y="114300"/>
                  </a:lnTo>
                  <a:lnTo>
                    <a:pt x="242887"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90" name="Google Shape;3490;p172"/>
            <p:cNvPicPr preferRelativeResize="0"/>
            <p:nvPr/>
          </p:nvPicPr>
          <p:blipFill rotWithShape="1">
            <a:blip r:embed="rId3">
              <a:alphaModFix/>
            </a:blip>
            <a:srcRect b="6890" l="23727" r="23728" t="0"/>
            <a:stretch/>
          </p:blipFill>
          <p:spPr>
            <a:xfrm>
              <a:off x="2981825" y="3629635"/>
              <a:ext cx="3831795" cy="2114072"/>
            </a:xfrm>
            <a:prstGeom prst="rect">
              <a:avLst/>
            </a:prstGeom>
            <a:noFill/>
            <a:ln>
              <a:noFill/>
            </a:ln>
          </p:spPr>
        </p:pic>
        <p:sp>
          <p:nvSpPr>
            <p:cNvPr id="3491" name="Google Shape;3491;p172"/>
            <p:cNvSpPr/>
            <p:nvPr/>
          </p:nvSpPr>
          <p:spPr>
            <a:xfrm>
              <a:off x="3812913" y="5836464"/>
              <a:ext cx="214853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Vị trí của thống kê kiểm tra</a:t>
              </a:r>
              <a:endParaRPr sz="1400">
                <a:solidFill>
                  <a:schemeClr val="dk1"/>
                </a:solidFill>
                <a:latin typeface="Arial"/>
                <a:ea typeface="Arial"/>
                <a:cs typeface="Arial"/>
                <a:sym typeface="Arial"/>
              </a:endParaRPr>
            </a:p>
          </p:txBody>
        </p:sp>
        <p:cxnSp>
          <p:nvCxnSpPr>
            <p:cNvPr id="3492" name="Google Shape;3492;p172"/>
            <p:cNvCxnSpPr/>
            <p:nvPr/>
          </p:nvCxnSpPr>
          <p:spPr>
            <a:xfrm>
              <a:off x="5980745" y="4546600"/>
              <a:ext cx="0" cy="1264280"/>
            </a:xfrm>
            <a:prstGeom prst="straightConnector1">
              <a:avLst/>
            </a:prstGeom>
            <a:noFill/>
            <a:ln cap="flat" cmpd="sng" w="28575">
              <a:solidFill>
                <a:srgbClr val="FF0000"/>
              </a:solidFill>
              <a:prstDash val="solid"/>
              <a:miter lim="800000"/>
              <a:headEnd len="sm" w="sm" type="none"/>
              <a:tailEnd len="sm" w="sm" type="none"/>
            </a:ln>
          </p:spPr>
        </p:cxnSp>
        <p:cxnSp>
          <p:nvCxnSpPr>
            <p:cNvPr id="3493" name="Google Shape;3493;p172"/>
            <p:cNvCxnSpPr/>
            <p:nvPr/>
          </p:nvCxnSpPr>
          <p:spPr>
            <a:xfrm>
              <a:off x="2627030" y="5745997"/>
              <a:ext cx="4648764" cy="0"/>
            </a:xfrm>
            <a:prstGeom prst="straightConnector1">
              <a:avLst/>
            </a:prstGeom>
            <a:noFill/>
            <a:ln cap="flat" cmpd="sng" w="19050">
              <a:solidFill>
                <a:srgbClr val="262626"/>
              </a:solidFill>
              <a:prstDash val="solid"/>
              <a:miter lim="800000"/>
              <a:headEnd len="med" w="med" type="triangle"/>
              <a:tailEnd len="med" w="med" type="triangle"/>
            </a:ln>
          </p:spPr>
        </p:cxnSp>
        <p:cxnSp>
          <p:nvCxnSpPr>
            <p:cNvPr id="3494" name="Google Shape;3494;p172"/>
            <p:cNvCxnSpPr/>
            <p:nvPr/>
          </p:nvCxnSpPr>
          <p:spPr>
            <a:xfrm rot="10800000">
              <a:off x="4884975" y="3318817"/>
              <a:ext cx="0" cy="2423392"/>
            </a:xfrm>
            <a:prstGeom prst="straightConnector1">
              <a:avLst/>
            </a:prstGeom>
            <a:noFill/>
            <a:ln cap="flat" cmpd="sng" w="19050">
              <a:solidFill>
                <a:schemeClr val="dk1">
                  <a:alpha val="20000"/>
                </a:schemeClr>
              </a:solidFill>
              <a:prstDash val="solid"/>
              <a:miter lim="800000"/>
              <a:headEnd len="sm" w="sm" type="none"/>
              <a:tailEnd len="med" w="med" type="triangle"/>
            </a:ln>
          </p:spPr>
        </p:cxnSp>
        <p:sp>
          <p:nvSpPr>
            <p:cNvPr id="3495" name="Google Shape;3495;p172"/>
            <p:cNvSpPr txBox="1"/>
            <p:nvPr/>
          </p:nvSpPr>
          <p:spPr>
            <a:xfrm>
              <a:off x="6046409" y="4953053"/>
              <a:ext cx="1152128" cy="46525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96" name="Google Shape;3496;p172"/>
            <p:cNvSpPr txBox="1"/>
            <p:nvPr/>
          </p:nvSpPr>
          <p:spPr>
            <a:xfrm>
              <a:off x="5908805" y="5434315"/>
              <a:ext cx="373832"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97" name="Google Shape;3497;p172"/>
            <p:cNvSpPr txBox="1"/>
            <p:nvPr/>
          </p:nvSpPr>
          <p:spPr>
            <a:xfrm>
              <a:off x="4011224" y="4970149"/>
              <a:ext cx="1667630" cy="464166"/>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498" name="Google Shape;3498;p17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định t cho một mẫu duy nhất:</a:t>
            </a:r>
            <a:endParaRPr/>
          </a:p>
        </p:txBody>
      </p:sp>
      <p:sp>
        <p:nvSpPr>
          <p:cNvPr id="3499" name="Google Shape;3499;p172"/>
          <p:cNvSpPr/>
          <p:nvPr/>
        </p:nvSpPr>
        <p:spPr>
          <a:xfrm>
            <a:off x="847725" y="2063272"/>
            <a:ext cx="2460189" cy="707886"/>
          </a:xfrm>
          <a:prstGeom prst="rect">
            <a:avLst/>
          </a:prstGeom>
          <a:blipFill rotWithShape="1">
            <a:blip r:embed="rId7">
              <a:alphaModFix/>
            </a:blip>
            <a:stretch>
              <a:fillRect b="-5981"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00" name="Google Shape;3500;p172"/>
          <p:cNvSpPr/>
          <p:nvPr/>
        </p:nvSpPr>
        <p:spPr>
          <a:xfrm>
            <a:off x="695654" y="286844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Trị số p = 𝑃(𝑋 &gt; thử nghiệm thống kê)</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5" name="Shape 3505"/>
        <p:cNvGrpSpPr/>
        <p:nvPr/>
      </p:nvGrpSpPr>
      <p:grpSpPr>
        <a:xfrm>
          <a:off x="0" y="0"/>
          <a:ext cx="0" cy="0"/>
          <a:chOff x="0" y="0"/>
          <a:chExt cx="0" cy="0"/>
        </a:xfrm>
      </p:grpSpPr>
      <p:grpSp>
        <p:nvGrpSpPr>
          <p:cNvPr id="3506" name="Google Shape;3506;p173"/>
          <p:cNvGrpSpPr/>
          <p:nvPr/>
        </p:nvGrpSpPr>
        <p:grpSpPr>
          <a:xfrm>
            <a:off x="450000" y="450000"/>
            <a:ext cx="9018000" cy="276999"/>
            <a:chOff x="450000" y="450000"/>
            <a:chExt cx="9018000" cy="276999"/>
          </a:xfrm>
        </p:grpSpPr>
        <p:sp>
          <p:nvSpPr>
            <p:cNvPr id="3507" name="Google Shape;3507;p17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3508" name="Google Shape;3508;p1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3509" name="Google Shape;3509;p173"/>
          <p:cNvSpPr/>
          <p:nvPr/>
        </p:nvSpPr>
        <p:spPr>
          <a:xfrm>
            <a:off x="675071"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định ở đuôi trái</a:t>
            </a:r>
            <a:endParaRPr sz="1300">
              <a:solidFill>
                <a:srgbClr val="262626"/>
              </a:solidFill>
              <a:latin typeface="Arial"/>
              <a:ea typeface="Arial"/>
              <a:cs typeface="Arial"/>
              <a:sym typeface="Arial"/>
            </a:endParaRPr>
          </a:p>
        </p:txBody>
      </p:sp>
      <p:sp>
        <p:nvSpPr>
          <p:cNvPr id="3510" name="Google Shape;3510;p173"/>
          <p:cNvSpPr/>
          <p:nvPr/>
        </p:nvSpPr>
        <p:spPr>
          <a:xfrm flipH="1">
            <a:off x="3725476" y="2708920"/>
            <a:ext cx="5616600" cy="3235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511" name="Google Shape;3511;p173"/>
          <p:cNvGrpSpPr/>
          <p:nvPr/>
        </p:nvGrpSpPr>
        <p:grpSpPr>
          <a:xfrm flipH="1">
            <a:off x="4159324" y="2995510"/>
            <a:ext cx="4648764" cy="2825424"/>
            <a:chOff x="2627030" y="3318817"/>
            <a:chExt cx="4648764" cy="2825424"/>
          </a:xfrm>
        </p:grpSpPr>
        <p:sp>
          <p:nvSpPr>
            <p:cNvPr id="3512" name="Google Shape;3512;p173"/>
            <p:cNvSpPr/>
            <p:nvPr/>
          </p:nvSpPr>
          <p:spPr>
            <a:xfrm flipH="1">
              <a:off x="5980745" y="5446077"/>
              <a:ext cx="657256" cy="307777"/>
            </a:xfrm>
            <a:custGeom>
              <a:rect b="b" l="l" r="r" t="t"/>
              <a:pathLst>
                <a:path extrusionOk="0" h="114300" w="247650">
                  <a:moveTo>
                    <a:pt x="242887" y="0"/>
                  </a:moveTo>
                  <a:cubicBezTo>
                    <a:pt x="207668" y="15211"/>
                    <a:pt x="186804" y="49286"/>
                    <a:pt x="151585" y="64497"/>
                  </a:cubicBezTo>
                  <a:lnTo>
                    <a:pt x="0" y="114300"/>
                  </a:lnTo>
                  <a:lnTo>
                    <a:pt x="247650" y="114300"/>
                  </a:lnTo>
                  <a:lnTo>
                    <a:pt x="242887"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13" name="Google Shape;3513;p173"/>
            <p:cNvPicPr preferRelativeResize="0"/>
            <p:nvPr/>
          </p:nvPicPr>
          <p:blipFill rotWithShape="1">
            <a:blip r:embed="rId3">
              <a:alphaModFix/>
            </a:blip>
            <a:srcRect b="6890" l="23727" r="23728" t="0"/>
            <a:stretch/>
          </p:blipFill>
          <p:spPr>
            <a:xfrm>
              <a:off x="2981825" y="3629635"/>
              <a:ext cx="3831795" cy="2114072"/>
            </a:xfrm>
            <a:prstGeom prst="rect">
              <a:avLst/>
            </a:prstGeom>
            <a:noFill/>
            <a:ln>
              <a:noFill/>
            </a:ln>
          </p:spPr>
        </p:pic>
        <p:sp>
          <p:nvSpPr>
            <p:cNvPr id="3514" name="Google Shape;3514;p173"/>
            <p:cNvSpPr/>
            <p:nvPr/>
          </p:nvSpPr>
          <p:spPr>
            <a:xfrm>
              <a:off x="3708013" y="5836464"/>
              <a:ext cx="235833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Vị trí của thống kê kiểm định</a:t>
              </a:r>
              <a:endParaRPr sz="1400">
                <a:solidFill>
                  <a:schemeClr val="dk1"/>
                </a:solidFill>
                <a:latin typeface="Arial"/>
                <a:ea typeface="Arial"/>
                <a:cs typeface="Arial"/>
                <a:sym typeface="Arial"/>
              </a:endParaRPr>
            </a:p>
          </p:txBody>
        </p:sp>
        <p:cxnSp>
          <p:nvCxnSpPr>
            <p:cNvPr id="3515" name="Google Shape;3515;p173"/>
            <p:cNvCxnSpPr/>
            <p:nvPr/>
          </p:nvCxnSpPr>
          <p:spPr>
            <a:xfrm>
              <a:off x="5980745" y="4546600"/>
              <a:ext cx="0" cy="1264280"/>
            </a:xfrm>
            <a:prstGeom prst="straightConnector1">
              <a:avLst/>
            </a:prstGeom>
            <a:noFill/>
            <a:ln cap="flat" cmpd="sng" w="28575">
              <a:solidFill>
                <a:srgbClr val="FF0000"/>
              </a:solidFill>
              <a:prstDash val="solid"/>
              <a:miter lim="800000"/>
              <a:headEnd len="sm" w="sm" type="none"/>
              <a:tailEnd len="sm" w="sm" type="none"/>
            </a:ln>
          </p:spPr>
        </p:cxnSp>
        <p:cxnSp>
          <p:nvCxnSpPr>
            <p:cNvPr id="3516" name="Google Shape;3516;p173"/>
            <p:cNvCxnSpPr/>
            <p:nvPr/>
          </p:nvCxnSpPr>
          <p:spPr>
            <a:xfrm>
              <a:off x="2627030" y="5745997"/>
              <a:ext cx="4648764" cy="0"/>
            </a:xfrm>
            <a:prstGeom prst="straightConnector1">
              <a:avLst/>
            </a:prstGeom>
            <a:noFill/>
            <a:ln cap="flat" cmpd="sng" w="19050">
              <a:solidFill>
                <a:srgbClr val="262626"/>
              </a:solidFill>
              <a:prstDash val="solid"/>
              <a:miter lim="800000"/>
              <a:headEnd len="med" w="med" type="triangle"/>
              <a:tailEnd len="med" w="med" type="triangle"/>
            </a:ln>
          </p:spPr>
        </p:cxnSp>
        <p:cxnSp>
          <p:nvCxnSpPr>
            <p:cNvPr id="3517" name="Google Shape;3517;p173"/>
            <p:cNvCxnSpPr/>
            <p:nvPr/>
          </p:nvCxnSpPr>
          <p:spPr>
            <a:xfrm rot="10800000">
              <a:off x="4884975" y="3318817"/>
              <a:ext cx="0" cy="2423392"/>
            </a:xfrm>
            <a:prstGeom prst="straightConnector1">
              <a:avLst/>
            </a:prstGeom>
            <a:noFill/>
            <a:ln cap="flat" cmpd="sng" w="19050">
              <a:solidFill>
                <a:schemeClr val="dk1">
                  <a:alpha val="20000"/>
                </a:schemeClr>
              </a:solidFill>
              <a:prstDash val="solid"/>
              <a:miter lim="800000"/>
              <a:headEnd len="sm" w="sm" type="none"/>
              <a:tailEnd len="med" w="med" type="triangle"/>
            </a:ln>
          </p:spPr>
        </p:cxnSp>
        <p:sp>
          <p:nvSpPr>
            <p:cNvPr id="3518" name="Google Shape;3518;p173"/>
            <p:cNvSpPr txBox="1"/>
            <p:nvPr/>
          </p:nvSpPr>
          <p:spPr>
            <a:xfrm>
              <a:off x="6046409" y="4953053"/>
              <a:ext cx="1152128" cy="46525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19" name="Google Shape;3519;p173"/>
            <p:cNvSpPr txBox="1"/>
            <p:nvPr/>
          </p:nvSpPr>
          <p:spPr>
            <a:xfrm>
              <a:off x="4120868" y="4953053"/>
              <a:ext cx="1661089" cy="46416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20" name="Google Shape;3520;p173"/>
            <p:cNvSpPr txBox="1"/>
            <p:nvPr/>
          </p:nvSpPr>
          <p:spPr>
            <a:xfrm>
              <a:off x="5908805" y="5434315"/>
              <a:ext cx="373832" cy="36933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521" name="Google Shape;3521;p17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định t cho một mẫu duy nhất:</a:t>
            </a:r>
            <a:endParaRPr/>
          </a:p>
        </p:txBody>
      </p:sp>
      <p:sp>
        <p:nvSpPr>
          <p:cNvPr id="3522" name="Google Shape;3522;p173"/>
          <p:cNvSpPr/>
          <p:nvPr/>
        </p:nvSpPr>
        <p:spPr>
          <a:xfrm>
            <a:off x="851085" y="2063271"/>
            <a:ext cx="2502572" cy="707886"/>
          </a:xfrm>
          <a:prstGeom prst="rect">
            <a:avLst/>
          </a:prstGeom>
          <a:blipFill rotWithShape="1">
            <a:blip r:embed="rId7">
              <a:alphaModFix/>
            </a:blip>
            <a:stretch>
              <a:fillRect b="-1025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23" name="Google Shape;3523;p173"/>
          <p:cNvSpPr/>
          <p:nvPr/>
        </p:nvSpPr>
        <p:spPr>
          <a:xfrm>
            <a:off x="675071" y="285555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Trị số p = 𝑃(𝑋 &lt; 𝑡hử nghiệm thống kê)</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8" name="Shape 3528"/>
        <p:cNvGrpSpPr/>
        <p:nvPr/>
      </p:nvGrpSpPr>
      <p:grpSpPr>
        <a:xfrm>
          <a:off x="0" y="0"/>
          <a:ext cx="0" cy="0"/>
          <a:chOff x="0" y="0"/>
          <a:chExt cx="0" cy="0"/>
        </a:xfrm>
      </p:grpSpPr>
      <p:grpSp>
        <p:nvGrpSpPr>
          <p:cNvPr id="3529" name="Google Shape;3529;p174"/>
          <p:cNvGrpSpPr/>
          <p:nvPr/>
        </p:nvGrpSpPr>
        <p:grpSpPr>
          <a:xfrm>
            <a:off x="450000" y="450000"/>
            <a:ext cx="9018000" cy="276999"/>
            <a:chOff x="450000" y="450000"/>
            <a:chExt cx="9018000" cy="276999"/>
          </a:xfrm>
        </p:grpSpPr>
        <p:sp>
          <p:nvSpPr>
            <p:cNvPr id="3530" name="Google Shape;3530;p17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3531" name="Google Shape;3531;p1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3532" name="Google Shape;3532;p174"/>
          <p:cNvSpPr/>
          <p:nvPr/>
        </p:nvSpPr>
        <p:spPr>
          <a:xfrm>
            <a:off x="675071"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định ở cả hai đuôi:</a:t>
            </a:r>
            <a:endParaRPr/>
          </a:p>
        </p:txBody>
      </p:sp>
      <p:sp>
        <p:nvSpPr>
          <p:cNvPr id="3533" name="Google Shape;3533;p174"/>
          <p:cNvSpPr/>
          <p:nvPr/>
        </p:nvSpPr>
        <p:spPr>
          <a:xfrm>
            <a:off x="3727401" y="2708920"/>
            <a:ext cx="5616624" cy="32358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534" name="Google Shape;3534;p174"/>
          <p:cNvGrpSpPr/>
          <p:nvPr/>
        </p:nvGrpSpPr>
        <p:grpSpPr>
          <a:xfrm>
            <a:off x="3943089" y="2460460"/>
            <a:ext cx="4690090" cy="2825424"/>
            <a:chOff x="2627030" y="3318817"/>
            <a:chExt cx="4690090" cy="2825424"/>
          </a:xfrm>
        </p:grpSpPr>
        <p:sp>
          <p:nvSpPr>
            <p:cNvPr id="3535" name="Google Shape;3535;p174"/>
            <p:cNvSpPr/>
            <p:nvPr/>
          </p:nvSpPr>
          <p:spPr>
            <a:xfrm>
              <a:off x="3264823" y="5446077"/>
              <a:ext cx="657256" cy="307777"/>
            </a:xfrm>
            <a:custGeom>
              <a:rect b="b" l="l" r="r" t="t"/>
              <a:pathLst>
                <a:path extrusionOk="0" h="114300" w="247650">
                  <a:moveTo>
                    <a:pt x="242887" y="0"/>
                  </a:moveTo>
                  <a:cubicBezTo>
                    <a:pt x="207668" y="15211"/>
                    <a:pt x="186804" y="49286"/>
                    <a:pt x="151585" y="64497"/>
                  </a:cubicBezTo>
                  <a:lnTo>
                    <a:pt x="0" y="114300"/>
                  </a:lnTo>
                  <a:lnTo>
                    <a:pt x="247650" y="114300"/>
                  </a:lnTo>
                  <a:lnTo>
                    <a:pt x="242887"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6" name="Google Shape;3536;p174"/>
            <p:cNvSpPr/>
            <p:nvPr/>
          </p:nvSpPr>
          <p:spPr>
            <a:xfrm flipH="1">
              <a:off x="6099328" y="5446077"/>
              <a:ext cx="657256" cy="307777"/>
            </a:xfrm>
            <a:custGeom>
              <a:rect b="b" l="l" r="r" t="t"/>
              <a:pathLst>
                <a:path extrusionOk="0" h="114300" w="247650">
                  <a:moveTo>
                    <a:pt x="242887" y="0"/>
                  </a:moveTo>
                  <a:cubicBezTo>
                    <a:pt x="207668" y="15211"/>
                    <a:pt x="186804" y="49286"/>
                    <a:pt x="151585" y="64497"/>
                  </a:cubicBezTo>
                  <a:lnTo>
                    <a:pt x="0" y="114300"/>
                  </a:lnTo>
                  <a:lnTo>
                    <a:pt x="247650" y="114300"/>
                  </a:lnTo>
                  <a:lnTo>
                    <a:pt x="242887"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37" name="Google Shape;3537;p174"/>
            <p:cNvPicPr preferRelativeResize="0"/>
            <p:nvPr/>
          </p:nvPicPr>
          <p:blipFill rotWithShape="1">
            <a:blip r:embed="rId3">
              <a:alphaModFix/>
            </a:blip>
            <a:srcRect b="6890" l="23727" r="23728" t="0"/>
            <a:stretch/>
          </p:blipFill>
          <p:spPr>
            <a:xfrm flipH="1">
              <a:off x="3089204" y="3629635"/>
              <a:ext cx="3831795" cy="2114072"/>
            </a:xfrm>
            <a:prstGeom prst="rect">
              <a:avLst/>
            </a:prstGeom>
            <a:noFill/>
            <a:ln>
              <a:noFill/>
            </a:ln>
          </p:spPr>
        </p:pic>
        <p:sp>
          <p:nvSpPr>
            <p:cNvPr id="3538" name="Google Shape;3538;p174"/>
            <p:cNvSpPr/>
            <p:nvPr/>
          </p:nvSpPr>
          <p:spPr>
            <a:xfrm flipH="1">
              <a:off x="3836473" y="5836464"/>
              <a:ext cx="235833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Vị trí của thống kê kiểm định</a:t>
              </a:r>
              <a:endParaRPr sz="1400">
                <a:solidFill>
                  <a:schemeClr val="dk1"/>
                </a:solidFill>
                <a:latin typeface="Arial"/>
                <a:ea typeface="Arial"/>
                <a:cs typeface="Arial"/>
                <a:sym typeface="Arial"/>
              </a:endParaRPr>
            </a:p>
          </p:txBody>
        </p:sp>
        <p:cxnSp>
          <p:nvCxnSpPr>
            <p:cNvPr id="3539" name="Google Shape;3539;p174"/>
            <p:cNvCxnSpPr/>
            <p:nvPr/>
          </p:nvCxnSpPr>
          <p:spPr>
            <a:xfrm rot="10800000">
              <a:off x="2627030" y="5745997"/>
              <a:ext cx="4648764" cy="0"/>
            </a:xfrm>
            <a:prstGeom prst="straightConnector1">
              <a:avLst/>
            </a:prstGeom>
            <a:noFill/>
            <a:ln cap="flat" cmpd="sng" w="19050">
              <a:solidFill>
                <a:srgbClr val="262626"/>
              </a:solidFill>
              <a:prstDash val="solid"/>
              <a:miter lim="800000"/>
              <a:headEnd len="med" w="med" type="triangle"/>
              <a:tailEnd len="med" w="med" type="triangle"/>
            </a:ln>
          </p:spPr>
        </p:cxnSp>
        <p:cxnSp>
          <p:nvCxnSpPr>
            <p:cNvPr id="3540" name="Google Shape;3540;p174"/>
            <p:cNvCxnSpPr/>
            <p:nvPr/>
          </p:nvCxnSpPr>
          <p:spPr>
            <a:xfrm rot="10800000">
              <a:off x="5017849" y="3318817"/>
              <a:ext cx="0" cy="2423392"/>
            </a:xfrm>
            <a:prstGeom prst="straightConnector1">
              <a:avLst/>
            </a:prstGeom>
            <a:noFill/>
            <a:ln cap="flat" cmpd="sng" w="19050">
              <a:solidFill>
                <a:schemeClr val="dk1">
                  <a:alpha val="20000"/>
                </a:schemeClr>
              </a:solidFill>
              <a:prstDash val="solid"/>
              <a:miter lim="800000"/>
              <a:headEnd len="sm" w="sm" type="none"/>
              <a:tailEnd len="med" w="med" type="triangle"/>
            </a:ln>
          </p:spPr>
        </p:cxnSp>
        <p:sp>
          <p:nvSpPr>
            <p:cNvPr id="3541" name="Google Shape;3541;p174"/>
            <p:cNvSpPr txBox="1"/>
            <p:nvPr/>
          </p:nvSpPr>
          <p:spPr>
            <a:xfrm flipH="1">
              <a:off x="4190576" y="5046709"/>
              <a:ext cx="1627149" cy="46416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542" name="Google Shape;3542;p174"/>
            <p:cNvCxnSpPr/>
            <p:nvPr/>
          </p:nvCxnSpPr>
          <p:spPr>
            <a:xfrm>
              <a:off x="3922079" y="4546600"/>
              <a:ext cx="0" cy="1264280"/>
            </a:xfrm>
            <a:prstGeom prst="straightConnector1">
              <a:avLst/>
            </a:prstGeom>
            <a:noFill/>
            <a:ln cap="flat" cmpd="sng" w="28575">
              <a:solidFill>
                <a:srgbClr val="FF0000"/>
              </a:solidFill>
              <a:prstDash val="solid"/>
              <a:miter lim="800000"/>
              <a:headEnd len="sm" w="sm" type="none"/>
              <a:tailEnd len="sm" w="sm" type="none"/>
            </a:ln>
          </p:spPr>
        </p:cxnSp>
        <p:sp>
          <p:nvSpPr>
            <p:cNvPr id="3543" name="Google Shape;3543;p174"/>
            <p:cNvSpPr txBox="1"/>
            <p:nvPr/>
          </p:nvSpPr>
          <p:spPr>
            <a:xfrm flipH="1">
              <a:off x="2704287" y="4953053"/>
              <a:ext cx="1152128" cy="46525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44" name="Google Shape;3544;p174"/>
            <p:cNvSpPr txBox="1"/>
            <p:nvPr/>
          </p:nvSpPr>
          <p:spPr>
            <a:xfrm flipH="1">
              <a:off x="3132168" y="5332715"/>
              <a:ext cx="570163" cy="33291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545" name="Google Shape;3545;p174"/>
            <p:cNvCxnSpPr/>
            <p:nvPr/>
          </p:nvCxnSpPr>
          <p:spPr>
            <a:xfrm>
              <a:off x="6099328" y="4546600"/>
              <a:ext cx="0" cy="1264280"/>
            </a:xfrm>
            <a:prstGeom prst="straightConnector1">
              <a:avLst/>
            </a:prstGeom>
            <a:noFill/>
            <a:ln cap="flat" cmpd="sng" w="28575">
              <a:solidFill>
                <a:srgbClr val="FF0000"/>
              </a:solidFill>
              <a:prstDash val="solid"/>
              <a:miter lim="800000"/>
              <a:headEnd len="sm" w="sm" type="none"/>
              <a:tailEnd len="sm" w="sm" type="none"/>
            </a:ln>
          </p:spPr>
        </p:cxnSp>
        <p:sp>
          <p:nvSpPr>
            <p:cNvPr id="3546" name="Google Shape;3546;p174"/>
            <p:cNvSpPr txBox="1"/>
            <p:nvPr/>
          </p:nvSpPr>
          <p:spPr>
            <a:xfrm>
              <a:off x="6164992" y="4953053"/>
              <a:ext cx="1152128" cy="465256"/>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47" name="Google Shape;3547;p174"/>
            <p:cNvSpPr txBox="1"/>
            <p:nvPr/>
          </p:nvSpPr>
          <p:spPr>
            <a:xfrm flipH="1">
              <a:off x="6395973" y="5332715"/>
              <a:ext cx="570163" cy="33291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548" name="Google Shape;3548;p17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định t cho một mẫu duy nhất:</a:t>
            </a:r>
            <a:endParaRPr/>
          </a:p>
        </p:txBody>
      </p:sp>
      <p:sp>
        <p:nvSpPr>
          <p:cNvPr id="3549" name="Google Shape;3549;p174"/>
          <p:cNvSpPr/>
          <p:nvPr/>
        </p:nvSpPr>
        <p:spPr>
          <a:xfrm>
            <a:off x="675075" y="3499861"/>
            <a:ext cx="8632800" cy="34560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Trị số p =2 × 𝑃(𝑋 &gt; |thử nghiệm thống kê|)</a:t>
            </a:r>
            <a:endParaRPr/>
          </a:p>
        </p:txBody>
      </p:sp>
      <p:sp>
        <p:nvSpPr>
          <p:cNvPr id="3550" name="Google Shape;3550;p174"/>
          <p:cNvSpPr/>
          <p:nvPr/>
        </p:nvSpPr>
        <p:spPr>
          <a:xfrm>
            <a:off x="847725" y="2063270"/>
            <a:ext cx="2619592" cy="707886"/>
          </a:xfrm>
          <a:prstGeom prst="rect">
            <a:avLst/>
          </a:prstGeom>
          <a:blipFill rotWithShape="1">
            <a:blip r:embed="rId9">
              <a:alphaModFix/>
            </a:blip>
            <a:stretch>
              <a:fillRect b="-1025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5" name="Shape 3555"/>
        <p:cNvGrpSpPr/>
        <p:nvPr/>
      </p:nvGrpSpPr>
      <p:grpSpPr>
        <a:xfrm>
          <a:off x="0" y="0"/>
          <a:ext cx="0" cy="0"/>
          <a:chOff x="0" y="0"/>
          <a:chExt cx="0" cy="0"/>
        </a:xfrm>
      </p:grpSpPr>
      <p:grpSp>
        <p:nvGrpSpPr>
          <p:cNvPr id="3556" name="Google Shape;3556;p175"/>
          <p:cNvGrpSpPr/>
          <p:nvPr/>
        </p:nvGrpSpPr>
        <p:grpSpPr>
          <a:xfrm>
            <a:off x="450000" y="450000"/>
            <a:ext cx="9018000" cy="276999"/>
            <a:chOff x="450000" y="450000"/>
            <a:chExt cx="9018000" cy="276999"/>
          </a:xfrm>
        </p:grpSpPr>
        <p:sp>
          <p:nvSpPr>
            <p:cNvPr id="3557" name="Google Shape;3557;p17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3558" name="Google Shape;3558;p1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3559" name="Google Shape;3559;p175"/>
          <p:cNvSpPr/>
          <p:nvPr/>
        </p:nvSpPr>
        <p:spPr>
          <a:xfrm>
            <a:off x="675071"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hai quần thể và hai mẫu.</a:t>
            </a:r>
            <a:endParaRPr/>
          </a:p>
        </p:txBody>
      </p:sp>
      <p:grpSp>
        <p:nvGrpSpPr>
          <p:cNvPr id="3560" name="Google Shape;3560;p175"/>
          <p:cNvGrpSpPr/>
          <p:nvPr/>
        </p:nvGrpSpPr>
        <p:grpSpPr>
          <a:xfrm>
            <a:off x="2318965" y="2345935"/>
            <a:ext cx="5345039" cy="2549569"/>
            <a:chOff x="2618723" y="3096126"/>
            <a:chExt cx="5345039" cy="2549569"/>
          </a:xfrm>
        </p:grpSpPr>
        <p:grpSp>
          <p:nvGrpSpPr>
            <p:cNvPr id="3561" name="Google Shape;3561;p175"/>
            <p:cNvGrpSpPr/>
            <p:nvPr/>
          </p:nvGrpSpPr>
          <p:grpSpPr>
            <a:xfrm>
              <a:off x="3879169" y="4711200"/>
              <a:ext cx="2144486" cy="934495"/>
              <a:chOff x="3652383" y="4585940"/>
              <a:chExt cx="2144486" cy="934495"/>
            </a:xfrm>
          </p:grpSpPr>
          <p:grpSp>
            <p:nvGrpSpPr>
              <p:cNvPr id="3562" name="Google Shape;3562;p175"/>
              <p:cNvGrpSpPr/>
              <p:nvPr/>
            </p:nvGrpSpPr>
            <p:grpSpPr>
              <a:xfrm>
                <a:off x="3868845" y="4585940"/>
                <a:ext cx="1711563" cy="595657"/>
                <a:chOff x="5239823" y="4716237"/>
                <a:chExt cx="2091774" cy="675273"/>
              </a:xfrm>
            </p:grpSpPr>
            <p:cxnSp>
              <p:nvCxnSpPr>
                <p:cNvPr id="3563" name="Google Shape;3563;p175"/>
                <p:cNvCxnSpPr/>
                <p:nvPr/>
              </p:nvCxnSpPr>
              <p:spPr>
                <a:xfrm rot="10800000">
                  <a:off x="5239823" y="4716237"/>
                  <a:ext cx="994468" cy="675273"/>
                </a:xfrm>
                <a:prstGeom prst="straightConnector1">
                  <a:avLst/>
                </a:prstGeom>
                <a:noFill/>
                <a:ln cap="flat" cmpd="sng" w="12700">
                  <a:solidFill>
                    <a:srgbClr val="1429A0"/>
                  </a:solidFill>
                  <a:prstDash val="solid"/>
                  <a:miter lim="800000"/>
                  <a:headEnd len="sm" w="sm" type="none"/>
                  <a:tailEnd len="med" w="med" type="triangle"/>
                </a:ln>
              </p:spPr>
            </p:cxnSp>
            <p:cxnSp>
              <p:nvCxnSpPr>
                <p:cNvPr id="3564" name="Google Shape;3564;p175"/>
                <p:cNvCxnSpPr/>
                <p:nvPr/>
              </p:nvCxnSpPr>
              <p:spPr>
                <a:xfrm flipH="1" rot="10800000">
                  <a:off x="6234291" y="4747409"/>
                  <a:ext cx="1097306" cy="644101"/>
                </a:xfrm>
                <a:prstGeom prst="straightConnector1">
                  <a:avLst/>
                </a:prstGeom>
                <a:noFill/>
                <a:ln cap="flat" cmpd="sng" w="12700">
                  <a:solidFill>
                    <a:srgbClr val="1429A0"/>
                  </a:solidFill>
                  <a:prstDash val="solid"/>
                  <a:miter lim="800000"/>
                  <a:headEnd len="sm" w="sm" type="none"/>
                  <a:tailEnd len="med" w="med" type="triangle"/>
                </a:ln>
              </p:spPr>
            </p:cxnSp>
          </p:grpSp>
          <p:sp>
            <p:nvSpPr>
              <p:cNvPr id="3565" name="Google Shape;3565;p175"/>
              <p:cNvSpPr txBox="1"/>
              <p:nvPr/>
            </p:nvSpPr>
            <p:spPr>
              <a:xfrm>
                <a:off x="3652383" y="5181881"/>
                <a:ext cx="2144486" cy="338554"/>
              </a:xfrm>
              <a:prstGeom prst="rect">
                <a:avLst/>
              </a:prstGeom>
              <a:blipFill rotWithShape="1">
                <a:blip r:embed="rId3">
                  <a:alphaModFix/>
                </a:blip>
                <a:stretch>
                  <a:fillRect b="-21052" l="0" r="0" t="-350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566" name="Google Shape;3566;p175"/>
            <p:cNvSpPr txBox="1"/>
            <p:nvPr/>
          </p:nvSpPr>
          <p:spPr>
            <a:xfrm>
              <a:off x="7505318" y="3096126"/>
              <a:ext cx="458444" cy="537070"/>
            </a:xfrm>
            <a:prstGeom prst="rect">
              <a:avLst/>
            </a:prstGeom>
            <a:blipFill rotWithShape="1">
              <a:blip r:embed="rId4">
                <a:alphaModFix/>
              </a:blip>
              <a:stretch>
                <a:fillRect b="-12498" l="-3946" r="-2631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67" name="Google Shape;3567;p175"/>
            <p:cNvSpPr txBox="1"/>
            <p:nvPr/>
          </p:nvSpPr>
          <p:spPr>
            <a:xfrm>
              <a:off x="4534076" y="3096126"/>
              <a:ext cx="458444" cy="537070"/>
            </a:xfrm>
            <a:prstGeom prst="rect">
              <a:avLst/>
            </a:prstGeom>
            <a:blipFill rotWithShape="1">
              <a:blip r:embed="rId5">
                <a:alphaModFix/>
              </a:blip>
              <a:stretch>
                <a:fillRect b="-12498" l="-3998" r="-2799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568" name="Google Shape;3568;p175"/>
            <p:cNvGrpSpPr/>
            <p:nvPr/>
          </p:nvGrpSpPr>
          <p:grpSpPr>
            <a:xfrm>
              <a:off x="2618723" y="3157711"/>
              <a:ext cx="1863370" cy="1934963"/>
              <a:chOff x="2276417" y="3032451"/>
              <a:chExt cx="1863370" cy="1934963"/>
            </a:xfrm>
          </p:grpSpPr>
          <p:grpSp>
            <p:nvGrpSpPr>
              <p:cNvPr id="3569" name="Google Shape;3569;p175"/>
              <p:cNvGrpSpPr/>
              <p:nvPr/>
            </p:nvGrpSpPr>
            <p:grpSpPr>
              <a:xfrm>
                <a:off x="2276417" y="3032451"/>
                <a:ext cx="1863370" cy="1934963"/>
                <a:chOff x="6880016" y="2179877"/>
                <a:chExt cx="2150096" cy="2232707"/>
              </a:xfrm>
            </p:grpSpPr>
            <p:sp>
              <p:nvSpPr>
                <p:cNvPr id="3570" name="Google Shape;3570;p175"/>
                <p:cNvSpPr/>
                <p:nvPr/>
              </p:nvSpPr>
              <p:spPr>
                <a:xfrm>
                  <a:off x="6880016" y="2224059"/>
                  <a:ext cx="1880558" cy="1880558"/>
                </a:xfrm>
                <a:prstGeom prst="ellipse">
                  <a:avLst/>
                </a:prstGeom>
                <a:no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1" name="Google Shape;3571;p175"/>
                <p:cNvSpPr txBox="1"/>
                <p:nvPr/>
              </p:nvSpPr>
              <p:spPr>
                <a:xfrm>
                  <a:off x="8599140" y="2179877"/>
                  <a:ext cx="430972" cy="248596"/>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72" name="Google Shape;3572;p175"/>
                <p:cNvSpPr/>
                <p:nvPr/>
              </p:nvSpPr>
              <p:spPr>
                <a:xfrm>
                  <a:off x="7802696" y="24382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3" name="Google Shape;3573;p175"/>
                <p:cNvSpPr txBox="1"/>
                <p:nvPr/>
              </p:nvSpPr>
              <p:spPr>
                <a:xfrm>
                  <a:off x="7425393" y="4163988"/>
                  <a:ext cx="789808" cy="248596"/>
                </a:xfrm>
                <a:prstGeom prst="rect">
                  <a:avLst/>
                </a:prstGeom>
                <a:blipFill rotWithShape="1">
                  <a:blip r:embed="rId7">
                    <a:alphaModFix/>
                  </a:blip>
                  <a:stretch>
                    <a:fillRect b="0" l="-892" r="-446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74" name="Google Shape;3574;p175"/>
                <p:cNvSpPr/>
                <p:nvPr/>
              </p:nvSpPr>
              <p:spPr>
                <a:xfrm>
                  <a:off x="8176552" y="261205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5" name="Google Shape;3575;p175"/>
                <p:cNvSpPr/>
                <p:nvPr/>
              </p:nvSpPr>
              <p:spPr>
                <a:xfrm>
                  <a:off x="8026534" y="274778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6" name="Google Shape;3576;p175"/>
                <p:cNvSpPr/>
                <p:nvPr/>
              </p:nvSpPr>
              <p:spPr>
                <a:xfrm>
                  <a:off x="8364672" y="299543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7" name="Google Shape;3577;p175"/>
                <p:cNvSpPr/>
                <p:nvPr/>
              </p:nvSpPr>
              <p:spPr>
                <a:xfrm>
                  <a:off x="8507547" y="286208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8" name="Google Shape;3578;p175"/>
                <p:cNvSpPr/>
                <p:nvPr/>
              </p:nvSpPr>
              <p:spPr>
                <a:xfrm>
                  <a:off x="7636009" y="267634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9" name="Google Shape;3579;p175"/>
                <p:cNvSpPr/>
                <p:nvPr/>
              </p:nvSpPr>
              <p:spPr>
                <a:xfrm>
                  <a:off x="7364546" y="264776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0" name="Google Shape;3580;p175"/>
                <p:cNvSpPr/>
                <p:nvPr/>
              </p:nvSpPr>
              <p:spPr>
                <a:xfrm>
                  <a:off x="7309778" y="28954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1" name="Google Shape;3581;p175"/>
                <p:cNvSpPr/>
                <p:nvPr/>
              </p:nvSpPr>
              <p:spPr>
                <a:xfrm>
                  <a:off x="7183572" y="317402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2" name="Google Shape;3582;p175"/>
                <p:cNvSpPr/>
                <p:nvPr/>
              </p:nvSpPr>
              <p:spPr>
                <a:xfrm>
                  <a:off x="7343116" y="315497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3" name="Google Shape;3583;p175"/>
                <p:cNvSpPr/>
                <p:nvPr/>
              </p:nvSpPr>
              <p:spPr>
                <a:xfrm>
                  <a:off x="7497897" y="325022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4" name="Google Shape;3584;p175"/>
                <p:cNvSpPr/>
                <p:nvPr/>
              </p:nvSpPr>
              <p:spPr>
                <a:xfrm>
                  <a:off x="7759835" y="32764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5" name="Google Shape;3585;p175"/>
                <p:cNvSpPr/>
                <p:nvPr/>
              </p:nvSpPr>
              <p:spPr>
                <a:xfrm>
                  <a:off x="7712210" y="305496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6" name="Google Shape;3586;p175"/>
                <p:cNvSpPr/>
                <p:nvPr/>
              </p:nvSpPr>
              <p:spPr>
                <a:xfrm>
                  <a:off x="7628866" y="293351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7" name="Google Shape;3587;p175"/>
                <p:cNvSpPr/>
                <p:nvPr/>
              </p:nvSpPr>
              <p:spPr>
                <a:xfrm>
                  <a:off x="7900328" y="299781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8" name="Google Shape;3588;p175"/>
                <p:cNvSpPr/>
                <p:nvPr/>
              </p:nvSpPr>
              <p:spPr>
                <a:xfrm>
                  <a:off x="8133691" y="320974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9" name="Google Shape;3589;p175"/>
                <p:cNvSpPr/>
                <p:nvPr/>
              </p:nvSpPr>
              <p:spPr>
                <a:xfrm>
                  <a:off x="8155122" y="341929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0" name="Google Shape;3590;p175"/>
                <p:cNvSpPr/>
                <p:nvPr/>
              </p:nvSpPr>
              <p:spPr>
                <a:xfrm>
                  <a:off x="8312284" y="340024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1" name="Google Shape;3591;p175"/>
                <p:cNvSpPr/>
                <p:nvPr/>
              </p:nvSpPr>
              <p:spPr>
                <a:xfrm>
                  <a:off x="8336096" y="360741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2" name="Google Shape;3592;p175"/>
                <p:cNvSpPr/>
                <p:nvPr/>
              </p:nvSpPr>
              <p:spPr>
                <a:xfrm>
                  <a:off x="8031296" y="359550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3" name="Google Shape;3593;p175"/>
                <p:cNvSpPr/>
                <p:nvPr/>
              </p:nvSpPr>
              <p:spPr>
                <a:xfrm>
                  <a:off x="7759833" y="352883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4" name="Google Shape;3594;p175"/>
                <p:cNvSpPr/>
                <p:nvPr/>
              </p:nvSpPr>
              <p:spPr>
                <a:xfrm>
                  <a:off x="7445508" y="349549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5" name="Google Shape;3595;p175"/>
                <p:cNvSpPr/>
                <p:nvPr/>
              </p:nvSpPr>
              <p:spPr>
                <a:xfrm>
                  <a:off x="7212146" y="34288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6" name="Google Shape;3596;p175"/>
                <p:cNvSpPr/>
                <p:nvPr/>
              </p:nvSpPr>
              <p:spPr>
                <a:xfrm>
                  <a:off x="7474083" y="375743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7" name="Google Shape;3597;p175"/>
                <p:cNvSpPr/>
                <p:nvPr/>
              </p:nvSpPr>
              <p:spPr>
                <a:xfrm>
                  <a:off x="7745546" y="373838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8" name="Google Shape;3598;p175"/>
                <p:cNvSpPr/>
                <p:nvPr/>
              </p:nvSpPr>
              <p:spPr>
                <a:xfrm>
                  <a:off x="8019390" y="379791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9" name="Google Shape;3599;p175"/>
                <p:cNvSpPr/>
                <p:nvPr/>
              </p:nvSpPr>
              <p:spPr>
                <a:xfrm>
                  <a:off x="7836034" y="386458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00" name="Google Shape;3600;p175"/>
                <p:cNvSpPr/>
                <p:nvPr/>
              </p:nvSpPr>
              <p:spPr>
                <a:xfrm rot="-3101051">
                  <a:off x="8001434" y="2204918"/>
                  <a:ext cx="426578" cy="1119695"/>
                </a:xfrm>
                <a:prstGeom prst="ellipse">
                  <a:avLst/>
                </a:prstGeom>
                <a:noFill/>
                <a:ln cap="flat" cmpd="sng" w="127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601" name="Google Shape;3601;p175"/>
                <p:cNvCxnSpPr/>
                <p:nvPr/>
              </p:nvCxnSpPr>
              <p:spPr>
                <a:xfrm flipH="1">
                  <a:off x="8435429" y="2416181"/>
                  <a:ext cx="210890" cy="210890"/>
                </a:xfrm>
                <a:prstGeom prst="straightConnector1">
                  <a:avLst/>
                </a:prstGeom>
                <a:noFill/>
                <a:ln cap="flat" cmpd="sng" w="12700">
                  <a:solidFill>
                    <a:schemeClr val="dk1"/>
                  </a:solidFill>
                  <a:prstDash val="solid"/>
                  <a:miter lim="800000"/>
                  <a:headEnd len="sm" w="sm" type="none"/>
                  <a:tailEnd len="med" w="med" type="triangle"/>
                </a:ln>
              </p:spPr>
            </p:cxnSp>
          </p:grpSp>
          <p:sp>
            <p:nvSpPr>
              <p:cNvPr id="3602" name="Google Shape;3602;p175"/>
              <p:cNvSpPr txBox="1"/>
              <p:nvPr/>
            </p:nvSpPr>
            <p:spPr>
              <a:xfrm>
                <a:off x="2525840" y="3868886"/>
                <a:ext cx="943579" cy="485518"/>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3603" name="Google Shape;3603;p175"/>
            <p:cNvGrpSpPr/>
            <p:nvPr/>
          </p:nvGrpSpPr>
          <p:grpSpPr>
            <a:xfrm>
              <a:off x="5569475" y="3157711"/>
              <a:ext cx="1863370" cy="1934963"/>
              <a:chOff x="2276417" y="3032451"/>
              <a:chExt cx="1863370" cy="1934963"/>
            </a:xfrm>
          </p:grpSpPr>
          <p:grpSp>
            <p:nvGrpSpPr>
              <p:cNvPr id="3604" name="Google Shape;3604;p175"/>
              <p:cNvGrpSpPr/>
              <p:nvPr/>
            </p:nvGrpSpPr>
            <p:grpSpPr>
              <a:xfrm>
                <a:off x="2276417" y="3032451"/>
                <a:ext cx="1863370" cy="1934963"/>
                <a:chOff x="6880016" y="2179877"/>
                <a:chExt cx="2150096" cy="2232707"/>
              </a:xfrm>
            </p:grpSpPr>
            <p:sp>
              <p:nvSpPr>
                <p:cNvPr id="3605" name="Google Shape;3605;p175"/>
                <p:cNvSpPr/>
                <p:nvPr/>
              </p:nvSpPr>
              <p:spPr>
                <a:xfrm>
                  <a:off x="6880016" y="2224059"/>
                  <a:ext cx="1880558" cy="1880558"/>
                </a:xfrm>
                <a:prstGeom prst="ellipse">
                  <a:avLst/>
                </a:prstGeom>
                <a:no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6" name="Google Shape;3606;p175"/>
                <p:cNvSpPr txBox="1"/>
                <p:nvPr/>
              </p:nvSpPr>
              <p:spPr>
                <a:xfrm>
                  <a:off x="8599140" y="2179877"/>
                  <a:ext cx="430972" cy="248596"/>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07" name="Google Shape;3607;p175"/>
                <p:cNvSpPr/>
                <p:nvPr/>
              </p:nvSpPr>
              <p:spPr>
                <a:xfrm>
                  <a:off x="7802696" y="24382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08" name="Google Shape;3608;p175"/>
                <p:cNvSpPr txBox="1"/>
                <p:nvPr/>
              </p:nvSpPr>
              <p:spPr>
                <a:xfrm>
                  <a:off x="7425393" y="4163988"/>
                  <a:ext cx="789808" cy="248596"/>
                </a:xfrm>
                <a:prstGeom prst="rect">
                  <a:avLst/>
                </a:prstGeom>
                <a:blipFill rotWithShape="1">
                  <a:blip r:embed="rId7">
                    <a:alphaModFix/>
                  </a:blip>
                  <a:stretch>
                    <a:fillRect b="0" l="-892" r="-446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09" name="Google Shape;3609;p175"/>
                <p:cNvSpPr/>
                <p:nvPr/>
              </p:nvSpPr>
              <p:spPr>
                <a:xfrm>
                  <a:off x="8176552" y="261205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10" name="Google Shape;3610;p175"/>
                <p:cNvSpPr/>
                <p:nvPr/>
              </p:nvSpPr>
              <p:spPr>
                <a:xfrm>
                  <a:off x="8026534" y="274778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11" name="Google Shape;3611;p175"/>
                <p:cNvSpPr/>
                <p:nvPr/>
              </p:nvSpPr>
              <p:spPr>
                <a:xfrm>
                  <a:off x="8364672" y="299543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12" name="Google Shape;3612;p175"/>
                <p:cNvSpPr/>
                <p:nvPr/>
              </p:nvSpPr>
              <p:spPr>
                <a:xfrm>
                  <a:off x="8507547" y="286208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13" name="Google Shape;3613;p175"/>
                <p:cNvSpPr/>
                <p:nvPr/>
              </p:nvSpPr>
              <p:spPr>
                <a:xfrm>
                  <a:off x="7636009" y="267634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14" name="Google Shape;3614;p175"/>
                <p:cNvSpPr/>
                <p:nvPr/>
              </p:nvSpPr>
              <p:spPr>
                <a:xfrm>
                  <a:off x="7364546" y="264776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15" name="Google Shape;3615;p175"/>
                <p:cNvSpPr/>
                <p:nvPr/>
              </p:nvSpPr>
              <p:spPr>
                <a:xfrm>
                  <a:off x="7309778" y="28954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16" name="Google Shape;3616;p175"/>
                <p:cNvSpPr/>
                <p:nvPr/>
              </p:nvSpPr>
              <p:spPr>
                <a:xfrm>
                  <a:off x="7183572" y="317402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17" name="Google Shape;3617;p175"/>
                <p:cNvSpPr/>
                <p:nvPr/>
              </p:nvSpPr>
              <p:spPr>
                <a:xfrm>
                  <a:off x="7343116" y="315497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18" name="Google Shape;3618;p175"/>
                <p:cNvSpPr/>
                <p:nvPr/>
              </p:nvSpPr>
              <p:spPr>
                <a:xfrm>
                  <a:off x="7497897" y="325022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19" name="Google Shape;3619;p175"/>
                <p:cNvSpPr/>
                <p:nvPr/>
              </p:nvSpPr>
              <p:spPr>
                <a:xfrm>
                  <a:off x="7759835" y="32764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0" name="Google Shape;3620;p175"/>
                <p:cNvSpPr/>
                <p:nvPr/>
              </p:nvSpPr>
              <p:spPr>
                <a:xfrm>
                  <a:off x="7712210" y="305496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1" name="Google Shape;3621;p175"/>
                <p:cNvSpPr/>
                <p:nvPr/>
              </p:nvSpPr>
              <p:spPr>
                <a:xfrm>
                  <a:off x="7628866" y="293351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2" name="Google Shape;3622;p175"/>
                <p:cNvSpPr/>
                <p:nvPr/>
              </p:nvSpPr>
              <p:spPr>
                <a:xfrm>
                  <a:off x="7900328" y="299781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3" name="Google Shape;3623;p175"/>
                <p:cNvSpPr/>
                <p:nvPr/>
              </p:nvSpPr>
              <p:spPr>
                <a:xfrm>
                  <a:off x="8133691" y="320974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4" name="Google Shape;3624;p175"/>
                <p:cNvSpPr/>
                <p:nvPr/>
              </p:nvSpPr>
              <p:spPr>
                <a:xfrm>
                  <a:off x="8155122" y="341929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5" name="Google Shape;3625;p175"/>
                <p:cNvSpPr/>
                <p:nvPr/>
              </p:nvSpPr>
              <p:spPr>
                <a:xfrm>
                  <a:off x="8312284" y="340024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6" name="Google Shape;3626;p175"/>
                <p:cNvSpPr/>
                <p:nvPr/>
              </p:nvSpPr>
              <p:spPr>
                <a:xfrm>
                  <a:off x="8336096" y="360741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7" name="Google Shape;3627;p175"/>
                <p:cNvSpPr/>
                <p:nvPr/>
              </p:nvSpPr>
              <p:spPr>
                <a:xfrm>
                  <a:off x="8031296" y="359550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8" name="Google Shape;3628;p175"/>
                <p:cNvSpPr/>
                <p:nvPr/>
              </p:nvSpPr>
              <p:spPr>
                <a:xfrm>
                  <a:off x="7759833" y="352883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9" name="Google Shape;3629;p175"/>
                <p:cNvSpPr/>
                <p:nvPr/>
              </p:nvSpPr>
              <p:spPr>
                <a:xfrm>
                  <a:off x="7445508" y="349549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30" name="Google Shape;3630;p175"/>
                <p:cNvSpPr/>
                <p:nvPr/>
              </p:nvSpPr>
              <p:spPr>
                <a:xfrm>
                  <a:off x="7212146" y="34288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31" name="Google Shape;3631;p175"/>
                <p:cNvSpPr/>
                <p:nvPr/>
              </p:nvSpPr>
              <p:spPr>
                <a:xfrm>
                  <a:off x="7474083" y="375743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32" name="Google Shape;3632;p175"/>
                <p:cNvSpPr/>
                <p:nvPr/>
              </p:nvSpPr>
              <p:spPr>
                <a:xfrm>
                  <a:off x="7745546" y="373838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33" name="Google Shape;3633;p175"/>
                <p:cNvSpPr/>
                <p:nvPr/>
              </p:nvSpPr>
              <p:spPr>
                <a:xfrm>
                  <a:off x="8019390" y="379791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34" name="Google Shape;3634;p175"/>
                <p:cNvSpPr/>
                <p:nvPr/>
              </p:nvSpPr>
              <p:spPr>
                <a:xfrm>
                  <a:off x="7836034" y="386458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35" name="Google Shape;3635;p175"/>
                <p:cNvSpPr/>
                <p:nvPr/>
              </p:nvSpPr>
              <p:spPr>
                <a:xfrm rot="-3101051">
                  <a:off x="8001434" y="2204918"/>
                  <a:ext cx="426578" cy="1119695"/>
                </a:xfrm>
                <a:prstGeom prst="ellipse">
                  <a:avLst/>
                </a:prstGeom>
                <a:noFill/>
                <a:ln cap="flat" cmpd="sng" w="127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636" name="Google Shape;3636;p175"/>
                <p:cNvCxnSpPr/>
                <p:nvPr/>
              </p:nvCxnSpPr>
              <p:spPr>
                <a:xfrm flipH="1">
                  <a:off x="8435429" y="2416181"/>
                  <a:ext cx="210890" cy="210890"/>
                </a:xfrm>
                <a:prstGeom prst="straightConnector1">
                  <a:avLst/>
                </a:prstGeom>
                <a:noFill/>
                <a:ln cap="flat" cmpd="sng" w="12700">
                  <a:solidFill>
                    <a:schemeClr val="dk1"/>
                  </a:solidFill>
                  <a:prstDash val="solid"/>
                  <a:miter lim="800000"/>
                  <a:headEnd len="sm" w="sm" type="none"/>
                  <a:tailEnd len="med" w="med" type="triangle"/>
                </a:ln>
              </p:spPr>
            </p:cxnSp>
          </p:grpSp>
          <p:sp>
            <p:nvSpPr>
              <p:cNvPr id="3637" name="Google Shape;3637;p175"/>
              <p:cNvSpPr txBox="1"/>
              <p:nvPr/>
            </p:nvSpPr>
            <p:spPr>
              <a:xfrm>
                <a:off x="2525840" y="3868886"/>
                <a:ext cx="943579" cy="485518"/>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sp>
        <p:nvSpPr>
          <p:cNvPr id="3638" name="Google Shape;3638;p17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định t cho hai mẫu độc lập:</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3" name="Shape 3643"/>
        <p:cNvGrpSpPr/>
        <p:nvPr/>
      </p:nvGrpSpPr>
      <p:grpSpPr>
        <a:xfrm>
          <a:off x="0" y="0"/>
          <a:ext cx="0" cy="0"/>
          <a:chOff x="0" y="0"/>
          <a:chExt cx="0" cy="0"/>
        </a:xfrm>
      </p:grpSpPr>
      <p:grpSp>
        <p:nvGrpSpPr>
          <p:cNvPr id="3644" name="Google Shape;3644;p176"/>
          <p:cNvGrpSpPr/>
          <p:nvPr/>
        </p:nvGrpSpPr>
        <p:grpSpPr>
          <a:xfrm>
            <a:off x="450000" y="450000"/>
            <a:ext cx="9018000" cy="276999"/>
            <a:chOff x="450000" y="450000"/>
            <a:chExt cx="9018000" cy="276999"/>
          </a:xfrm>
        </p:grpSpPr>
        <p:sp>
          <p:nvSpPr>
            <p:cNvPr id="3645" name="Google Shape;3645;p17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3646" name="Google Shape;3646;p1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3647" name="Google Shape;3647;p176"/>
          <p:cNvSpPr/>
          <p:nvPr/>
        </p:nvSpPr>
        <p:spPr>
          <a:xfrm>
            <a:off x="675071"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định ở đuôi phải:</a:t>
            </a:r>
            <a:endParaRPr/>
          </a:p>
        </p:txBody>
      </p:sp>
      <p:sp>
        <p:nvSpPr>
          <p:cNvPr id="3648" name="Google Shape;3648;p176"/>
          <p:cNvSpPr txBox="1"/>
          <p:nvPr/>
        </p:nvSpPr>
        <p:spPr>
          <a:xfrm>
            <a:off x="847725" y="2042965"/>
            <a:ext cx="3239591" cy="71301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49" name="Google Shape;3649;p176"/>
          <p:cNvSpPr/>
          <p:nvPr/>
        </p:nvSpPr>
        <p:spPr>
          <a:xfrm>
            <a:off x="675071" y="287081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định ở đuôi trái:</a:t>
            </a:r>
            <a:endParaRPr/>
          </a:p>
        </p:txBody>
      </p:sp>
      <p:sp>
        <p:nvSpPr>
          <p:cNvPr id="3650" name="Google Shape;3650;p176"/>
          <p:cNvSpPr txBox="1"/>
          <p:nvPr/>
        </p:nvSpPr>
        <p:spPr>
          <a:xfrm>
            <a:off x="847725" y="3212976"/>
            <a:ext cx="3239591" cy="71301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51" name="Google Shape;3651;p176"/>
          <p:cNvSpPr/>
          <p:nvPr/>
        </p:nvSpPr>
        <p:spPr>
          <a:xfrm>
            <a:off x="675071" y="4055222"/>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định ở cả hai đuôi:</a:t>
            </a:r>
            <a:endParaRPr/>
          </a:p>
        </p:txBody>
      </p:sp>
      <p:sp>
        <p:nvSpPr>
          <p:cNvPr id="3652" name="Google Shape;3652;p176"/>
          <p:cNvSpPr txBox="1"/>
          <p:nvPr/>
        </p:nvSpPr>
        <p:spPr>
          <a:xfrm>
            <a:off x="847725" y="4397379"/>
            <a:ext cx="3239591" cy="71301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53" name="Google Shape;3653;p176"/>
          <p:cNvSpPr txBox="1"/>
          <p:nvPr/>
        </p:nvSpPr>
        <p:spPr>
          <a:xfrm>
            <a:off x="5154132" y="2934954"/>
            <a:ext cx="3145392" cy="1157452"/>
          </a:xfrm>
          <a:prstGeom prst="rect">
            <a:avLst/>
          </a:prstGeom>
          <a:solidFill>
            <a:srgbClr val="DDEAF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Bạn nên xét hai trường hợp:</a:t>
            </a:r>
            <a:endParaRPr/>
          </a:p>
          <a:p>
            <a:pPr indent="0" lvl="0" marL="0" marR="0" rtl="0" algn="l">
              <a:spcBef>
                <a:spcPts val="0"/>
              </a:spcBef>
              <a:spcAft>
                <a:spcPts val="0"/>
              </a:spcAft>
              <a:buNone/>
            </a:pPr>
            <a:r>
              <a:t/>
            </a:r>
            <a:endParaRPr sz="1600">
              <a:solidFill>
                <a:srgbClr val="262626"/>
              </a:solidFill>
              <a:latin typeface="Arial"/>
              <a:ea typeface="Arial"/>
              <a:cs typeface="Arial"/>
              <a:sym typeface="Arial"/>
            </a:endParaRPr>
          </a:p>
          <a:p>
            <a:pPr indent="0" lvl="0" marL="0" marR="0" rtl="0" algn="l">
              <a:spcBef>
                <a:spcPts val="0"/>
              </a:spcBef>
              <a:spcAft>
                <a:spcPts val="0"/>
              </a:spcAft>
              <a:buNone/>
            </a:pPr>
            <a:r>
              <a:rPr lang="en-US" sz="1600">
                <a:solidFill>
                  <a:srgbClr val="262626"/>
                </a:solidFill>
                <a:latin typeface="Arial"/>
                <a:ea typeface="Arial"/>
                <a:cs typeface="Arial"/>
                <a:sym typeface="Arial"/>
              </a:rPr>
              <a:t>1) Các phương sai bằng nhau.</a:t>
            </a:r>
            <a:endParaRPr/>
          </a:p>
          <a:p>
            <a:pPr indent="0" lvl="0" marL="0" marR="0" rtl="0" algn="l">
              <a:spcBef>
                <a:spcPts val="0"/>
              </a:spcBef>
              <a:spcAft>
                <a:spcPts val="0"/>
              </a:spcAft>
              <a:buNone/>
            </a:pPr>
            <a:r>
              <a:rPr lang="en-US" sz="1600">
                <a:solidFill>
                  <a:srgbClr val="262626"/>
                </a:solidFill>
                <a:latin typeface="Arial"/>
                <a:ea typeface="Arial"/>
                <a:cs typeface="Arial"/>
                <a:sym typeface="Arial"/>
              </a:rPr>
              <a:t>2) Các phương sai không bằng nhau.</a:t>
            </a:r>
            <a:endParaRPr/>
          </a:p>
        </p:txBody>
      </p:sp>
      <p:pic>
        <p:nvPicPr>
          <p:cNvPr id="3654" name="Google Shape;3654;p176"/>
          <p:cNvPicPr preferRelativeResize="0"/>
          <p:nvPr/>
        </p:nvPicPr>
        <p:blipFill rotWithShape="1">
          <a:blip r:embed="rId6">
            <a:alphaModFix/>
          </a:blip>
          <a:srcRect b="0" l="0" r="0" t="0"/>
          <a:stretch/>
        </p:blipFill>
        <p:spPr>
          <a:xfrm>
            <a:off x="8119764" y="3866523"/>
            <a:ext cx="432048" cy="432048"/>
          </a:xfrm>
          <a:prstGeom prst="rect">
            <a:avLst/>
          </a:prstGeom>
          <a:noFill/>
          <a:ln>
            <a:noFill/>
          </a:ln>
        </p:spPr>
      </p:pic>
      <p:sp>
        <p:nvSpPr>
          <p:cNvPr id="3655" name="Google Shape;3655;p17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định t cho hai mẫu độc lập:</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0" name="Shape 3660"/>
        <p:cNvGrpSpPr/>
        <p:nvPr/>
      </p:nvGrpSpPr>
      <p:grpSpPr>
        <a:xfrm>
          <a:off x="0" y="0"/>
          <a:ext cx="0" cy="0"/>
          <a:chOff x="0" y="0"/>
          <a:chExt cx="0" cy="0"/>
        </a:xfrm>
      </p:grpSpPr>
      <p:grpSp>
        <p:nvGrpSpPr>
          <p:cNvPr id="3661" name="Google Shape;3661;p177"/>
          <p:cNvGrpSpPr/>
          <p:nvPr/>
        </p:nvGrpSpPr>
        <p:grpSpPr>
          <a:xfrm>
            <a:off x="450000" y="450000"/>
            <a:ext cx="9018000" cy="276999"/>
            <a:chOff x="450000" y="450000"/>
            <a:chExt cx="9018000" cy="276999"/>
          </a:xfrm>
        </p:grpSpPr>
        <p:sp>
          <p:nvSpPr>
            <p:cNvPr id="3662" name="Google Shape;3662;p17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3663" name="Google Shape;3663;p1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3664" name="Google Shape;3664;p177"/>
          <p:cNvSpPr/>
          <p:nvPr/>
        </p:nvSpPr>
        <p:spPr>
          <a:xfrm>
            <a:off x="675071"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hai quần thể và hai mẫu. Ghép đôi “một - một”.</a:t>
            </a:r>
            <a:endParaRPr/>
          </a:p>
        </p:txBody>
      </p:sp>
      <p:grpSp>
        <p:nvGrpSpPr>
          <p:cNvPr id="3665" name="Google Shape;3665;p177"/>
          <p:cNvGrpSpPr/>
          <p:nvPr/>
        </p:nvGrpSpPr>
        <p:grpSpPr>
          <a:xfrm>
            <a:off x="2500373" y="2345172"/>
            <a:ext cx="4814120" cy="2487984"/>
            <a:chOff x="2618720" y="3157711"/>
            <a:chExt cx="4814120" cy="2487984"/>
          </a:xfrm>
        </p:grpSpPr>
        <p:grpSp>
          <p:nvGrpSpPr>
            <p:cNvPr id="3666" name="Google Shape;3666;p177"/>
            <p:cNvGrpSpPr/>
            <p:nvPr/>
          </p:nvGrpSpPr>
          <p:grpSpPr>
            <a:xfrm>
              <a:off x="3879169" y="4711200"/>
              <a:ext cx="2144486" cy="934495"/>
              <a:chOff x="3652383" y="4585940"/>
              <a:chExt cx="2144486" cy="934495"/>
            </a:xfrm>
          </p:grpSpPr>
          <p:grpSp>
            <p:nvGrpSpPr>
              <p:cNvPr id="3667" name="Google Shape;3667;p177"/>
              <p:cNvGrpSpPr/>
              <p:nvPr/>
            </p:nvGrpSpPr>
            <p:grpSpPr>
              <a:xfrm>
                <a:off x="3868845" y="4585940"/>
                <a:ext cx="1711563" cy="595657"/>
                <a:chOff x="5239823" y="4716237"/>
                <a:chExt cx="2091774" cy="675273"/>
              </a:xfrm>
            </p:grpSpPr>
            <p:cxnSp>
              <p:nvCxnSpPr>
                <p:cNvPr id="3668" name="Google Shape;3668;p177"/>
                <p:cNvCxnSpPr/>
                <p:nvPr/>
              </p:nvCxnSpPr>
              <p:spPr>
                <a:xfrm rot="10800000">
                  <a:off x="5239823" y="4716237"/>
                  <a:ext cx="994468" cy="675273"/>
                </a:xfrm>
                <a:prstGeom prst="straightConnector1">
                  <a:avLst/>
                </a:prstGeom>
                <a:noFill/>
                <a:ln cap="flat" cmpd="sng" w="12700">
                  <a:solidFill>
                    <a:srgbClr val="1429A0"/>
                  </a:solidFill>
                  <a:prstDash val="solid"/>
                  <a:miter lim="800000"/>
                  <a:headEnd len="sm" w="sm" type="none"/>
                  <a:tailEnd len="med" w="med" type="triangle"/>
                </a:ln>
              </p:spPr>
            </p:cxnSp>
            <p:cxnSp>
              <p:nvCxnSpPr>
                <p:cNvPr id="3669" name="Google Shape;3669;p177"/>
                <p:cNvCxnSpPr/>
                <p:nvPr/>
              </p:nvCxnSpPr>
              <p:spPr>
                <a:xfrm flipH="1" rot="10800000">
                  <a:off x="6234291" y="4747409"/>
                  <a:ext cx="1097306" cy="644101"/>
                </a:xfrm>
                <a:prstGeom prst="straightConnector1">
                  <a:avLst/>
                </a:prstGeom>
                <a:noFill/>
                <a:ln cap="flat" cmpd="sng" w="12700">
                  <a:solidFill>
                    <a:srgbClr val="1429A0"/>
                  </a:solidFill>
                  <a:prstDash val="solid"/>
                  <a:miter lim="800000"/>
                  <a:headEnd len="sm" w="sm" type="none"/>
                  <a:tailEnd len="med" w="med" type="triangle"/>
                </a:ln>
              </p:spPr>
            </p:cxnSp>
          </p:grpSp>
          <p:sp>
            <p:nvSpPr>
              <p:cNvPr id="3670" name="Google Shape;3670;p177"/>
              <p:cNvSpPr txBox="1"/>
              <p:nvPr/>
            </p:nvSpPr>
            <p:spPr>
              <a:xfrm>
                <a:off x="3652383" y="5181881"/>
                <a:ext cx="2144486" cy="338554"/>
              </a:xfrm>
              <a:prstGeom prst="rect">
                <a:avLst/>
              </a:prstGeom>
              <a:solidFill>
                <a:srgbClr val="DDEAF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Ghép đôi một - một.</a:t>
                </a:r>
                <a:endParaRPr/>
              </a:p>
            </p:txBody>
          </p:sp>
        </p:grpSp>
        <p:grpSp>
          <p:nvGrpSpPr>
            <p:cNvPr id="3671" name="Google Shape;3671;p177"/>
            <p:cNvGrpSpPr/>
            <p:nvPr/>
          </p:nvGrpSpPr>
          <p:grpSpPr>
            <a:xfrm>
              <a:off x="2618720" y="3157711"/>
              <a:ext cx="4814120" cy="1934963"/>
              <a:chOff x="2618720" y="3157711"/>
              <a:chExt cx="4814120" cy="1934963"/>
            </a:xfrm>
          </p:grpSpPr>
          <p:grpSp>
            <p:nvGrpSpPr>
              <p:cNvPr id="3672" name="Google Shape;3672;p177"/>
              <p:cNvGrpSpPr/>
              <p:nvPr/>
            </p:nvGrpSpPr>
            <p:grpSpPr>
              <a:xfrm>
                <a:off x="2618720" y="3196001"/>
                <a:ext cx="1652002" cy="1896673"/>
                <a:chOff x="2276414" y="3070741"/>
                <a:chExt cx="1652002" cy="1896673"/>
              </a:xfrm>
            </p:grpSpPr>
            <p:grpSp>
              <p:nvGrpSpPr>
                <p:cNvPr id="3673" name="Google Shape;3673;p177"/>
                <p:cNvGrpSpPr/>
                <p:nvPr/>
              </p:nvGrpSpPr>
              <p:grpSpPr>
                <a:xfrm>
                  <a:off x="2276414" y="3070741"/>
                  <a:ext cx="1652002" cy="1896673"/>
                  <a:chOff x="6880016" y="2224059"/>
                  <a:chExt cx="1906205" cy="2188525"/>
                </a:xfrm>
              </p:grpSpPr>
              <p:sp>
                <p:nvSpPr>
                  <p:cNvPr id="3674" name="Google Shape;3674;p177"/>
                  <p:cNvSpPr/>
                  <p:nvPr/>
                </p:nvSpPr>
                <p:spPr>
                  <a:xfrm>
                    <a:off x="6880016" y="2224059"/>
                    <a:ext cx="1880558" cy="1880558"/>
                  </a:xfrm>
                  <a:prstGeom prst="ellipse">
                    <a:avLst/>
                  </a:prstGeom>
                  <a:no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5" name="Google Shape;3675;p177"/>
                  <p:cNvSpPr/>
                  <p:nvPr/>
                </p:nvSpPr>
                <p:spPr>
                  <a:xfrm>
                    <a:off x="7883294" y="2489509"/>
                    <a:ext cx="70757" cy="72000"/>
                  </a:xfrm>
                  <a:prstGeom prst="ellipse">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76" name="Google Shape;3676;p177"/>
                  <p:cNvSpPr txBox="1"/>
                  <p:nvPr/>
                </p:nvSpPr>
                <p:spPr>
                  <a:xfrm>
                    <a:off x="7425393" y="4163988"/>
                    <a:ext cx="789808" cy="248596"/>
                  </a:xfrm>
                  <a:prstGeom prst="rect">
                    <a:avLst/>
                  </a:prstGeom>
                  <a:blipFill rotWithShape="1">
                    <a:blip r:embed="rId3">
                      <a:alphaModFix/>
                    </a:blip>
                    <a:stretch>
                      <a:fillRect b="0" l="-892" r="-356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77" name="Google Shape;3677;p177"/>
                  <p:cNvSpPr/>
                  <p:nvPr/>
                </p:nvSpPr>
                <p:spPr>
                  <a:xfrm>
                    <a:off x="8176552" y="2612051"/>
                    <a:ext cx="70757" cy="72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78" name="Google Shape;3678;p177"/>
                  <p:cNvSpPr/>
                  <p:nvPr/>
                </p:nvSpPr>
                <p:spPr>
                  <a:xfrm>
                    <a:off x="8176552" y="2842887"/>
                    <a:ext cx="70757" cy="72000"/>
                  </a:xfrm>
                  <a:prstGeom prst="ellipse">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79" name="Google Shape;3679;p177"/>
                  <p:cNvSpPr/>
                  <p:nvPr/>
                </p:nvSpPr>
                <p:spPr>
                  <a:xfrm>
                    <a:off x="8462270" y="2973423"/>
                    <a:ext cx="70757" cy="72000"/>
                  </a:xfrm>
                  <a:prstGeom prst="ellipse">
                    <a:avLst/>
                  </a:prstGeom>
                  <a:solidFill>
                    <a:srgbClr val="FF433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80" name="Google Shape;3680;p177"/>
                  <p:cNvSpPr/>
                  <p:nvPr/>
                </p:nvSpPr>
                <p:spPr>
                  <a:xfrm>
                    <a:off x="7636009" y="267634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81" name="Google Shape;3681;p177"/>
                  <p:cNvSpPr/>
                  <p:nvPr/>
                </p:nvSpPr>
                <p:spPr>
                  <a:xfrm>
                    <a:off x="7364546" y="264776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82" name="Google Shape;3682;p177"/>
                  <p:cNvSpPr/>
                  <p:nvPr/>
                </p:nvSpPr>
                <p:spPr>
                  <a:xfrm>
                    <a:off x="7309778" y="28954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83" name="Google Shape;3683;p177"/>
                  <p:cNvSpPr/>
                  <p:nvPr/>
                </p:nvSpPr>
                <p:spPr>
                  <a:xfrm>
                    <a:off x="7183572" y="317402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84" name="Google Shape;3684;p177"/>
                  <p:cNvSpPr/>
                  <p:nvPr/>
                </p:nvSpPr>
                <p:spPr>
                  <a:xfrm>
                    <a:off x="7343116" y="315497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85" name="Google Shape;3685;p177"/>
                  <p:cNvSpPr/>
                  <p:nvPr/>
                </p:nvSpPr>
                <p:spPr>
                  <a:xfrm>
                    <a:off x="7497897" y="325022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86" name="Google Shape;3686;p177"/>
                  <p:cNvSpPr/>
                  <p:nvPr/>
                </p:nvSpPr>
                <p:spPr>
                  <a:xfrm>
                    <a:off x="7759835" y="32764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87" name="Google Shape;3687;p177"/>
                  <p:cNvSpPr/>
                  <p:nvPr/>
                </p:nvSpPr>
                <p:spPr>
                  <a:xfrm>
                    <a:off x="7712210" y="305496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88" name="Google Shape;3688;p177"/>
                  <p:cNvSpPr/>
                  <p:nvPr/>
                </p:nvSpPr>
                <p:spPr>
                  <a:xfrm>
                    <a:off x="7628866" y="293351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89" name="Google Shape;3689;p177"/>
                  <p:cNvSpPr/>
                  <p:nvPr/>
                </p:nvSpPr>
                <p:spPr>
                  <a:xfrm>
                    <a:off x="7900328" y="299781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90" name="Google Shape;3690;p177"/>
                  <p:cNvSpPr/>
                  <p:nvPr/>
                </p:nvSpPr>
                <p:spPr>
                  <a:xfrm>
                    <a:off x="8133691" y="320974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91" name="Google Shape;3691;p177"/>
                  <p:cNvSpPr/>
                  <p:nvPr/>
                </p:nvSpPr>
                <p:spPr>
                  <a:xfrm>
                    <a:off x="8155122" y="341929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92" name="Google Shape;3692;p177"/>
                  <p:cNvSpPr/>
                  <p:nvPr/>
                </p:nvSpPr>
                <p:spPr>
                  <a:xfrm>
                    <a:off x="8312284" y="340024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93" name="Google Shape;3693;p177"/>
                  <p:cNvSpPr/>
                  <p:nvPr/>
                </p:nvSpPr>
                <p:spPr>
                  <a:xfrm>
                    <a:off x="8336096" y="360741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94" name="Google Shape;3694;p177"/>
                  <p:cNvSpPr/>
                  <p:nvPr/>
                </p:nvSpPr>
                <p:spPr>
                  <a:xfrm>
                    <a:off x="8031296" y="359550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95" name="Google Shape;3695;p177"/>
                  <p:cNvSpPr/>
                  <p:nvPr/>
                </p:nvSpPr>
                <p:spPr>
                  <a:xfrm>
                    <a:off x="7759833" y="352883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96" name="Google Shape;3696;p177"/>
                  <p:cNvSpPr/>
                  <p:nvPr/>
                </p:nvSpPr>
                <p:spPr>
                  <a:xfrm>
                    <a:off x="7445508" y="349549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97" name="Google Shape;3697;p177"/>
                  <p:cNvSpPr/>
                  <p:nvPr/>
                </p:nvSpPr>
                <p:spPr>
                  <a:xfrm>
                    <a:off x="7212146" y="34288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98" name="Google Shape;3698;p177"/>
                  <p:cNvSpPr/>
                  <p:nvPr/>
                </p:nvSpPr>
                <p:spPr>
                  <a:xfrm>
                    <a:off x="7474083" y="375743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99" name="Google Shape;3699;p177"/>
                  <p:cNvSpPr/>
                  <p:nvPr/>
                </p:nvSpPr>
                <p:spPr>
                  <a:xfrm>
                    <a:off x="7745546" y="373838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00" name="Google Shape;3700;p177"/>
                  <p:cNvSpPr/>
                  <p:nvPr/>
                </p:nvSpPr>
                <p:spPr>
                  <a:xfrm>
                    <a:off x="8019390" y="379791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01" name="Google Shape;3701;p177"/>
                  <p:cNvSpPr/>
                  <p:nvPr/>
                </p:nvSpPr>
                <p:spPr>
                  <a:xfrm>
                    <a:off x="7836034" y="386458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02" name="Google Shape;3702;p177"/>
                  <p:cNvSpPr/>
                  <p:nvPr/>
                </p:nvSpPr>
                <p:spPr>
                  <a:xfrm rot="-3101051">
                    <a:off x="8001434" y="2204918"/>
                    <a:ext cx="426578" cy="1119695"/>
                  </a:xfrm>
                  <a:prstGeom prst="ellipse">
                    <a:avLst/>
                  </a:prstGeom>
                  <a:noFill/>
                  <a:ln cap="flat" cmpd="sng" w="127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703" name="Google Shape;3703;p177"/>
                <p:cNvSpPr txBox="1"/>
                <p:nvPr/>
              </p:nvSpPr>
              <p:spPr>
                <a:xfrm>
                  <a:off x="2525840" y="3868886"/>
                  <a:ext cx="943579" cy="485518"/>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3704" name="Google Shape;3704;p177"/>
              <p:cNvGrpSpPr/>
              <p:nvPr/>
            </p:nvGrpSpPr>
            <p:grpSpPr>
              <a:xfrm>
                <a:off x="5569470" y="3157711"/>
                <a:ext cx="1863370" cy="1934963"/>
                <a:chOff x="2276412" y="3032451"/>
                <a:chExt cx="1863370" cy="1934963"/>
              </a:xfrm>
            </p:grpSpPr>
            <p:grpSp>
              <p:nvGrpSpPr>
                <p:cNvPr id="3705" name="Google Shape;3705;p177"/>
                <p:cNvGrpSpPr/>
                <p:nvPr/>
              </p:nvGrpSpPr>
              <p:grpSpPr>
                <a:xfrm>
                  <a:off x="2276412" y="3032451"/>
                  <a:ext cx="1863370" cy="1934963"/>
                  <a:chOff x="6880016" y="2179877"/>
                  <a:chExt cx="2150098" cy="2232707"/>
                </a:xfrm>
              </p:grpSpPr>
              <p:sp>
                <p:nvSpPr>
                  <p:cNvPr id="3706" name="Google Shape;3706;p177"/>
                  <p:cNvSpPr/>
                  <p:nvPr/>
                </p:nvSpPr>
                <p:spPr>
                  <a:xfrm>
                    <a:off x="6880016" y="2224059"/>
                    <a:ext cx="1880558" cy="1880558"/>
                  </a:xfrm>
                  <a:prstGeom prst="ellipse">
                    <a:avLst/>
                  </a:prstGeom>
                  <a:no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7" name="Google Shape;3707;p177"/>
                  <p:cNvSpPr txBox="1"/>
                  <p:nvPr/>
                </p:nvSpPr>
                <p:spPr>
                  <a:xfrm>
                    <a:off x="8599141" y="2179877"/>
                    <a:ext cx="430973" cy="24859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708" name="Google Shape;3708;p177"/>
                  <p:cNvSpPr/>
                  <p:nvPr/>
                </p:nvSpPr>
                <p:spPr>
                  <a:xfrm>
                    <a:off x="7883294" y="2489509"/>
                    <a:ext cx="70757" cy="72000"/>
                  </a:xfrm>
                  <a:prstGeom prst="ellipse">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09" name="Google Shape;3709;p177"/>
                  <p:cNvSpPr txBox="1"/>
                  <p:nvPr/>
                </p:nvSpPr>
                <p:spPr>
                  <a:xfrm>
                    <a:off x="7425392" y="4163988"/>
                    <a:ext cx="789809" cy="248596"/>
                  </a:xfrm>
                  <a:prstGeom prst="rect">
                    <a:avLst/>
                  </a:prstGeom>
                  <a:blipFill rotWithShape="1">
                    <a:blip r:embed="rId6">
                      <a:alphaModFix/>
                    </a:blip>
                    <a:stretch>
                      <a:fillRect b="0" l="-892" r="-446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710" name="Google Shape;3710;p177"/>
                  <p:cNvSpPr/>
                  <p:nvPr/>
                </p:nvSpPr>
                <p:spPr>
                  <a:xfrm>
                    <a:off x="8176552" y="2612051"/>
                    <a:ext cx="70757" cy="72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11" name="Google Shape;3711;p177"/>
                  <p:cNvSpPr/>
                  <p:nvPr/>
                </p:nvSpPr>
                <p:spPr>
                  <a:xfrm>
                    <a:off x="8176552" y="2842887"/>
                    <a:ext cx="70757" cy="72000"/>
                  </a:xfrm>
                  <a:prstGeom prst="ellipse">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12" name="Google Shape;3712;p177"/>
                  <p:cNvSpPr/>
                  <p:nvPr/>
                </p:nvSpPr>
                <p:spPr>
                  <a:xfrm>
                    <a:off x="8462270" y="2973423"/>
                    <a:ext cx="70757" cy="72000"/>
                  </a:xfrm>
                  <a:prstGeom prst="ellipse">
                    <a:avLst/>
                  </a:prstGeom>
                  <a:solidFill>
                    <a:srgbClr val="FF433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13" name="Google Shape;3713;p177"/>
                  <p:cNvSpPr/>
                  <p:nvPr/>
                </p:nvSpPr>
                <p:spPr>
                  <a:xfrm>
                    <a:off x="7636009" y="267634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14" name="Google Shape;3714;p177"/>
                  <p:cNvSpPr/>
                  <p:nvPr/>
                </p:nvSpPr>
                <p:spPr>
                  <a:xfrm>
                    <a:off x="7364546" y="264776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15" name="Google Shape;3715;p177"/>
                  <p:cNvSpPr/>
                  <p:nvPr/>
                </p:nvSpPr>
                <p:spPr>
                  <a:xfrm>
                    <a:off x="7309778" y="28954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16" name="Google Shape;3716;p177"/>
                  <p:cNvSpPr/>
                  <p:nvPr/>
                </p:nvSpPr>
                <p:spPr>
                  <a:xfrm>
                    <a:off x="7183572" y="317402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17" name="Google Shape;3717;p177"/>
                  <p:cNvSpPr/>
                  <p:nvPr/>
                </p:nvSpPr>
                <p:spPr>
                  <a:xfrm>
                    <a:off x="7343116" y="315497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18" name="Google Shape;3718;p177"/>
                  <p:cNvSpPr/>
                  <p:nvPr/>
                </p:nvSpPr>
                <p:spPr>
                  <a:xfrm>
                    <a:off x="7497897" y="325022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19" name="Google Shape;3719;p177"/>
                  <p:cNvSpPr/>
                  <p:nvPr/>
                </p:nvSpPr>
                <p:spPr>
                  <a:xfrm>
                    <a:off x="7759835" y="32764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20" name="Google Shape;3720;p177"/>
                  <p:cNvSpPr/>
                  <p:nvPr/>
                </p:nvSpPr>
                <p:spPr>
                  <a:xfrm>
                    <a:off x="7712210" y="305496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21" name="Google Shape;3721;p177"/>
                  <p:cNvSpPr/>
                  <p:nvPr/>
                </p:nvSpPr>
                <p:spPr>
                  <a:xfrm>
                    <a:off x="7628866" y="293351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22" name="Google Shape;3722;p177"/>
                  <p:cNvSpPr/>
                  <p:nvPr/>
                </p:nvSpPr>
                <p:spPr>
                  <a:xfrm>
                    <a:off x="7900328" y="299781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23" name="Google Shape;3723;p177"/>
                  <p:cNvSpPr/>
                  <p:nvPr/>
                </p:nvSpPr>
                <p:spPr>
                  <a:xfrm>
                    <a:off x="8133691" y="320974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24" name="Google Shape;3724;p177"/>
                  <p:cNvSpPr/>
                  <p:nvPr/>
                </p:nvSpPr>
                <p:spPr>
                  <a:xfrm>
                    <a:off x="8155122" y="341929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25" name="Google Shape;3725;p177"/>
                  <p:cNvSpPr/>
                  <p:nvPr/>
                </p:nvSpPr>
                <p:spPr>
                  <a:xfrm>
                    <a:off x="8312284" y="340024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26" name="Google Shape;3726;p177"/>
                  <p:cNvSpPr/>
                  <p:nvPr/>
                </p:nvSpPr>
                <p:spPr>
                  <a:xfrm>
                    <a:off x="8336096" y="360741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27" name="Google Shape;3727;p177"/>
                  <p:cNvSpPr/>
                  <p:nvPr/>
                </p:nvSpPr>
                <p:spPr>
                  <a:xfrm>
                    <a:off x="8031296" y="359550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28" name="Google Shape;3728;p177"/>
                  <p:cNvSpPr/>
                  <p:nvPr/>
                </p:nvSpPr>
                <p:spPr>
                  <a:xfrm>
                    <a:off x="7759833" y="352883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29" name="Google Shape;3729;p177"/>
                  <p:cNvSpPr/>
                  <p:nvPr/>
                </p:nvSpPr>
                <p:spPr>
                  <a:xfrm>
                    <a:off x="7445508" y="349549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30" name="Google Shape;3730;p177"/>
                  <p:cNvSpPr/>
                  <p:nvPr/>
                </p:nvSpPr>
                <p:spPr>
                  <a:xfrm>
                    <a:off x="7212146" y="34288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31" name="Google Shape;3731;p177"/>
                  <p:cNvSpPr/>
                  <p:nvPr/>
                </p:nvSpPr>
                <p:spPr>
                  <a:xfrm>
                    <a:off x="7474083" y="375743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32" name="Google Shape;3732;p177"/>
                  <p:cNvSpPr/>
                  <p:nvPr/>
                </p:nvSpPr>
                <p:spPr>
                  <a:xfrm>
                    <a:off x="7745546" y="373838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33" name="Google Shape;3733;p177"/>
                  <p:cNvSpPr/>
                  <p:nvPr/>
                </p:nvSpPr>
                <p:spPr>
                  <a:xfrm>
                    <a:off x="8019390" y="379791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34" name="Google Shape;3734;p177"/>
                  <p:cNvSpPr/>
                  <p:nvPr/>
                </p:nvSpPr>
                <p:spPr>
                  <a:xfrm>
                    <a:off x="7836034" y="386458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35" name="Google Shape;3735;p177"/>
                  <p:cNvSpPr/>
                  <p:nvPr/>
                </p:nvSpPr>
                <p:spPr>
                  <a:xfrm rot="-3101051">
                    <a:off x="8001434" y="2204918"/>
                    <a:ext cx="426578" cy="1119695"/>
                  </a:xfrm>
                  <a:prstGeom prst="ellipse">
                    <a:avLst/>
                  </a:prstGeom>
                  <a:noFill/>
                  <a:ln cap="flat" cmpd="sng" w="127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736" name="Google Shape;3736;p177"/>
                  <p:cNvCxnSpPr/>
                  <p:nvPr/>
                </p:nvCxnSpPr>
                <p:spPr>
                  <a:xfrm flipH="1">
                    <a:off x="8435429" y="2416181"/>
                    <a:ext cx="210890" cy="210890"/>
                  </a:xfrm>
                  <a:prstGeom prst="straightConnector1">
                    <a:avLst/>
                  </a:prstGeom>
                  <a:noFill/>
                  <a:ln cap="flat" cmpd="sng" w="12700">
                    <a:solidFill>
                      <a:schemeClr val="dk1"/>
                    </a:solidFill>
                    <a:prstDash val="solid"/>
                    <a:miter lim="800000"/>
                    <a:headEnd len="sm" w="sm" type="none"/>
                    <a:tailEnd len="med" w="med" type="triangle"/>
                  </a:ln>
                </p:spPr>
              </p:cxnSp>
            </p:grpSp>
            <p:sp>
              <p:nvSpPr>
                <p:cNvPr id="3737" name="Google Shape;3737;p177"/>
                <p:cNvSpPr txBox="1"/>
                <p:nvPr/>
              </p:nvSpPr>
              <p:spPr>
                <a:xfrm>
                  <a:off x="2525840" y="3868886"/>
                  <a:ext cx="943579" cy="485518"/>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cxnSp>
          <p:nvCxnSpPr>
            <p:cNvPr id="3738" name="Google Shape;3738;p177"/>
            <p:cNvCxnSpPr>
              <a:stCxn id="3675" idx="6"/>
              <a:endCxn id="3708" idx="2"/>
            </p:cNvCxnSpPr>
            <p:nvPr/>
          </p:nvCxnSpPr>
          <p:spPr>
            <a:xfrm>
              <a:off x="3549527" y="3457251"/>
              <a:ext cx="2889300" cy="0"/>
            </a:xfrm>
            <a:prstGeom prst="straightConnector1">
              <a:avLst/>
            </a:prstGeom>
            <a:noFill/>
            <a:ln cap="flat" cmpd="sng" w="9525">
              <a:solidFill>
                <a:srgbClr val="FFB546"/>
              </a:solidFill>
              <a:prstDash val="solid"/>
              <a:miter lim="800000"/>
              <a:headEnd len="sm" w="sm" type="none"/>
              <a:tailEnd len="sm" w="sm" type="none"/>
            </a:ln>
          </p:spPr>
        </p:cxnSp>
        <p:cxnSp>
          <p:nvCxnSpPr>
            <p:cNvPr id="3739" name="Google Shape;3739;p177"/>
            <p:cNvCxnSpPr>
              <a:stCxn id="3677" idx="6"/>
              <a:endCxn id="3710" idx="2"/>
            </p:cNvCxnSpPr>
            <p:nvPr/>
          </p:nvCxnSpPr>
          <p:spPr>
            <a:xfrm>
              <a:off x="3803677" y="3563451"/>
              <a:ext cx="2889300" cy="0"/>
            </a:xfrm>
            <a:prstGeom prst="straightConnector1">
              <a:avLst/>
            </a:prstGeom>
            <a:noFill/>
            <a:ln cap="flat" cmpd="sng" w="9525">
              <a:solidFill>
                <a:srgbClr val="00B050"/>
              </a:solidFill>
              <a:prstDash val="solid"/>
              <a:miter lim="800000"/>
              <a:headEnd len="sm" w="sm" type="none"/>
              <a:tailEnd len="sm" w="sm" type="none"/>
            </a:ln>
          </p:spPr>
        </p:cxnSp>
        <p:cxnSp>
          <p:nvCxnSpPr>
            <p:cNvPr id="3740" name="Google Shape;3740;p177"/>
            <p:cNvCxnSpPr>
              <a:stCxn id="3678" idx="6"/>
              <a:endCxn id="3711" idx="2"/>
            </p:cNvCxnSpPr>
            <p:nvPr/>
          </p:nvCxnSpPr>
          <p:spPr>
            <a:xfrm>
              <a:off x="3803677" y="3763504"/>
              <a:ext cx="2889300" cy="0"/>
            </a:xfrm>
            <a:prstGeom prst="straightConnector1">
              <a:avLst/>
            </a:prstGeom>
            <a:noFill/>
            <a:ln cap="flat" cmpd="sng" w="9525">
              <a:solidFill>
                <a:srgbClr val="00B3E3"/>
              </a:solidFill>
              <a:prstDash val="solid"/>
              <a:miter lim="800000"/>
              <a:headEnd len="sm" w="sm" type="none"/>
              <a:tailEnd len="sm" w="sm" type="none"/>
            </a:ln>
          </p:spPr>
        </p:cxnSp>
        <p:cxnSp>
          <p:nvCxnSpPr>
            <p:cNvPr id="3741" name="Google Shape;3741;p177"/>
            <p:cNvCxnSpPr>
              <a:stCxn id="3679" idx="6"/>
              <a:endCxn id="3712" idx="2"/>
            </p:cNvCxnSpPr>
            <p:nvPr/>
          </p:nvCxnSpPr>
          <p:spPr>
            <a:xfrm>
              <a:off x="4051293" y="3876632"/>
              <a:ext cx="2889300" cy="0"/>
            </a:xfrm>
            <a:prstGeom prst="straightConnector1">
              <a:avLst/>
            </a:prstGeom>
            <a:noFill/>
            <a:ln cap="flat" cmpd="sng" w="9525">
              <a:solidFill>
                <a:srgbClr val="FF4337"/>
              </a:solidFill>
              <a:prstDash val="solid"/>
              <a:miter lim="800000"/>
              <a:headEnd len="sm" w="sm" type="none"/>
              <a:tailEnd len="sm" w="sm" type="none"/>
            </a:ln>
          </p:spPr>
        </p:cxnSp>
        <p:grpSp>
          <p:nvGrpSpPr>
            <p:cNvPr id="3742" name="Google Shape;3742;p177"/>
            <p:cNvGrpSpPr/>
            <p:nvPr/>
          </p:nvGrpSpPr>
          <p:grpSpPr>
            <a:xfrm>
              <a:off x="3966709" y="3157711"/>
              <a:ext cx="515380" cy="387559"/>
              <a:chOff x="3966709" y="3157711"/>
              <a:chExt cx="515380" cy="387559"/>
            </a:xfrm>
          </p:grpSpPr>
          <p:sp>
            <p:nvSpPr>
              <p:cNvPr id="3743" name="Google Shape;3743;p177"/>
              <p:cNvSpPr txBox="1"/>
              <p:nvPr/>
            </p:nvSpPr>
            <p:spPr>
              <a:xfrm>
                <a:off x="4108589" y="3157711"/>
                <a:ext cx="373500" cy="21544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744" name="Google Shape;3744;p177"/>
              <p:cNvCxnSpPr/>
              <p:nvPr/>
            </p:nvCxnSpPr>
            <p:spPr>
              <a:xfrm flipH="1">
                <a:off x="3966709" y="3362503"/>
                <a:ext cx="182767" cy="182767"/>
              </a:xfrm>
              <a:prstGeom prst="straightConnector1">
                <a:avLst/>
              </a:prstGeom>
              <a:noFill/>
              <a:ln cap="flat" cmpd="sng" w="12700">
                <a:solidFill>
                  <a:schemeClr val="dk1"/>
                </a:solidFill>
                <a:prstDash val="solid"/>
                <a:miter lim="800000"/>
                <a:headEnd len="sm" w="sm" type="none"/>
                <a:tailEnd len="med" w="med" type="triangle"/>
              </a:ln>
            </p:spPr>
          </p:cxnSp>
        </p:grpSp>
      </p:grpSp>
      <p:grpSp>
        <p:nvGrpSpPr>
          <p:cNvPr id="3745" name="Google Shape;3745;p177"/>
          <p:cNvGrpSpPr/>
          <p:nvPr/>
        </p:nvGrpSpPr>
        <p:grpSpPr>
          <a:xfrm>
            <a:off x="846956" y="5163884"/>
            <a:ext cx="7308261" cy="345461"/>
            <a:chOff x="903506" y="2429380"/>
            <a:chExt cx="7308261" cy="345461"/>
          </a:xfrm>
        </p:grpSpPr>
        <p:sp>
          <p:nvSpPr>
            <p:cNvPr id="3746" name="Google Shape;3746;p177"/>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3747" name="Google Shape;3747;p177"/>
            <p:cNvSpPr/>
            <p:nvPr/>
          </p:nvSpPr>
          <p:spPr>
            <a:xfrm>
              <a:off x="1279004" y="2429380"/>
              <a:ext cx="6932763" cy="345461"/>
            </a:xfrm>
            <a:prstGeom prst="rect">
              <a:avLst/>
            </a:prstGeom>
            <a:noFill/>
            <a:ln>
              <a:noFill/>
            </a:ln>
          </p:spPr>
          <p:txBody>
            <a:bodyPr anchorCtr="0" anchor="ctr"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Sự thay đổi huyết áp của cùng các đối tượng kiểm định trước và sau khi uống một loại thuốc mới. </a:t>
              </a:r>
              <a:endParaRPr sz="1300">
                <a:solidFill>
                  <a:srgbClr val="262626"/>
                </a:solidFill>
                <a:latin typeface="Arial"/>
                <a:ea typeface="Arial"/>
                <a:cs typeface="Arial"/>
                <a:sym typeface="Arial"/>
              </a:endParaRPr>
            </a:p>
          </p:txBody>
        </p:sp>
      </p:grpSp>
      <p:sp>
        <p:nvSpPr>
          <p:cNvPr id="3748" name="Google Shape;3748;p17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định t cho hai mẫu ghép cặp: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3" name="Shape 3753"/>
        <p:cNvGrpSpPr/>
        <p:nvPr/>
      </p:nvGrpSpPr>
      <p:grpSpPr>
        <a:xfrm>
          <a:off x="0" y="0"/>
          <a:ext cx="0" cy="0"/>
          <a:chOff x="0" y="0"/>
          <a:chExt cx="0" cy="0"/>
        </a:xfrm>
      </p:grpSpPr>
      <p:grpSp>
        <p:nvGrpSpPr>
          <p:cNvPr id="3754" name="Google Shape;3754;p178"/>
          <p:cNvGrpSpPr/>
          <p:nvPr/>
        </p:nvGrpSpPr>
        <p:grpSpPr>
          <a:xfrm>
            <a:off x="450000" y="450000"/>
            <a:ext cx="9018000" cy="276999"/>
            <a:chOff x="450000" y="450000"/>
            <a:chExt cx="9018000" cy="276999"/>
          </a:xfrm>
        </p:grpSpPr>
        <p:sp>
          <p:nvSpPr>
            <p:cNvPr id="3755" name="Google Shape;3755;p17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3756" name="Google Shape;3756;p1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3757" name="Google Shape;3757;p178"/>
          <p:cNvSpPr/>
          <p:nvPr/>
        </p:nvSpPr>
        <p:spPr>
          <a:xfrm>
            <a:off x="675071" y="1700808"/>
            <a:ext cx="8632825" cy="2484893"/>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758" name="Google Shape;3758;p17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Phân tích Phương sai (ANOVA)</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3" name="Shape 3763"/>
        <p:cNvGrpSpPr/>
        <p:nvPr/>
      </p:nvGrpSpPr>
      <p:grpSpPr>
        <a:xfrm>
          <a:off x="0" y="0"/>
          <a:ext cx="0" cy="0"/>
          <a:chOff x="0" y="0"/>
          <a:chExt cx="0" cy="0"/>
        </a:xfrm>
      </p:grpSpPr>
      <p:sp>
        <p:nvSpPr>
          <p:cNvPr id="3764" name="Google Shape;3764;p179"/>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Bài tập Coding #0207</a:t>
            </a:r>
            <a:endParaRPr/>
          </a:p>
        </p:txBody>
      </p:sp>
      <p:grpSp>
        <p:nvGrpSpPr>
          <p:cNvPr id="3765" name="Google Shape;3765;p179"/>
          <p:cNvGrpSpPr/>
          <p:nvPr/>
        </p:nvGrpSpPr>
        <p:grpSpPr>
          <a:xfrm>
            <a:off x="558798" y="2060849"/>
            <a:ext cx="8797129" cy="3960439"/>
            <a:chOff x="558798" y="2060849"/>
            <a:chExt cx="8797129" cy="3960439"/>
          </a:xfrm>
        </p:grpSpPr>
        <p:sp>
          <p:nvSpPr>
            <p:cNvPr id="3766" name="Google Shape;3766;p179"/>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767" name="Google Shape;3767;p179"/>
            <p:cNvGrpSpPr/>
            <p:nvPr/>
          </p:nvGrpSpPr>
          <p:grpSpPr>
            <a:xfrm>
              <a:off x="558798" y="3945816"/>
              <a:ext cx="8797129" cy="576572"/>
              <a:chOff x="4778069" y="4391025"/>
              <a:chExt cx="2349160" cy="431802"/>
            </a:xfrm>
          </p:grpSpPr>
          <p:sp>
            <p:nvSpPr>
              <p:cNvPr id="3768" name="Google Shape;3768;p179"/>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3769" name="Google Shape;3769;p179"/>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trong tệp 'ex_0207.ipynb’.</a:t>
                </a:r>
                <a:endParaRPr/>
              </a:p>
            </p:txBody>
          </p:sp>
        </p:grpSp>
        <p:pic>
          <p:nvPicPr>
            <p:cNvPr descr="텍스트, 클립아트이(가) 표시된 사진&#10;&#10;자동 생성된 설명" id="3770" name="Google Shape;3770;p179"/>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3771" name="Google Shape;3771;p179"/>
          <p:cNvGrpSpPr/>
          <p:nvPr/>
        </p:nvGrpSpPr>
        <p:grpSpPr>
          <a:xfrm>
            <a:off x="450000" y="450000"/>
            <a:ext cx="9018000" cy="276999"/>
            <a:chOff x="450000" y="450000"/>
            <a:chExt cx="9018000" cy="276999"/>
          </a:xfrm>
        </p:grpSpPr>
        <p:sp>
          <p:nvSpPr>
            <p:cNvPr id="3772" name="Google Shape;3772;p17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3773" name="Google Shape;3773;p1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3774" name="Google Shape;3774;p179"/>
          <p:cNvSpPr txBox="1"/>
          <p:nvPr/>
        </p:nvSpPr>
        <p:spPr>
          <a:xfrm>
            <a:off x="8718625" y="-249050"/>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mẫu tối thiểu</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grpSp>
        <p:nvGrpSpPr>
          <p:cNvPr id="363" name="Google Shape;363;p18"/>
          <p:cNvGrpSpPr/>
          <p:nvPr/>
        </p:nvGrpSpPr>
        <p:grpSpPr>
          <a:xfrm>
            <a:off x="450000" y="450000"/>
            <a:ext cx="9018000" cy="276999"/>
            <a:chOff x="450000" y="450000"/>
            <a:chExt cx="9018000" cy="276999"/>
          </a:xfrm>
        </p:grpSpPr>
        <p:sp>
          <p:nvSpPr>
            <p:cNvPr id="364" name="Google Shape;364;p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Quy tắc xác suất</a:t>
              </a:r>
              <a:endParaRPr b="1" sz="1800">
                <a:solidFill>
                  <a:schemeClr val="lt1"/>
                </a:solidFill>
                <a:latin typeface="Arial"/>
                <a:ea typeface="Arial"/>
                <a:cs typeface="Arial"/>
                <a:sym typeface="Arial"/>
              </a:endParaRPr>
            </a:p>
          </p:txBody>
        </p:sp>
        <p:sp>
          <p:nvSpPr>
            <p:cNvPr id="365" name="Google Shape;365;p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366" name="Google Shape;366;p1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Quy tắc xác suất</a:t>
            </a:r>
            <a:endParaRPr b="1" sz="2400">
              <a:solidFill>
                <a:srgbClr val="0C0C0C"/>
              </a:solidFill>
              <a:latin typeface="Arial"/>
              <a:ea typeface="Arial"/>
              <a:cs typeface="Arial"/>
              <a:sym typeface="Arial"/>
            </a:endParaRPr>
          </a:p>
        </p:txBody>
      </p:sp>
      <p:sp>
        <p:nvSpPr>
          <p:cNvPr id="367" name="Google Shape;367;p18"/>
          <p:cNvSpPr/>
          <p:nvPr/>
        </p:nvSpPr>
        <p:spPr>
          <a:xfrm>
            <a:off x="673032" y="221944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Cho các biến cố bất kỳ </a:t>
            </a:r>
            <a:r>
              <a:rPr i="1" lang="en-US" sz="1300">
                <a:solidFill>
                  <a:srgbClr val="262626"/>
                </a:solidFill>
                <a:latin typeface="Arial"/>
                <a:ea typeface="Arial"/>
                <a:cs typeface="Arial"/>
                <a:sym typeface="Arial"/>
              </a:rPr>
              <a:t>A</a:t>
            </a:r>
            <a:r>
              <a:rPr lang="en-US" sz="1300">
                <a:solidFill>
                  <a:srgbClr val="262626"/>
                </a:solidFill>
                <a:latin typeface="Arial"/>
                <a:ea typeface="Arial"/>
                <a:cs typeface="Arial"/>
                <a:sym typeface="Arial"/>
              </a:rPr>
              <a:t> và </a:t>
            </a:r>
            <a:r>
              <a:rPr i="1" lang="en-US" sz="1300">
                <a:solidFill>
                  <a:srgbClr val="262626"/>
                </a:solidFill>
                <a:latin typeface="Arial"/>
                <a:ea typeface="Arial"/>
                <a:cs typeface="Arial"/>
                <a:sym typeface="Arial"/>
              </a:rPr>
              <a:t>B</a:t>
            </a:r>
            <a:r>
              <a:rPr lang="en-US" sz="1300">
                <a:solidFill>
                  <a:srgbClr val="262626"/>
                </a:solidFill>
                <a:latin typeface="Arial"/>
                <a:ea typeface="Arial"/>
                <a:cs typeface="Arial"/>
                <a:sym typeface="Arial"/>
              </a:rPr>
              <a:t>:</a:t>
            </a:r>
            <a:endParaRPr/>
          </a:p>
        </p:txBody>
      </p:sp>
      <p:grpSp>
        <p:nvGrpSpPr>
          <p:cNvPr id="368" name="Google Shape;368;p18"/>
          <p:cNvGrpSpPr/>
          <p:nvPr/>
        </p:nvGrpSpPr>
        <p:grpSpPr>
          <a:xfrm>
            <a:off x="4087006" y="2693138"/>
            <a:ext cx="4190541" cy="2067728"/>
            <a:chOff x="4087006" y="2693138"/>
            <a:chExt cx="4190541" cy="2067728"/>
          </a:xfrm>
        </p:grpSpPr>
        <p:sp>
          <p:nvSpPr>
            <p:cNvPr id="369" name="Google Shape;369;p18"/>
            <p:cNvSpPr txBox="1"/>
            <p:nvPr/>
          </p:nvSpPr>
          <p:spPr>
            <a:xfrm>
              <a:off x="6469218" y="2693138"/>
              <a:ext cx="1808329" cy="436255"/>
            </a:xfrm>
            <a:prstGeom prst="rect">
              <a:avLst/>
            </a:prstGeom>
            <a:noFill/>
            <a:ln>
              <a:noFill/>
            </a:ln>
          </p:spPr>
          <p:txBody>
            <a:bodyPr anchorCtr="0" anchor="t" bIns="72000" lIns="0" spcFirstLastPara="1" rIns="144000" wrap="square" tIns="72000">
              <a:spAutoFit/>
            </a:bodyPr>
            <a:lstStyle/>
            <a:p>
              <a:pPr indent="0" lvl="0" marL="0" marR="0" rtl="0" algn="ctr">
                <a:lnSpc>
                  <a:spcPct val="150000"/>
                </a:lnSpc>
                <a:spcBef>
                  <a:spcPts val="0"/>
                </a:spcBef>
                <a:spcAft>
                  <a:spcPts val="0"/>
                </a:spcAft>
                <a:buNone/>
              </a:pPr>
              <a:r>
                <a:rPr lang="en-US" sz="1400">
                  <a:solidFill>
                    <a:srgbClr val="262626"/>
                  </a:solidFill>
                  <a:latin typeface="Arial"/>
                  <a:ea typeface="Arial"/>
                  <a:cs typeface="Arial"/>
                  <a:sym typeface="Arial"/>
                </a:rPr>
                <a:t>“Quy tắc cộng”</a:t>
              </a:r>
              <a:endParaRPr sz="1400">
                <a:solidFill>
                  <a:srgbClr val="262626"/>
                </a:solidFill>
                <a:latin typeface="Arial"/>
                <a:ea typeface="Arial"/>
                <a:cs typeface="Arial"/>
                <a:sym typeface="Arial"/>
              </a:endParaRPr>
            </a:p>
          </p:txBody>
        </p:sp>
        <p:grpSp>
          <p:nvGrpSpPr>
            <p:cNvPr id="370" name="Google Shape;370;p18"/>
            <p:cNvGrpSpPr/>
            <p:nvPr/>
          </p:nvGrpSpPr>
          <p:grpSpPr>
            <a:xfrm>
              <a:off x="4087006" y="3396421"/>
              <a:ext cx="1728813" cy="1364445"/>
              <a:chOff x="4087006" y="4367711"/>
              <a:chExt cx="1728813" cy="1364445"/>
            </a:xfrm>
          </p:grpSpPr>
          <p:sp>
            <p:nvSpPr>
              <p:cNvPr id="371" name="Google Shape;371;p18"/>
              <p:cNvSpPr/>
              <p:nvPr/>
            </p:nvSpPr>
            <p:spPr>
              <a:xfrm>
                <a:off x="4735819" y="4652156"/>
                <a:ext cx="1080000" cy="1080000"/>
              </a:xfrm>
              <a:prstGeom prst="ellipse">
                <a:avLst/>
              </a:prstGeom>
              <a:solidFill>
                <a:srgbClr val="1429A0">
                  <a:alpha val="20000"/>
                </a:srgbClr>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2" name="Google Shape;372;p18"/>
              <p:cNvSpPr/>
              <p:nvPr/>
            </p:nvSpPr>
            <p:spPr>
              <a:xfrm>
                <a:off x="4087006" y="4652156"/>
                <a:ext cx="1080000" cy="1080000"/>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3" name="Google Shape;373;p18"/>
              <p:cNvSpPr txBox="1"/>
              <p:nvPr/>
            </p:nvSpPr>
            <p:spPr>
              <a:xfrm>
                <a:off x="4087006" y="4367711"/>
                <a:ext cx="317462"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FF0000"/>
                    </a:solidFill>
                    <a:latin typeface="Arial"/>
                    <a:ea typeface="Arial"/>
                    <a:cs typeface="Arial"/>
                    <a:sym typeface="Arial"/>
                  </a:rPr>
                  <a:t>A</a:t>
                </a:r>
                <a:endParaRPr/>
              </a:p>
            </p:txBody>
          </p:sp>
          <p:sp>
            <p:nvSpPr>
              <p:cNvPr id="374" name="Google Shape;374;p18"/>
              <p:cNvSpPr txBox="1"/>
              <p:nvPr/>
            </p:nvSpPr>
            <p:spPr>
              <a:xfrm>
                <a:off x="5498357" y="4367711"/>
                <a:ext cx="317462"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1429A0"/>
                    </a:solidFill>
                    <a:latin typeface="Arial"/>
                    <a:ea typeface="Arial"/>
                    <a:cs typeface="Arial"/>
                    <a:sym typeface="Arial"/>
                  </a:rPr>
                  <a:t>B</a:t>
                </a:r>
                <a:endParaRPr/>
              </a:p>
            </p:txBody>
          </p:sp>
        </p:grpSp>
      </p:grpSp>
      <p:sp>
        <p:nvSpPr>
          <p:cNvPr id="375" name="Google Shape;375;p18"/>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Cộng xác suất</a:t>
            </a:r>
            <a:endParaRPr sz="1400">
              <a:solidFill>
                <a:schemeClr val="dk1"/>
              </a:solidFill>
              <a:latin typeface="Arial"/>
              <a:ea typeface="Arial"/>
              <a:cs typeface="Arial"/>
              <a:sym typeface="Arial"/>
            </a:endParaRPr>
          </a:p>
        </p:txBody>
      </p:sp>
      <p:sp>
        <p:nvSpPr>
          <p:cNvPr id="376" name="Google Shape;376;p18"/>
          <p:cNvSpPr/>
          <p:nvPr/>
        </p:nvSpPr>
        <p:spPr>
          <a:xfrm>
            <a:off x="3161422" y="2674861"/>
            <a:ext cx="3579983" cy="46166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9" name="Shape 3779"/>
        <p:cNvGrpSpPr/>
        <p:nvPr/>
      </p:nvGrpSpPr>
      <p:grpSpPr>
        <a:xfrm>
          <a:off x="0" y="0"/>
          <a:ext cx="0" cy="0"/>
          <a:chOff x="0" y="0"/>
          <a:chExt cx="0" cy="0"/>
        </a:xfrm>
      </p:grpSpPr>
      <p:grpSp>
        <p:nvGrpSpPr>
          <p:cNvPr id="3780" name="Google Shape;3780;p180"/>
          <p:cNvGrpSpPr/>
          <p:nvPr/>
        </p:nvGrpSpPr>
        <p:grpSpPr>
          <a:xfrm>
            <a:off x="450000" y="450000"/>
            <a:ext cx="9018000" cy="276999"/>
            <a:chOff x="450000" y="450000"/>
            <a:chExt cx="9018000" cy="276999"/>
          </a:xfrm>
        </p:grpSpPr>
        <p:sp>
          <p:nvSpPr>
            <p:cNvPr id="3781" name="Google Shape;3781;p18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3782" name="Google Shape;3782;p1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3783" name="Google Shape;3783;p18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Kiểm định giả thuyết về tần suất </a:t>
            </a:r>
            <a:endParaRPr/>
          </a:p>
        </p:txBody>
      </p:sp>
      <p:sp>
        <p:nvSpPr>
          <p:cNvPr id="3784" name="Google Shape;3784;p180"/>
          <p:cNvSpPr/>
          <p:nvPr/>
        </p:nvSpPr>
        <p:spPr>
          <a:xfrm>
            <a:off x="675071" y="2219443"/>
            <a:ext cx="8632825" cy="157695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Bảng một chiều hoặc “bảng tần suất” tóm tắt biến phân loại.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So sánh các tần suất được quan sát với một mô hình cho trước (tần suất kỳ vọng).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thuyết không              𝑯_𝟎 : Bảng tần suất được quan sát và mô hình kỳ vọng giống nhau.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thuyết thay thế   𝑯_𝟏 : Bảng tần suất được quan sát và mô hình kỳ vọng khác nhau.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tên gọi khác là “phép kiểm định tính phù hợp”. </a:t>
            </a:r>
            <a:endParaRPr/>
          </a:p>
        </p:txBody>
      </p:sp>
      <p:sp>
        <p:nvSpPr>
          <p:cNvPr id="3785" name="Google Shape;3785;p180"/>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định Chi-bình phương cho bảng một chiều:</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0" name="Shape 3790"/>
        <p:cNvGrpSpPr/>
        <p:nvPr/>
      </p:nvGrpSpPr>
      <p:grpSpPr>
        <a:xfrm>
          <a:off x="0" y="0"/>
          <a:ext cx="0" cy="0"/>
          <a:chOff x="0" y="0"/>
          <a:chExt cx="0" cy="0"/>
        </a:xfrm>
      </p:grpSpPr>
      <p:grpSp>
        <p:nvGrpSpPr>
          <p:cNvPr id="3791" name="Google Shape;3791;p181"/>
          <p:cNvGrpSpPr/>
          <p:nvPr/>
        </p:nvGrpSpPr>
        <p:grpSpPr>
          <a:xfrm>
            <a:off x="450000" y="450000"/>
            <a:ext cx="9018000" cy="276999"/>
            <a:chOff x="450000" y="450000"/>
            <a:chExt cx="9018000" cy="276999"/>
          </a:xfrm>
        </p:grpSpPr>
        <p:sp>
          <p:nvSpPr>
            <p:cNvPr id="3792" name="Google Shape;3792;p18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3793" name="Google Shape;3793;p1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3794" name="Google Shape;3794;p181"/>
          <p:cNvSpPr/>
          <p:nvPr/>
        </p:nvSpPr>
        <p:spPr>
          <a:xfrm>
            <a:off x="675071"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Thống kê kiểm định là:</a:t>
            </a:r>
            <a:endParaRPr/>
          </a:p>
        </p:txBody>
      </p:sp>
      <p:sp>
        <p:nvSpPr>
          <p:cNvPr id="3795" name="Google Shape;3795;p18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định Chi-bình phương cho bảng một chiều:</a:t>
            </a:r>
            <a:endParaRPr/>
          </a:p>
        </p:txBody>
      </p:sp>
      <p:sp>
        <p:nvSpPr>
          <p:cNvPr id="3796" name="Google Shape;3796;p181"/>
          <p:cNvSpPr/>
          <p:nvPr/>
        </p:nvSpPr>
        <p:spPr>
          <a:xfrm>
            <a:off x="3454449" y="2111915"/>
            <a:ext cx="3620378" cy="89223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797" name="Google Shape;3797;p181"/>
          <p:cNvSpPr/>
          <p:nvPr/>
        </p:nvSpPr>
        <p:spPr>
          <a:xfrm>
            <a:off x="675071" y="3212976"/>
            <a:ext cx="8632825" cy="950755"/>
          </a:xfrm>
          <a:prstGeom prst="rect">
            <a:avLst/>
          </a:prstGeom>
          <a:blipFill rotWithShape="1">
            <a:blip r:embed="rId4">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2" name="Shape 3802"/>
        <p:cNvGrpSpPr/>
        <p:nvPr/>
      </p:nvGrpSpPr>
      <p:grpSpPr>
        <a:xfrm>
          <a:off x="0" y="0"/>
          <a:ext cx="0" cy="0"/>
          <a:chOff x="0" y="0"/>
          <a:chExt cx="0" cy="0"/>
        </a:xfrm>
      </p:grpSpPr>
      <p:grpSp>
        <p:nvGrpSpPr>
          <p:cNvPr id="3803" name="Google Shape;3803;p182"/>
          <p:cNvGrpSpPr/>
          <p:nvPr/>
        </p:nvGrpSpPr>
        <p:grpSpPr>
          <a:xfrm>
            <a:off x="450000" y="450000"/>
            <a:ext cx="9018000" cy="276999"/>
            <a:chOff x="450000" y="450000"/>
            <a:chExt cx="9018000" cy="276999"/>
          </a:xfrm>
        </p:grpSpPr>
        <p:sp>
          <p:nvSpPr>
            <p:cNvPr id="3804" name="Google Shape;3804;p18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3805" name="Google Shape;3805;p1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3806" name="Google Shape;3806;p182"/>
          <p:cNvSpPr/>
          <p:nvPr/>
        </p:nvSpPr>
        <p:spPr>
          <a:xfrm>
            <a:off x="675071"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bảng ngẫu nhiên tóm tắt hai biến phân loại.</a:t>
            </a:r>
            <a:endParaRPr/>
          </a:p>
        </p:txBody>
      </p:sp>
      <p:grpSp>
        <p:nvGrpSpPr>
          <p:cNvPr id="3807" name="Google Shape;3807;p182"/>
          <p:cNvGrpSpPr/>
          <p:nvPr/>
        </p:nvGrpSpPr>
        <p:grpSpPr>
          <a:xfrm>
            <a:off x="846956" y="2060848"/>
            <a:ext cx="7308261" cy="345461"/>
            <a:chOff x="903506" y="2429380"/>
            <a:chExt cx="7308261" cy="345461"/>
          </a:xfrm>
        </p:grpSpPr>
        <p:sp>
          <p:nvSpPr>
            <p:cNvPr id="3808" name="Google Shape;3808;p182"/>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3809" name="Google Shape;3809;p182"/>
            <p:cNvSpPr/>
            <p:nvPr/>
          </p:nvSpPr>
          <p:spPr>
            <a:xfrm>
              <a:off x="1279004" y="2429380"/>
              <a:ext cx="6932763" cy="345461"/>
            </a:xfrm>
            <a:prstGeom prst="rect">
              <a:avLst/>
            </a:prstGeom>
            <a:noFill/>
            <a:ln>
              <a:noFill/>
            </a:ln>
          </p:spPr>
          <p:txBody>
            <a:bodyPr anchorCtr="0" anchor="ctr"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Ma trận nhẫm lẫn (Học máy).</a:t>
              </a:r>
              <a:endParaRPr sz="1300">
                <a:solidFill>
                  <a:srgbClr val="262626"/>
                </a:solidFill>
                <a:latin typeface="Arial"/>
                <a:ea typeface="Arial"/>
                <a:cs typeface="Arial"/>
                <a:sym typeface="Arial"/>
              </a:endParaRPr>
            </a:p>
          </p:txBody>
        </p:sp>
      </p:grpSp>
      <p:sp>
        <p:nvSpPr>
          <p:cNvPr id="3810" name="Google Shape;3810;p182"/>
          <p:cNvSpPr/>
          <p:nvPr/>
        </p:nvSpPr>
        <p:spPr>
          <a:xfrm>
            <a:off x="675071" y="2481785"/>
            <a:ext cx="8632825" cy="127430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các tần suất để kiểm định sự tồn tại của mối quan hệ giữa hai biến phân loại. </a:t>
            </a:r>
            <a:endParaRPr/>
          </a:p>
          <a:p>
            <a:pPr indent="0" lvl="0" marL="177800" marR="0" rtl="0" algn="l">
              <a:spcBef>
                <a:spcPts val="800"/>
              </a:spcBef>
              <a:spcAft>
                <a:spcPts val="0"/>
              </a:spcAft>
              <a:buNone/>
            </a:pPr>
            <a:r>
              <a:rPr lang="en-US" sz="1300">
                <a:solidFill>
                  <a:srgbClr val="262626"/>
                </a:solidFill>
                <a:latin typeface="Arial"/>
                <a:ea typeface="Arial"/>
                <a:cs typeface="Arial"/>
                <a:sym typeface="Arial"/>
              </a:rPr>
              <a:t>Giả thuyết không              𝑯_𝟎 : Các biến phân loại độc lập với nhau. </a:t>
            </a:r>
            <a:endParaRPr/>
          </a:p>
          <a:p>
            <a:pPr indent="0" lvl="0" marL="177800" marR="0" rtl="0" algn="l">
              <a:spcBef>
                <a:spcPts val="800"/>
              </a:spcBef>
              <a:spcAft>
                <a:spcPts val="0"/>
              </a:spcAft>
              <a:buNone/>
            </a:pPr>
            <a:r>
              <a:rPr lang="en-US" sz="1300">
                <a:solidFill>
                  <a:srgbClr val="262626"/>
                </a:solidFill>
                <a:latin typeface="Arial"/>
                <a:ea typeface="Arial"/>
                <a:cs typeface="Arial"/>
                <a:sym typeface="Arial"/>
              </a:rPr>
              <a:t>Giả thuyết thay thế    𝑯_𝟏 : Các biến phân loại không độc lập với nhau.</a:t>
            </a:r>
            <a:endParaRPr/>
          </a:p>
          <a:p>
            <a:pPr indent="0" lvl="0" marL="177800" marR="0" rtl="0" algn="l">
              <a:spcBef>
                <a:spcPts val="800"/>
              </a:spcBef>
              <a:spcAft>
                <a:spcPts val="0"/>
              </a:spcAft>
              <a:buNone/>
            </a:pPr>
            <a:r>
              <a:rPr lang="en-US" sz="1300">
                <a:solidFill>
                  <a:srgbClr val="262626"/>
                </a:solidFill>
                <a:latin typeface="Arial"/>
                <a:ea typeface="Arial"/>
                <a:cs typeface="Arial"/>
                <a:sym typeface="Arial"/>
              </a:rPr>
              <a:t>Có tên gọi khác là “kiểm định tính độc lập”. </a:t>
            </a:r>
            <a:endParaRPr/>
          </a:p>
        </p:txBody>
      </p:sp>
      <p:sp>
        <p:nvSpPr>
          <p:cNvPr id="3811" name="Google Shape;3811;p18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định Chi-bình phương cho bảng hai chiều:</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6" name="Shape 3816"/>
        <p:cNvGrpSpPr/>
        <p:nvPr/>
      </p:nvGrpSpPr>
      <p:grpSpPr>
        <a:xfrm>
          <a:off x="0" y="0"/>
          <a:ext cx="0" cy="0"/>
          <a:chOff x="0" y="0"/>
          <a:chExt cx="0" cy="0"/>
        </a:xfrm>
      </p:grpSpPr>
      <p:grpSp>
        <p:nvGrpSpPr>
          <p:cNvPr id="3817" name="Google Shape;3817;p183"/>
          <p:cNvGrpSpPr/>
          <p:nvPr/>
        </p:nvGrpSpPr>
        <p:grpSpPr>
          <a:xfrm>
            <a:off x="450000" y="450000"/>
            <a:ext cx="9018000" cy="276999"/>
            <a:chOff x="450000" y="450000"/>
            <a:chExt cx="9018000" cy="276999"/>
          </a:xfrm>
        </p:grpSpPr>
        <p:sp>
          <p:nvSpPr>
            <p:cNvPr id="3818" name="Google Shape;3818;p18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3819" name="Google Shape;3819;p1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3820" name="Google Shape;3820;p183"/>
          <p:cNvSpPr/>
          <p:nvPr/>
        </p:nvSpPr>
        <p:spPr>
          <a:xfrm>
            <a:off x="675071"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Thống kê kiểm định là:</a:t>
            </a:r>
            <a:endParaRPr/>
          </a:p>
        </p:txBody>
      </p:sp>
      <p:sp>
        <p:nvSpPr>
          <p:cNvPr id="3821" name="Google Shape;3821;p18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định Chi-bình phương cho bảng hai chiều:</a:t>
            </a:r>
            <a:endParaRPr/>
          </a:p>
        </p:txBody>
      </p:sp>
      <p:sp>
        <p:nvSpPr>
          <p:cNvPr id="3822" name="Google Shape;3822;p183"/>
          <p:cNvSpPr/>
          <p:nvPr/>
        </p:nvSpPr>
        <p:spPr>
          <a:xfrm>
            <a:off x="3454449" y="2103420"/>
            <a:ext cx="3999968" cy="909223"/>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823" name="Google Shape;3823;p183"/>
          <p:cNvSpPr/>
          <p:nvPr/>
        </p:nvSpPr>
        <p:spPr>
          <a:xfrm>
            <a:off x="675071" y="3212976"/>
            <a:ext cx="8632825" cy="961207"/>
          </a:xfrm>
          <a:prstGeom prst="rect">
            <a:avLst/>
          </a:prstGeom>
          <a:blipFill rotWithShape="1">
            <a:blip r:embed="rId4">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8" name="Shape 3828"/>
        <p:cNvGrpSpPr/>
        <p:nvPr/>
      </p:nvGrpSpPr>
      <p:grpSpPr>
        <a:xfrm>
          <a:off x="0" y="0"/>
          <a:ext cx="0" cy="0"/>
          <a:chOff x="0" y="0"/>
          <a:chExt cx="0" cy="0"/>
        </a:xfrm>
      </p:grpSpPr>
      <p:sp>
        <p:nvSpPr>
          <p:cNvPr id="3829" name="Google Shape;3829;p184"/>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Bài tập Coding #0208</a:t>
            </a:r>
            <a:endParaRPr/>
          </a:p>
        </p:txBody>
      </p:sp>
      <p:grpSp>
        <p:nvGrpSpPr>
          <p:cNvPr id="3830" name="Google Shape;3830;p184"/>
          <p:cNvGrpSpPr/>
          <p:nvPr/>
        </p:nvGrpSpPr>
        <p:grpSpPr>
          <a:xfrm>
            <a:off x="558798" y="2060849"/>
            <a:ext cx="8797129" cy="3960439"/>
            <a:chOff x="558798" y="2060849"/>
            <a:chExt cx="8797129" cy="3960439"/>
          </a:xfrm>
        </p:grpSpPr>
        <p:sp>
          <p:nvSpPr>
            <p:cNvPr id="3831" name="Google Shape;3831;p184"/>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832" name="Google Shape;3832;p184"/>
            <p:cNvGrpSpPr/>
            <p:nvPr/>
          </p:nvGrpSpPr>
          <p:grpSpPr>
            <a:xfrm>
              <a:off x="558798" y="3945816"/>
              <a:ext cx="8797129" cy="576572"/>
              <a:chOff x="4778069" y="4391025"/>
              <a:chExt cx="2349160" cy="431802"/>
            </a:xfrm>
          </p:grpSpPr>
          <p:sp>
            <p:nvSpPr>
              <p:cNvPr id="3833" name="Google Shape;3833;p184"/>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3834" name="Google Shape;3834;p184"/>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trong tệp 'ex_0208.ipynb’.</a:t>
                </a:r>
                <a:endParaRPr/>
              </a:p>
            </p:txBody>
          </p:sp>
        </p:grpSp>
        <p:pic>
          <p:nvPicPr>
            <p:cNvPr descr="텍스트, 클립아트이(가) 표시된 사진&#10;&#10;자동 생성된 설명" id="3835" name="Google Shape;3835;p184"/>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3836" name="Google Shape;3836;p184"/>
          <p:cNvGrpSpPr/>
          <p:nvPr/>
        </p:nvGrpSpPr>
        <p:grpSpPr>
          <a:xfrm>
            <a:off x="450000" y="450000"/>
            <a:ext cx="9018000" cy="276999"/>
            <a:chOff x="450000" y="450000"/>
            <a:chExt cx="9018000" cy="276999"/>
          </a:xfrm>
        </p:grpSpPr>
        <p:sp>
          <p:nvSpPr>
            <p:cNvPr id="3837" name="Google Shape;3837;p18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3838" name="Google Shape;3838;p1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3" name="Shape 3843"/>
        <p:cNvGrpSpPr/>
        <p:nvPr/>
      </p:nvGrpSpPr>
      <p:grpSpPr>
        <a:xfrm>
          <a:off x="0" y="0"/>
          <a:ext cx="0" cy="0"/>
          <a:chOff x="0" y="0"/>
          <a:chExt cx="0" cy="0"/>
        </a:xfrm>
      </p:grpSpPr>
      <p:sp>
        <p:nvSpPr>
          <p:cNvPr id="3844" name="Google Shape;3844;p185"/>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Bài tập Coding #0209</a:t>
            </a:r>
            <a:endParaRPr/>
          </a:p>
        </p:txBody>
      </p:sp>
      <p:grpSp>
        <p:nvGrpSpPr>
          <p:cNvPr id="3845" name="Google Shape;3845;p185"/>
          <p:cNvGrpSpPr/>
          <p:nvPr/>
        </p:nvGrpSpPr>
        <p:grpSpPr>
          <a:xfrm>
            <a:off x="558798" y="2060849"/>
            <a:ext cx="8797129" cy="3960439"/>
            <a:chOff x="558798" y="2060849"/>
            <a:chExt cx="8797129" cy="3960439"/>
          </a:xfrm>
        </p:grpSpPr>
        <p:sp>
          <p:nvSpPr>
            <p:cNvPr id="3846" name="Google Shape;3846;p185"/>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847" name="Google Shape;3847;p185"/>
            <p:cNvGrpSpPr/>
            <p:nvPr/>
          </p:nvGrpSpPr>
          <p:grpSpPr>
            <a:xfrm>
              <a:off x="558798" y="3945816"/>
              <a:ext cx="8797129" cy="576572"/>
              <a:chOff x="4778069" y="4391025"/>
              <a:chExt cx="2349160" cy="431802"/>
            </a:xfrm>
          </p:grpSpPr>
          <p:sp>
            <p:nvSpPr>
              <p:cNvPr id="3848" name="Google Shape;3848;p185"/>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3849" name="Google Shape;3849;p185"/>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trong tệp 'ex_0209.ipynb’.</a:t>
                </a:r>
                <a:endParaRPr/>
              </a:p>
            </p:txBody>
          </p:sp>
        </p:grpSp>
        <p:pic>
          <p:nvPicPr>
            <p:cNvPr descr="텍스트, 클립아트이(가) 표시된 사진&#10;&#10;자동 생성된 설명" id="3850" name="Google Shape;3850;p185"/>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3851" name="Google Shape;3851;p185"/>
          <p:cNvGrpSpPr/>
          <p:nvPr/>
        </p:nvGrpSpPr>
        <p:grpSpPr>
          <a:xfrm>
            <a:off x="450000" y="450000"/>
            <a:ext cx="9018000" cy="276999"/>
            <a:chOff x="450000" y="450000"/>
            <a:chExt cx="9018000" cy="276999"/>
          </a:xfrm>
        </p:grpSpPr>
        <p:sp>
          <p:nvSpPr>
            <p:cNvPr id="3852" name="Google Shape;3852;p18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3853" name="Google Shape;3853;p18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8" name="Shape 3858"/>
        <p:cNvGrpSpPr/>
        <p:nvPr/>
      </p:nvGrpSpPr>
      <p:grpSpPr>
        <a:xfrm>
          <a:off x="0" y="0"/>
          <a:ext cx="0" cy="0"/>
          <a:chOff x="0" y="0"/>
          <a:chExt cx="0" cy="0"/>
        </a:xfrm>
      </p:grpSpPr>
      <p:grpSp>
        <p:nvGrpSpPr>
          <p:cNvPr id="3859" name="Google Shape;3859;p186"/>
          <p:cNvGrpSpPr/>
          <p:nvPr/>
        </p:nvGrpSpPr>
        <p:grpSpPr>
          <a:xfrm>
            <a:off x="450000" y="450000"/>
            <a:ext cx="9018000" cy="276999"/>
            <a:chOff x="450000" y="450000"/>
            <a:chExt cx="9018000" cy="276999"/>
          </a:xfrm>
        </p:grpSpPr>
        <p:sp>
          <p:nvSpPr>
            <p:cNvPr id="3860" name="Google Shape;3860;p18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3861" name="Google Shape;3861;p1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3862" name="Google Shape;3862;p18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Kiểm định giả thuyết về Phương sai </a:t>
            </a:r>
            <a:endParaRPr b="1" sz="2400">
              <a:solidFill>
                <a:srgbClr val="0C0C0C"/>
              </a:solidFill>
              <a:latin typeface="Arial"/>
              <a:ea typeface="Arial"/>
              <a:cs typeface="Arial"/>
              <a:sym typeface="Arial"/>
            </a:endParaRPr>
          </a:p>
        </p:txBody>
      </p:sp>
      <p:sp>
        <p:nvSpPr>
          <p:cNvPr id="3863" name="Google Shape;3863;p186"/>
          <p:cNvSpPr/>
          <p:nvPr/>
        </p:nvSpPr>
        <p:spPr>
          <a:xfrm>
            <a:off x="675071" y="221944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một quần thể và một mẫu.</a:t>
            </a:r>
            <a:endParaRPr/>
          </a:p>
        </p:txBody>
      </p:sp>
      <p:grpSp>
        <p:nvGrpSpPr>
          <p:cNvPr id="3864" name="Google Shape;3864;p186"/>
          <p:cNvGrpSpPr/>
          <p:nvPr/>
        </p:nvGrpSpPr>
        <p:grpSpPr>
          <a:xfrm>
            <a:off x="2483551" y="2852936"/>
            <a:ext cx="4914133" cy="1981505"/>
            <a:chOff x="3000085" y="2661132"/>
            <a:chExt cx="4914133" cy="1981505"/>
          </a:xfrm>
        </p:grpSpPr>
        <p:grpSp>
          <p:nvGrpSpPr>
            <p:cNvPr id="3865" name="Google Shape;3865;p186"/>
            <p:cNvGrpSpPr/>
            <p:nvPr/>
          </p:nvGrpSpPr>
          <p:grpSpPr>
            <a:xfrm>
              <a:off x="4695765" y="3124345"/>
              <a:ext cx="3218453" cy="639984"/>
              <a:chOff x="7083232" y="4093645"/>
              <a:chExt cx="3782641" cy="614215"/>
            </a:xfrm>
          </p:grpSpPr>
          <p:cxnSp>
            <p:nvCxnSpPr>
              <p:cNvPr id="3866" name="Google Shape;3866;p186"/>
              <p:cNvCxnSpPr>
                <a:stCxn id="3867" idx="1"/>
              </p:cNvCxnSpPr>
              <p:nvPr/>
            </p:nvCxnSpPr>
            <p:spPr>
              <a:xfrm flipH="1">
                <a:off x="7083232" y="4374260"/>
                <a:ext cx="1101000" cy="333600"/>
              </a:xfrm>
              <a:prstGeom prst="straightConnector1">
                <a:avLst/>
              </a:prstGeom>
              <a:noFill/>
              <a:ln cap="flat" cmpd="sng" w="12700">
                <a:solidFill>
                  <a:srgbClr val="1429A0"/>
                </a:solidFill>
                <a:prstDash val="solid"/>
                <a:miter lim="800000"/>
                <a:headEnd len="sm" w="sm" type="none"/>
                <a:tailEnd len="med" w="med" type="triangle"/>
              </a:ln>
            </p:spPr>
          </p:cxnSp>
          <p:sp>
            <p:nvSpPr>
              <p:cNvPr id="3867" name="Google Shape;3867;p186"/>
              <p:cNvSpPr txBox="1"/>
              <p:nvPr/>
            </p:nvSpPr>
            <p:spPr>
              <a:xfrm>
                <a:off x="8184232" y="4093645"/>
                <a:ext cx="2681641" cy="561229"/>
              </a:xfrm>
              <a:prstGeom prst="rect">
                <a:avLst/>
              </a:prstGeom>
              <a:blipFill rotWithShape="1">
                <a:blip r:embed="rId3">
                  <a:alphaModFix/>
                </a:blip>
                <a:stretch>
                  <a:fillRect b="-11221" l="0" r="0" t="-203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868" name="Google Shape;3868;p186"/>
            <p:cNvSpPr txBox="1"/>
            <p:nvPr/>
          </p:nvSpPr>
          <p:spPr>
            <a:xfrm>
              <a:off x="4944828" y="2661132"/>
              <a:ext cx="708759" cy="29694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869" name="Google Shape;3869;p186"/>
            <p:cNvGrpSpPr/>
            <p:nvPr/>
          </p:nvGrpSpPr>
          <p:grpSpPr>
            <a:xfrm>
              <a:off x="3000085" y="2707674"/>
              <a:ext cx="1863372" cy="1934963"/>
              <a:chOff x="6880016" y="2179877"/>
              <a:chExt cx="2150100" cy="2232707"/>
            </a:xfrm>
          </p:grpSpPr>
          <p:sp>
            <p:nvSpPr>
              <p:cNvPr id="3870" name="Google Shape;3870;p186"/>
              <p:cNvSpPr/>
              <p:nvPr/>
            </p:nvSpPr>
            <p:spPr>
              <a:xfrm>
                <a:off x="6880016" y="2224059"/>
                <a:ext cx="1880558" cy="1880558"/>
              </a:xfrm>
              <a:prstGeom prst="ellipse">
                <a:avLst/>
              </a:prstGeom>
              <a:no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1" name="Google Shape;3871;p186"/>
              <p:cNvSpPr txBox="1"/>
              <p:nvPr/>
            </p:nvSpPr>
            <p:spPr>
              <a:xfrm>
                <a:off x="8599143" y="2179877"/>
                <a:ext cx="430973" cy="24859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872" name="Google Shape;3872;p186"/>
              <p:cNvSpPr/>
              <p:nvPr/>
            </p:nvSpPr>
            <p:spPr>
              <a:xfrm>
                <a:off x="7802696" y="24382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73" name="Google Shape;3873;p186"/>
              <p:cNvSpPr txBox="1"/>
              <p:nvPr/>
            </p:nvSpPr>
            <p:spPr>
              <a:xfrm>
                <a:off x="7425393" y="4163988"/>
                <a:ext cx="789808" cy="248596"/>
              </a:xfrm>
              <a:prstGeom prst="rect">
                <a:avLst/>
              </a:prstGeom>
              <a:blipFill rotWithShape="1">
                <a:blip r:embed="rId6">
                  <a:alphaModFix/>
                </a:blip>
                <a:stretch>
                  <a:fillRect b="0" l="-892" r="-446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874" name="Google Shape;3874;p186"/>
              <p:cNvSpPr/>
              <p:nvPr/>
            </p:nvSpPr>
            <p:spPr>
              <a:xfrm>
                <a:off x="8176552" y="261205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75" name="Google Shape;3875;p186"/>
              <p:cNvSpPr/>
              <p:nvPr/>
            </p:nvSpPr>
            <p:spPr>
              <a:xfrm>
                <a:off x="8026534" y="274778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76" name="Google Shape;3876;p186"/>
              <p:cNvSpPr/>
              <p:nvPr/>
            </p:nvSpPr>
            <p:spPr>
              <a:xfrm>
                <a:off x="8364672" y="299543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77" name="Google Shape;3877;p186"/>
              <p:cNvSpPr/>
              <p:nvPr/>
            </p:nvSpPr>
            <p:spPr>
              <a:xfrm>
                <a:off x="8507547" y="286208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78" name="Google Shape;3878;p186"/>
              <p:cNvSpPr/>
              <p:nvPr/>
            </p:nvSpPr>
            <p:spPr>
              <a:xfrm>
                <a:off x="7636009" y="267634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79" name="Google Shape;3879;p186"/>
              <p:cNvSpPr/>
              <p:nvPr/>
            </p:nvSpPr>
            <p:spPr>
              <a:xfrm>
                <a:off x="7364546" y="264776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80" name="Google Shape;3880;p186"/>
              <p:cNvSpPr/>
              <p:nvPr/>
            </p:nvSpPr>
            <p:spPr>
              <a:xfrm>
                <a:off x="7309778" y="28954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81" name="Google Shape;3881;p186"/>
              <p:cNvSpPr/>
              <p:nvPr/>
            </p:nvSpPr>
            <p:spPr>
              <a:xfrm>
                <a:off x="7183572" y="317402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82" name="Google Shape;3882;p186"/>
              <p:cNvSpPr/>
              <p:nvPr/>
            </p:nvSpPr>
            <p:spPr>
              <a:xfrm>
                <a:off x="7343116" y="315497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83" name="Google Shape;3883;p186"/>
              <p:cNvSpPr/>
              <p:nvPr/>
            </p:nvSpPr>
            <p:spPr>
              <a:xfrm>
                <a:off x="7497897" y="325022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84" name="Google Shape;3884;p186"/>
              <p:cNvSpPr/>
              <p:nvPr/>
            </p:nvSpPr>
            <p:spPr>
              <a:xfrm>
                <a:off x="7759835" y="32764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85" name="Google Shape;3885;p186"/>
              <p:cNvSpPr/>
              <p:nvPr/>
            </p:nvSpPr>
            <p:spPr>
              <a:xfrm>
                <a:off x="7712210" y="305496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86" name="Google Shape;3886;p186"/>
              <p:cNvSpPr/>
              <p:nvPr/>
            </p:nvSpPr>
            <p:spPr>
              <a:xfrm>
                <a:off x="7628866" y="293351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87" name="Google Shape;3887;p186"/>
              <p:cNvSpPr/>
              <p:nvPr/>
            </p:nvSpPr>
            <p:spPr>
              <a:xfrm>
                <a:off x="7900328" y="299781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88" name="Google Shape;3888;p186"/>
              <p:cNvSpPr/>
              <p:nvPr/>
            </p:nvSpPr>
            <p:spPr>
              <a:xfrm>
                <a:off x="8133691" y="320974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89" name="Google Shape;3889;p186"/>
              <p:cNvSpPr/>
              <p:nvPr/>
            </p:nvSpPr>
            <p:spPr>
              <a:xfrm>
                <a:off x="8155122" y="341929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90" name="Google Shape;3890;p186"/>
              <p:cNvSpPr/>
              <p:nvPr/>
            </p:nvSpPr>
            <p:spPr>
              <a:xfrm>
                <a:off x="8312284" y="340024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91" name="Google Shape;3891;p186"/>
              <p:cNvSpPr/>
              <p:nvPr/>
            </p:nvSpPr>
            <p:spPr>
              <a:xfrm>
                <a:off x="8336096" y="360741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92" name="Google Shape;3892;p186"/>
              <p:cNvSpPr/>
              <p:nvPr/>
            </p:nvSpPr>
            <p:spPr>
              <a:xfrm>
                <a:off x="8031296" y="359550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93" name="Google Shape;3893;p186"/>
              <p:cNvSpPr/>
              <p:nvPr/>
            </p:nvSpPr>
            <p:spPr>
              <a:xfrm>
                <a:off x="7759833" y="352883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94" name="Google Shape;3894;p186"/>
              <p:cNvSpPr/>
              <p:nvPr/>
            </p:nvSpPr>
            <p:spPr>
              <a:xfrm>
                <a:off x="7445508" y="349549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95" name="Google Shape;3895;p186"/>
              <p:cNvSpPr/>
              <p:nvPr/>
            </p:nvSpPr>
            <p:spPr>
              <a:xfrm>
                <a:off x="7212146" y="34288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96" name="Google Shape;3896;p186"/>
              <p:cNvSpPr/>
              <p:nvPr/>
            </p:nvSpPr>
            <p:spPr>
              <a:xfrm>
                <a:off x="7474083" y="375743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97" name="Google Shape;3897;p186"/>
              <p:cNvSpPr/>
              <p:nvPr/>
            </p:nvSpPr>
            <p:spPr>
              <a:xfrm>
                <a:off x="7745546" y="373838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98" name="Google Shape;3898;p186"/>
              <p:cNvSpPr/>
              <p:nvPr/>
            </p:nvSpPr>
            <p:spPr>
              <a:xfrm>
                <a:off x="7847940" y="365265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99" name="Google Shape;3899;p186"/>
              <p:cNvSpPr/>
              <p:nvPr/>
            </p:nvSpPr>
            <p:spPr>
              <a:xfrm>
                <a:off x="8019390" y="379791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00" name="Google Shape;3900;p186"/>
              <p:cNvSpPr/>
              <p:nvPr/>
            </p:nvSpPr>
            <p:spPr>
              <a:xfrm>
                <a:off x="7836034" y="386458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01" name="Google Shape;3901;p186"/>
              <p:cNvSpPr/>
              <p:nvPr/>
            </p:nvSpPr>
            <p:spPr>
              <a:xfrm rot="-3101051">
                <a:off x="8001434" y="2204918"/>
                <a:ext cx="426578" cy="1119695"/>
              </a:xfrm>
              <a:prstGeom prst="ellipse">
                <a:avLst/>
              </a:prstGeom>
              <a:noFill/>
              <a:ln cap="flat" cmpd="sng" w="127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902" name="Google Shape;3902;p186"/>
              <p:cNvCxnSpPr/>
              <p:nvPr/>
            </p:nvCxnSpPr>
            <p:spPr>
              <a:xfrm flipH="1">
                <a:off x="8435429" y="2416181"/>
                <a:ext cx="210890" cy="210890"/>
              </a:xfrm>
              <a:prstGeom prst="straightConnector1">
                <a:avLst/>
              </a:prstGeom>
              <a:noFill/>
              <a:ln cap="flat" cmpd="sng" w="12700">
                <a:solidFill>
                  <a:schemeClr val="dk1"/>
                </a:solidFill>
                <a:prstDash val="solid"/>
                <a:miter lim="800000"/>
                <a:headEnd len="sm" w="sm" type="none"/>
                <a:tailEnd len="med" w="med" type="triangle"/>
              </a:ln>
            </p:spPr>
          </p:cxnSp>
        </p:grpSp>
        <p:sp>
          <p:nvSpPr>
            <p:cNvPr id="3903" name="Google Shape;3903;p186"/>
            <p:cNvSpPr txBox="1"/>
            <p:nvPr/>
          </p:nvSpPr>
          <p:spPr>
            <a:xfrm>
              <a:off x="3390296" y="3474376"/>
              <a:ext cx="711303" cy="470000"/>
            </a:xfrm>
            <a:prstGeom prst="rect">
              <a:avLst/>
            </a:prstGeom>
            <a:blipFill rotWithShape="1">
              <a:blip r:embed="rId7">
                <a:alphaModFix/>
              </a:blip>
              <a:stretch>
                <a:fillRect b="0" l="0" r="-170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904" name="Google Shape;3904;p186"/>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định t cho một mẫu duy nhất:</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9" name="Shape 3909"/>
        <p:cNvGrpSpPr/>
        <p:nvPr/>
      </p:nvGrpSpPr>
      <p:grpSpPr>
        <a:xfrm>
          <a:off x="0" y="0"/>
          <a:ext cx="0" cy="0"/>
          <a:chOff x="0" y="0"/>
          <a:chExt cx="0" cy="0"/>
        </a:xfrm>
      </p:grpSpPr>
      <p:grpSp>
        <p:nvGrpSpPr>
          <p:cNvPr id="3910" name="Google Shape;3910;p187"/>
          <p:cNvGrpSpPr/>
          <p:nvPr/>
        </p:nvGrpSpPr>
        <p:grpSpPr>
          <a:xfrm>
            <a:off x="450000" y="450000"/>
            <a:ext cx="9018000" cy="276999"/>
            <a:chOff x="450000" y="450000"/>
            <a:chExt cx="9018000" cy="276999"/>
          </a:xfrm>
        </p:grpSpPr>
        <p:sp>
          <p:nvSpPr>
            <p:cNvPr id="3911" name="Google Shape;3911;p18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3912" name="Google Shape;3912;p1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3913" name="Google Shape;3913;p187"/>
          <p:cNvSpPr/>
          <p:nvPr/>
        </p:nvSpPr>
        <p:spPr>
          <a:xfrm>
            <a:off x="675071" y="1700808"/>
            <a:ext cx="8632825" cy="66349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các kiểm định ở đuôi trái, đuôi phải và ở cả hai đuôi. </a:t>
            </a:r>
            <a:r>
              <a:rPr lang="en-US" sz="1200">
                <a:solidFill>
                  <a:srgbClr val="FF0000"/>
                </a:solidFill>
                <a:latin typeface="Arial"/>
                <a:ea typeface="Arial"/>
                <a:cs typeface="Arial"/>
                <a:sym typeface="Arial"/>
              </a:rPr>
              <a:t>⇐</a:t>
            </a:r>
            <a:r>
              <a:rPr lang="en-US" sz="1300">
                <a:solidFill>
                  <a:srgbClr val="262626"/>
                </a:solidFill>
                <a:latin typeface="Arial"/>
                <a:ea typeface="Arial"/>
                <a:cs typeface="Arial"/>
                <a:sym typeface="Arial"/>
              </a:rPr>
              <a:t> Giống như kiểm định 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Thống kê kiểm định được tính bằng: (𝑛= kích thước mẫu)</a:t>
            </a:r>
            <a:endParaRPr/>
          </a:p>
        </p:txBody>
      </p:sp>
      <p:sp>
        <p:nvSpPr>
          <p:cNvPr id="3914" name="Google Shape;3914;p18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định Chi-bình phương của phương sai:</a:t>
            </a:r>
            <a:endParaRPr/>
          </a:p>
        </p:txBody>
      </p:sp>
      <p:sp>
        <p:nvSpPr>
          <p:cNvPr id="3915" name="Google Shape;3915;p187"/>
          <p:cNvSpPr/>
          <p:nvPr/>
        </p:nvSpPr>
        <p:spPr>
          <a:xfrm>
            <a:off x="3454449" y="2500769"/>
            <a:ext cx="3205264" cy="74962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916" name="Google Shape;3916;p187"/>
          <p:cNvSpPr/>
          <p:nvPr/>
        </p:nvSpPr>
        <p:spPr>
          <a:xfrm>
            <a:off x="675071" y="342900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Thống kê kiểm định tuân theo phân phối Chi-bình phương có bậc tự do là = 𝑛 − 1. </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1" name="Shape 3921"/>
        <p:cNvGrpSpPr/>
        <p:nvPr/>
      </p:nvGrpSpPr>
      <p:grpSpPr>
        <a:xfrm>
          <a:off x="0" y="0"/>
          <a:ext cx="0" cy="0"/>
          <a:chOff x="0" y="0"/>
          <a:chExt cx="0" cy="0"/>
        </a:xfrm>
      </p:grpSpPr>
      <p:sp>
        <p:nvSpPr>
          <p:cNvPr id="3922" name="Google Shape;3922;p188"/>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Bài tập Coding #0210</a:t>
            </a:r>
            <a:endParaRPr/>
          </a:p>
        </p:txBody>
      </p:sp>
      <p:grpSp>
        <p:nvGrpSpPr>
          <p:cNvPr id="3923" name="Google Shape;3923;p188"/>
          <p:cNvGrpSpPr/>
          <p:nvPr/>
        </p:nvGrpSpPr>
        <p:grpSpPr>
          <a:xfrm>
            <a:off x="558798" y="2060849"/>
            <a:ext cx="8797129" cy="3960439"/>
            <a:chOff x="558798" y="2060849"/>
            <a:chExt cx="8797129" cy="3960439"/>
          </a:xfrm>
        </p:grpSpPr>
        <p:sp>
          <p:nvSpPr>
            <p:cNvPr id="3924" name="Google Shape;3924;p188"/>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925" name="Google Shape;3925;p188"/>
            <p:cNvGrpSpPr/>
            <p:nvPr/>
          </p:nvGrpSpPr>
          <p:grpSpPr>
            <a:xfrm>
              <a:off x="558798" y="3945816"/>
              <a:ext cx="8797129" cy="576572"/>
              <a:chOff x="4778069" y="4391025"/>
              <a:chExt cx="2349160" cy="431802"/>
            </a:xfrm>
          </p:grpSpPr>
          <p:sp>
            <p:nvSpPr>
              <p:cNvPr id="3926" name="Google Shape;3926;p188"/>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3927" name="Google Shape;3927;p188"/>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trong tệp 'ex_0210.ipynb’.</a:t>
                </a:r>
                <a:endParaRPr/>
              </a:p>
            </p:txBody>
          </p:sp>
        </p:grpSp>
        <p:pic>
          <p:nvPicPr>
            <p:cNvPr descr="텍스트, 클립아트이(가) 표시된 사진&#10;&#10;자동 생성된 설명" id="3928" name="Google Shape;3928;p188"/>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3929" name="Google Shape;3929;p188"/>
          <p:cNvGrpSpPr/>
          <p:nvPr/>
        </p:nvGrpSpPr>
        <p:grpSpPr>
          <a:xfrm>
            <a:off x="450000" y="450000"/>
            <a:ext cx="9018000" cy="276999"/>
            <a:chOff x="450000" y="450000"/>
            <a:chExt cx="9018000" cy="276999"/>
          </a:xfrm>
        </p:grpSpPr>
        <p:sp>
          <p:nvSpPr>
            <p:cNvPr id="3930" name="Google Shape;3930;p18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3931" name="Google Shape;3931;p1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6" name="Shape 3936"/>
        <p:cNvGrpSpPr/>
        <p:nvPr/>
      </p:nvGrpSpPr>
      <p:grpSpPr>
        <a:xfrm>
          <a:off x="0" y="0"/>
          <a:ext cx="0" cy="0"/>
          <a:chOff x="0" y="0"/>
          <a:chExt cx="0" cy="0"/>
        </a:xfrm>
      </p:grpSpPr>
      <p:grpSp>
        <p:nvGrpSpPr>
          <p:cNvPr id="3937" name="Google Shape;3937;p189"/>
          <p:cNvGrpSpPr/>
          <p:nvPr/>
        </p:nvGrpSpPr>
        <p:grpSpPr>
          <a:xfrm>
            <a:off x="450000" y="450000"/>
            <a:ext cx="9018000" cy="276999"/>
            <a:chOff x="450000" y="450000"/>
            <a:chExt cx="9018000" cy="276999"/>
          </a:xfrm>
        </p:grpSpPr>
        <p:sp>
          <p:nvSpPr>
            <p:cNvPr id="3938" name="Google Shape;3938;p18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3939" name="Google Shape;3939;p1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3940" name="Google Shape;3940;p189"/>
          <p:cNvSpPr/>
          <p:nvPr/>
        </p:nvSpPr>
        <p:spPr>
          <a:xfrm>
            <a:off x="675071"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hai quần thể và hai mẫu.</a:t>
            </a:r>
            <a:endParaRPr/>
          </a:p>
        </p:txBody>
      </p:sp>
      <p:grpSp>
        <p:nvGrpSpPr>
          <p:cNvPr id="3941" name="Google Shape;3941;p189"/>
          <p:cNvGrpSpPr/>
          <p:nvPr/>
        </p:nvGrpSpPr>
        <p:grpSpPr>
          <a:xfrm>
            <a:off x="2170095" y="2391599"/>
            <a:ext cx="5345039" cy="2549569"/>
            <a:chOff x="2618723" y="3096126"/>
            <a:chExt cx="5345039" cy="2549569"/>
          </a:xfrm>
        </p:grpSpPr>
        <p:grpSp>
          <p:nvGrpSpPr>
            <p:cNvPr id="3942" name="Google Shape;3942;p189"/>
            <p:cNvGrpSpPr/>
            <p:nvPr/>
          </p:nvGrpSpPr>
          <p:grpSpPr>
            <a:xfrm>
              <a:off x="3797869" y="4711200"/>
              <a:ext cx="2307086" cy="934495"/>
              <a:chOff x="3571083" y="4585940"/>
              <a:chExt cx="2307086" cy="934495"/>
            </a:xfrm>
          </p:grpSpPr>
          <p:grpSp>
            <p:nvGrpSpPr>
              <p:cNvPr id="3943" name="Google Shape;3943;p189"/>
              <p:cNvGrpSpPr/>
              <p:nvPr/>
            </p:nvGrpSpPr>
            <p:grpSpPr>
              <a:xfrm>
                <a:off x="3868845" y="4585940"/>
                <a:ext cx="1711563" cy="595657"/>
                <a:chOff x="5239823" y="4716237"/>
                <a:chExt cx="2091774" cy="675273"/>
              </a:xfrm>
            </p:grpSpPr>
            <p:cxnSp>
              <p:nvCxnSpPr>
                <p:cNvPr id="3944" name="Google Shape;3944;p189"/>
                <p:cNvCxnSpPr/>
                <p:nvPr/>
              </p:nvCxnSpPr>
              <p:spPr>
                <a:xfrm rot="10800000">
                  <a:off x="5239823" y="4716237"/>
                  <a:ext cx="994468" cy="675273"/>
                </a:xfrm>
                <a:prstGeom prst="straightConnector1">
                  <a:avLst/>
                </a:prstGeom>
                <a:noFill/>
                <a:ln cap="flat" cmpd="sng" w="12700">
                  <a:solidFill>
                    <a:srgbClr val="1429A0"/>
                  </a:solidFill>
                  <a:prstDash val="solid"/>
                  <a:miter lim="800000"/>
                  <a:headEnd len="sm" w="sm" type="none"/>
                  <a:tailEnd len="med" w="med" type="triangle"/>
                </a:ln>
              </p:spPr>
            </p:cxnSp>
            <p:cxnSp>
              <p:nvCxnSpPr>
                <p:cNvPr id="3945" name="Google Shape;3945;p189"/>
                <p:cNvCxnSpPr/>
                <p:nvPr/>
              </p:nvCxnSpPr>
              <p:spPr>
                <a:xfrm flipH="1" rot="10800000">
                  <a:off x="6234291" y="4747409"/>
                  <a:ext cx="1097306" cy="644101"/>
                </a:xfrm>
                <a:prstGeom prst="straightConnector1">
                  <a:avLst/>
                </a:prstGeom>
                <a:noFill/>
                <a:ln cap="flat" cmpd="sng" w="12700">
                  <a:solidFill>
                    <a:srgbClr val="1429A0"/>
                  </a:solidFill>
                  <a:prstDash val="solid"/>
                  <a:miter lim="800000"/>
                  <a:headEnd len="sm" w="sm" type="none"/>
                  <a:tailEnd len="med" w="med" type="triangle"/>
                </a:ln>
              </p:spPr>
            </p:cxnSp>
          </p:grpSp>
          <p:sp>
            <p:nvSpPr>
              <p:cNvPr id="3946" name="Google Shape;3946;p189"/>
              <p:cNvSpPr txBox="1"/>
              <p:nvPr/>
            </p:nvSpPr>
            <p:spPr>
              <a:xfrm>
                <a:off x="3571083" y="5181881"/>
                <a:ext cx="2307086" cy="338554"/>
              </a:xfrm>
              <a:prstGeom prst="rect">
                <a:avLst/>
              </a:prstGeom>
              <a:blipFill rotWithShape="1">
                <a:blip r:embed="rId3">
                  <a:alphaModFix/>
                </a:blip>
                <a:stretch>
                  <a:fillRect b="-18963" l="0" r="0" t="-344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947" name="Google Shape;3947;p189"/>
            <p:cNvSpPr txBox="1"/>
            <p:nvPr/>
          </p:nvSpPr>
          <p:spPr>
            <a:xfrm>
              <a:off x="7505318" y="3096126"/>
              <a:ext cx="458444" cy="537070"/>
            </a:xfrm>
            <a:prstGeom prst="rect">
              <a:avLst/>
            </a:prstGeom>
            <a:blipFill rotWithShape="1">
              <a:blip r:embed="rId4">
                <a:alphaModFix/>
              </a:blip>
              <a:stretch>
                <a:fillRect b="-12498" l="-3946" r="-2631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948" name="Google Shape;3948;p189"/>
            <p:cNvSpPr txBox="1"/>
            <p:nvPr/>
          </p:nvSpPr>
          <p:spPr>
            <a:xfrm>
              <a:off x="4534076" y="3096126"/>
              <a:ext cx="458444" cy="537070"/>
            </a:xfrm>
            <a:prstGeom prst="rect">
              <a:avLst/>
            </a:prstGeom>
            <a:blipFill rotWithShape="1">
              <a:blip r:embed="rId5">
                <a:alphaModFix/>
              </a:blip>
              <a:stretch>
                <a:fillRect b="-12498" l="-3998" r="-2799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949" name="Google Shape;3949;p189"/>
            <p:cNvGrpSpPr/>
            <p:nvPr/>
          </p:nvGrpSpPr>
          <p:grpSpPr>
            <a:xfrm>
              <a:off x="2618723" y="3157711"/>
              <a:ext cx="1863370" cy="1934963"/>
              <a:chOff x="2276417" y="3032451"/>
              <a:chExt cx="1863370" cy="1934963"/>
            </a:xfrm>
          </p:grpSpPr>
          <p:grpSp>
            <p:nvGrpSpPr>
              <p:cNvPr id="3950" name="Google Shape;3950;p189"/>
              <p:cNvGrpSpPr/>
              <p:nvPr/>
            </p:nvGrpSpPr>
            <p:grpSpPr>
              <a:xfrm>
                <a:off x="2276417" y="3032451"/>
                <a:ext cx="1863370" cy="1934963"/>
                <a:chOff x="6880016" y="2179877"/>
                <a:chExt cx="2150096" cy="2232707"/>
              </a:xfrm>
            </p:grpSpPr>
            <p:sp>
              <p:nvSpPr>
                <p:cNvPr id="3951" name="Google Shape;3951;p189"/>
                <p:cNvSpPr/>
                <p:nvPr/>
              </p:nvSpPr>
              <p:spPr>
                <a:xfrm>
                  <a:off x="6880016" y="2224059"/>
                  <a:ext cx="1880558" cy="1880558"/>
                </a:xfrm>
                <a:prstGeom prst="ellipse">
                  <a:avLst/>
                </a:prstGeom>
                <a:no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2" name="Google Shape;3952;p189"/>
                <p:cNvSpPr txBox="1"/>
                <p:nvPr/>
              </p:nvSpPr>
              <p:spPr>
                <a:xfrm>
                  <a:off x="8599140" y="2179877"/>
                  <a:ext cx="430972" cy="248596"/>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953" name="Google Shape;3953;p189"/>
                <p:cNvSpPr/>
                <p:nvPr/>
              </p:nvSpPr>
              <p:spPr>
                <a:xfrm>
                  <a:off x="7802696" y="24382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54" name="Google Shape;3954;p189"/>
                <p:cNvSpPr txBox="1"/>
                <p:nvPr/>
              </p:nvSpPr>
              <p:spPr>
                <a:xfrm>
                  <a:off x="7425393" y="4163988"/>
                  <a:ext cx="789808" cy="248596"/>
                </a:xfrm>
                <a:prstGeom prst="rect">
                  <a:avLst/>
                </a:prstGeom>
                <a:blipFill rotWithShape="1">
                  <a:blip r:embed="rId7">
                    <a:alphaModFix/>
                  </a:blip>
                  <a:stretch>
                    <a:fillRect b="0" l="-892" r="-356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955" name="Google Shape;3955;p189"/>
                <p:cNvSpPr/>
                <p:nvPr/>
              </p:nvSpPr>
              <p:spPr>
                <a:xfrm>
                  <a:off x="8176552" y="261205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56" name="Google Shape;3956;p189"/>
                <p:cNvSpPr/>
                <p:nvPr/>
              </p:nvSpPr>
              <p:spPr>
                <a:xfrm>
                  <a:off x="8026534" y="274778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57" name="Google Shape;3957;p189"/>
                <p:cNvSpPr/>
                <p:nvPr/>
              </p:nvSpPr>
              <p:spPr>
                <a:xfrm>
                  <a:off x="8364672" y="299543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58" name="Google Shape;3958;p189"/>
                <p:cNvSpPr/>
                <p:nvPr/>
              </p:nvSpPr>
              <p:spPr>
                <a:xfrm>
                  <a:off x="8507547" y="286208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59" name="Google Shape;3959;p189"/>
                <p:cNvSpPr/>
                <p:nvPr/>
              </p:nvSpPr>
              <p:spPr>
                <a:xfrm>
                  <a:off x="7636009" y="267634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60" name="Google Shape;3960;p189"/>
                <p:cNvSpPr/>
                <p:nvPr/>
              </p:nvSpPr>
              <p:spPr>
                <a:xfrm>
                  <a:off x="7364546" y="264776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61" name="Google Shape;3961;p189"/>
                <p:cNvSpPr/>
                <p:nvPr/>
              </p:nvSpPr>
              <p:spPr>
                <a:xfrm>
                  <a:off x="7309778" y="28954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62" name="Google Shape;3962;p189"/>
                <p:cNvSpPr/>
                <p:nvPr/>
              </p:nvSpPr>
              <p:spPr>
                <a:xfrm>
                  <a:off x="7183572" y="317402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63" name="Google Shape;3963;p189"/>
                <p:cNvSpPr/>
                <p:nvPr/>
              </p:nvSpPr>
              <p:spPr>
                <a:xfrm>
                  <a:off x="7343116" y="315497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64" name="Google Shape;3964;p189"/>
                <p:cNvSpPr/>
                <p:nvPr/>
              </p:nvSpPr>
              <p:spPr>
                <a:xfrm>
                  <a:off x="7497897" y="325022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65" name="Google Shape;3965;p189"/>
                <p:cNvSpPr/>
                <p:nvPr/>
              </p:nvSpPr>
              <p:spPr>
                <a:xfrm>
                  <a:off x="7759835" y="32764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66" name="Google Shape;3966;p189"/>
                <p:cNvSpPr/>
                <p:nvPr/>
              </p:nvSpPr>
              <p:spPr>
                <a:xfrm>
                  <a:off x="7712210" y="305496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67" name="Google Shape;3967;p189"/>
                <p:cNvSpPr/>
                <p:nvPr/>
              </p:nvSpPr>
              <p:spPr>
                <a:xfrm>
                  <a:off x="7628866" y="293351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68" name="Google Shape;3968;p189"/>
                <p:cNvSpPr/>
                <p:nvPr/>
              </p:nvSpPr>
              <p:spPr>
                <a:xfrm>
                  <a:off x="7900328" y="299781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69" name="Google Shape;3969;p189"/>
                <p:cNvSpPr/>
                <p:nvPr/>
              </p:nvSpPr>
              <p:spPr>
                <a:xfrm>
                  <a:off x="8133691" y="320974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70" name="Google Shape;3970;p189"/>
                <p:cNvSpPr/>
                <p:nvPr/>
              </p:nvSpPr>
              <p:spPr>
                <a:xfrm>
                  <a:off x="8155122" y="341929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71" name="Google Shape;3971;p189"/>
                <p:cNvSpPr/>
                <p:nvPr/>
              </p:nvSpPr>
              <p:spPr>
                <a:xfrm>
                  <a:off x="8312284" y="340024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72" name="Google Shape;3972;p189"/>
                <p:cNvSpPr/>
                <p:nvPr/>
              </p:nvSpPr>
              <p:spPr>
                <a:xfrm>
                  <a:off x="8336096" y="360741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73" name="Google Shape;3973;p189"/>
                <p:cNvSpPr/>
                <p:nvPr/>
              </p:nvSpPr>
              <p:spPr>
                <a:xfrm>
                  <a:off x="8031296" y="359550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74" name="Google Shape;3974;p189"/>
                <p:cNvSpPr/>
                <p:nvPr/>
              </p:nvSpPr>
              <p:spPr>
                <a:xfrm>
                  <a:off x="7759833" y="352883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75" name="Google Shape;3975;p189"/>
                <p:cNvSpPr/>
                <p:nvPr/>
              </p:nvSpPr>
              <p:spPr>
                <a:xfrm>
                  <a:off x="7445508" y="349549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76" name="Google Shape;3976;p189"/>
                <p:cNvSpPr/>
                <p:nvPr/>
              </p:nvSpPr>
              <p:spPr>
                <a:xfrm>
                  <a:off x="7212146" y="34288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77" name="Google Shape;3977;p189"/>
                <p:cNvSpPr/>
                <p:nvPr/>
              </p:nvSpPr>
              <p:spPr>
                <a:xfrm>
                  <a:off x="7474083" y="375743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78" name="Google Shape;3978;p189"/>
                <p:cNvSpPr/>
                <p:nvPr/>
              </p:nvSpPr>
              <p:spPr>
                <a:xfrm>
                  <a:off x="7745546" y="373838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79" name="Google Shape;3979;p189"/>
                <p:cNvSpPr/>
                <p:nvPr/>
              </p:nvSpPr>
              <p:spPr>
                <a:xfrm>
                  <a:off x="8019390" y="379791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80" name="Google Shape;3980;p189"/>
                <p:cNvSpPr/>
                <p:nvPr/>
              </p:nvSpPr>
              <p:spPr>
                <a:xfrm>
                  <a:off x="7836034" y="386458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81" name="Google Shape;3981;p189"/>
                <p:cNvSpPr/>
                <p:nvPr/>
              </p:nvSpPr>
              <p:spPr>
                <a:xfrm rot="-3101051">
                  <a:off x="8001434" y="2204918"/>
                  <a:ext cx="426578" cy="1119695"/>
                </a:xfrm>
                <a:prstGeom prst="ellipse">
                  <a:avLst/>
                </a:prstGeom>
                <a:noFill/>
                <a:ln cap="flat" cmpd="sng" w="127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982" name="Google Shape;3982;p189"/>
                <p:cNvCxnSpPr/>
                <p:nvPr/>
              </p:nvCxnSpPr>
              <p:spPr>
                <a:xfrm flipH="1">
                  <a:off x="8435429" y="2416181"/>
                  <a:ext cx="210890" cy="210890"/>
                </a:xfrm>
                <a:prstGeom prst="straightConnector1">
                  <a:avLst/>
                </a:prstGeom>
                <a:noFill/>
                <a:ln cap="flat" cmpd="sng" w="12700">
                  <a:solidFill>
                    <a:schemeClr val="dk1"/>
                  </a:solidFill>
                  <a:prstDash val="solid"/>
                  <a:miter lim="800000"/>
                  <a:headEnd len="sm" w="sm" type="none"/>
                  <a:tailEnd len="med" w="med" type="triangle"/>
                </a:ln>
              </p:spPr>
            </p:cxnSp>
          </p:grpSp>
          <p:sp>
            <p:nvSpPr>
              <p:cNvPr id="3983" name="Google Shape;3983;p189"/>
              <p:cNvSpPr txBox="1"/>
              <p:nvPr/>
            </p:nvSpPr>
            <p:spPr>
              <a:xfrm>
                <a:off x="2525840" y="3868886"/>
                <a:ext cx="943579" cy="485518"/>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3984" name="Google Shape;3984;p189"/>
            <p:cNvGrpSpPr/>
            <p:nvPr/>
          </p:nvGrpSpPr>
          <p:grpSpPr>
            <a:xfrm>
              <a:off x="5569475" y="3157711"/>
              <a:ext cx="1863370" cy="1934963"/>
              <a:chOff x="2276417" y="3032451"/>
              <a:chExt cx="1863370" cy="1934963"/>
            </a:xfrm>
          </p:grpSpPr>
          <p:grpSp>
            <p:nvGrpSpPr>
              <p:cNvPr id="3985" name="Google Shape;3985;p189"/>
              <p:cNvGrpSpPr/>
              <p:nvPr/>
            </p:nvGrpSpPr>
            <p:grpSpPr>
              <a:xfrm>
                <a:off x="2276417" y="3032451"/>
                <a:ext cx="1863370" cy="1934963"/>
                <a:chOff x="6880016" y="2179877"/>
                <a:chExt cx="2150096" cy="2232707"/>
              </a:xfrm>
            </p:grpSpPr>
            <p:sp>
              <p:nvSpPr>
                <p:cNvPr id="3986" name="Google Shape;3986;p189"/>
                <p:cNvSpPr/>
                <p:nvPr/>
              </p:nvSpPr>
              <p:spPr>
                <a:xfrm>
                  <a:off x="6880016" y="2224059"/>
                  <a:ext cx="1880558" cy="1880558"/>
                </a:xfrm>
                <a:prstGeom prst="ellipse">
                  <a:avLst/>
                </a:prstGeom>
                <a:no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7" name="Google Shape;3987;p189"/>
                <p:cNvSpPr txBox="1"/>
                <p:nvPr/>
              </p:nvSpPr>
              <p:spPr>
                <a:xfrm>
                  <a:off x="8599140" y="2179877"/>
                  <a:ext cx="430972" cy="248596"/>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988" name="Google Shape;3988;p189"/>
                <p:cNvSpPr/>
                <p:nvPr/>
              </p:nvSpPr>
              <p:spPr>
                <a:xfrm>
                  <a:off x="7802696" y="24382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89" name="Google Shape;3989;p189"/>
                <p:cNvSpPr txBox="1"/>
                <p:nvPr/>
              </p:nvSpPr>
              <p:spPr>
                <a:xfrm>
                  <a:off x="7425393" y="4163988"/>
                  <a:ext cx="789808" cy="248596"/>
                </a:xfrm>
                <a:prstGeom prst="rect">
                  <a:avLst/>
                </a:prstGeom>
                <a:blipFill rotWithShape="1">
                  <a:blip r:embed="rId7">
                    <a:alphaModFix/>
                  </a:blip>
                  <a:stretch>
                    <a:fillRect b="0" l="-892" r="-356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990" name="Google Shape;3990;p189"/>
                <p:cNvSpPr/>
                <p:nvPr/>
              </p:nvSpPr>
              <p:spPr>
                <a:xfrm>
                  <a:off x="8176552" y="261205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91" name="Google Shape;3991;p189"/>
                <p:cNvSpPr/>
                <p:nvPr/>
              </p:nvSpPr>
              <p:spPr>
                <a:xfrm>
                  <a:off x="8026534" y="274778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92" name="Google Shape;3992;p189"/>
                <p:cNvSpPr/>
                <p:nvPr/>
              </p:nvSpPr>
              <p:spPr>
                <a:xfrm>
                  <a:off x="8364672" y="299543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93" name="Google Shape;3993;p189"/>
                <p:cNvSpPr/>
                <p:nvPr/>
              </p:nvSpPr>
              <p:spPr>
                <a:xfrm>
                  <a:off x="8507547" y="286208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94" name="Google Shape;3994;p189"/>
                <p:cNvSpPr/>
                <p:nvPr/>
              </p:nvSpPr>
              <p:spPr>
                <a:xfrm>
                  <a:off x="7636009" y="267634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95" name="Google Shape;3995;p189"/>
                <p:cNvSpPr/>
                <p:nvPr/>
              </p:nvSpPr>
              <p:spPr>
                <a:xfrm>
                  <a:off x="7364546" y="264776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96" name="Google Shape;3996;p189"/>
                <p:cNvSpPr/>
                <p:nvPr/>
              </p:nvSpPr>
              <p:spPr>
                <a:xfrm>
                  <a:off x="7309778" y="28954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97" name="Google Shape;3997;p189"/>
                <p:cNvSpPr/>
                <p:nvPr/>
              </p:nvSpPr>
              <p:spPr>
                <a:xfrm>
                  <a:off x="7183572" y="317402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98" name="Google Shape;3998;p189"/>
                <p:cNvSpPr/>
                <p:nvPr/>
              </p:nvSpPr>
              <p:spPr>
                <a:xfrm>
                  <a:off x="7343116" y="315497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99" name="Google Shape;3999;p189"/>
                <p:cNvSpPr/>
                <p:nvPr/>
              </p:nvSpPr>
              <p:spPr>
                <a:xfrm>
                  <a:off x="7497897" y="3250225"/>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00" name="Google Shape;4000;p189"/>
                <p:cNvSpPr/>
                <p:nvPr/>
              </p:nvSpPr>
              <p:spPr>
                <a:xfrm>
                  <a:off x="7759835" y="32764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01" name="Google Shape;4001;p189"/>
                <p:cNvSpPr/>
                <p:nvPr/>
              </p:nvSpPr>
              <p:spPr>
                <a:xfrm>
                  <a:off x="7712210" y="305496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02" name="Google Shape;4002;p189"/>
                <p:cNvSpPr/>
                <p:nvPr/>
              </p:nvSpPr>
              <p:spPr>
                <a:xfrm>
                  <a:off x="7628866" y="293351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03" name="Google Shape;4003;p189"/>
                <p:cNvSpPr/>
                <p:nvPr/>
              </p:nvSpPr>
              <p:spPr>
                <a:xfrm>
                  <a:off x="7900328" y="299781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04" name="Google Shape;4004;p189"/>
                <p:cNvSpPr/>
                <p:nvPr/>
              </p:nvSpPr>
              <p:spPr>
                <a:xfrm>
                  <a:off x="8133691" y="320974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05" name="Google Shape;4005;p189"/>
                <p:cNvSpPr/>
                <p:nvPr/>
              </p:nvSpPr>
              <p:spPr>
                <a:xfrm>
                  <a:off x="8155122" y="341929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06" name="Google Shape;4006;p189"/>
                <p:cNvSpPr/>
                <p:nvPr/>
              </p:nvSpPr>
              <p:spPr>
                <a:xfrm>
                  <a:off x="8312284" y="340024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07" name="Google Shape;4007;p189"/>
                <p:cNvSpPr/>
                <p:nvPr/>
              </p:nvSpPr>
              <p:spPr>
                <a:xfrm>
                  <a:off x="8336096" y="3607412"/>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08" name="Google Shape;4008;p189"/>
                <p:cNvSpPr/>
                <p:nvPr/>
              </p:nvSpPr>
              <p:spPr>
                <a:xfrm>
                  <a:off x="8031296" y="3595506"/>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09" name="Google Shape;4009;p189"/>
                <p:cNvSpPr/>
                <p:nvPr/>
              </p:nvSpPr>
              <p:spPr>
                <a:xfrm>
                  <a:off x="7759833" y="352883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10" name="Google Shape;4010;p189"/>
                <p:cNvSpPr/>
                <p:nvPr/>
              </p:nvSpPr>
              <p:spPr>
                <a:xfrm>
                  <a:off x="7445508" y="3495494"/>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11" name="Google Shape;4011;p189"/>
                <p:cNvSpPr/>
                <p:nvPr/>
              </p:nvSpPr>
              <p:spPr>
                <a:xfrm>
                  <a:off x="7212146" y="3428819"/>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12" name="Google Shape;4012;p189"/>
                <p:cNvSpPr/>
                <p:nvPr/>
              </p:nvSpPr>
              <p:spPr>
                <a:xfrm>
                  <a:off x="7474083" y="375743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13" name="Google Shape;4013;p189"/>
                <p:cNvSpPr/>
                <p:nvPr/>
              </p:nvSpPr>
              <p:spPr>
                <a:xfrm>
                  <a:off x="7745546" y="3738381"/>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14" name="Google Shape;4014;p189"/>
                <p:cNvSpPr/>
                <p:nvPr/>
              </p:nvSpPr>
              <p:spPr>
                <a:xfrm>
                  <a:off x="8019390" y="3797913"/>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15" name="Google Shape;4015;p189"/>
                <p:cNvSpPr/>
                <p:nvPr/>
              </p:nvSpPr>
              <p:spPr>
                <a:xfrm>
                  <a:off x="7836034" y="3864588"/>
                  <a:ext cx="70757" cy="72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16" name="Google Shape;4016;p189"/>
                <p:cNvSpPr/>
                <p:nvPr/>
              </p:nvSpPr>
              <p:spPr>
                <a:xfrm rot="-3101051">
                  <a:off x="8001434" y="2204918"/>
                  <a:ext cx="426578" cy="1119695"/>
                </a:xfrm>
                <a:prstGeom prst="ellipse">
                  <a:avLst/>
                </a:prstGeom>
                <a:noFill/>
                <a:ln cap="flat" cmpd="sng" w="127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017" name="Google Shape;4017;p189"/>
                <p:cNvCxnSpPr/>
                <p:nvPr/>
              </p:nvCxnSpPr>
              <p:spPr>
                <a:xfrm flipH="1">
                  <a:off x="8435429" y="2416181"/>
                  <a:ext cx="210890" cy="210890"/>
                </a:xfrm>
                <a:prstGeom prst="straightConnector1">
                  <a:avLst/>
                </a:prstGeom>
                <a:noFill/>
                <a:ln cap="flat" cmpd="sng" w="12700">
                  <a:solidFill>
                    <a:schemeClr val="dk1"/>
                  </a:solidFill>
                  <a:prstDash val="solid"/>
                  <a:miter lim="800000"/>
                  <a:headEnd len="sm" w="sm" type="none"/>
                  <a:tailEnd len="med" w="med" type="triangle"/>
                </a:ln>
              </p:spPr>
            </p:cxnSp>
          </p:grpSp>
          <p:sp>
            <p:nvSpPr>
              <p:cNvPr id="4018" name="Google Shape;4018;p189"/>
              <p:cNvSpPr txBox="1"/>
              <p:nvPr/>
            </p:nvSpPr>
            <p:spPr>
              <a:xfrm>
                <a:off x="2525840" y="3868886"/>
                <a:ext cx="943579" cy="485518"/>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sp>
        <p:nvSpPr>
          <p:cNvPr id="4019" name="Google Shape;4019;p18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định F về tỉ số phương sai: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grpSp>
        <p:nvGrpSpPr>
          <p:cNvPr id="382" name="Google Shape;382;p19"/>
          <p:cNvGrpSpPr/>
          <p:nvPr/>
        </p:nvGrpSpPr>
        <p:grpSpPr>
          <a:xfrm>
            <a:off x="450000" y="450000"/>
            <a:ext cx="9018000" cy="276999"/>
            <a:chOff x="450000" y="450000"/>
            <a:chExt cx="9018000" cy="276999"/>
          </a:xfrm>
        </p:grpSpPr>
        <p:sp>
          <p:nvSpPr>
            <p:cNvPr id="383" name="Google Shape;383;p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Quy tắc xác suất</a:t>
              </a:r>
              <a:endParaRPr b="1" sz="1800">
                <a:solidFill>
                  <a:schemeClr val="lt1"/>
                </a:solidFill>
                <a:latin typeface="Arial"/>
                <a:ea typeface="Arial"/>
                <a:cs typeface="Arial"/>
                <a:sym typeface="Arial"/>
              </a:endParaRPr>
            </a:p>
          </p:txBody>
        </p:sp>
        <p:sp>
          <p:nvSpPr>
            <p:cNvPr id="384" name="Google Shape;384;p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grpSp>
        <p:nvGrpSpPr>
          <p:cNvPr id="385" name="Google Shape;385;p19"/>
          <p:cNvGrpSpPr/>
          <p:nvPr/>
        </p:nvGrpSpPr>
        <p:grpSpPr>
          <a:xfrm>
            <a:off x="846956" y="1711766"/>
            <a:ext cx="6979589" cy="2192120"/>
            <a:chOff x="903506" y="2429380"/>
            <a:chExt cx="6979589" cy="2192120"/>
          </a:xfrm>
        </p:grpSpPr>
        <p:sp>
          <p:nvSpPr>
            <p:cNvPr id="386" name="Google Shape;386;p19"/>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387" name="Google Shape;387;p19"/>
            <p:cNvSpPr/>
            <p:nvPr/>
          </p:nvSpPr>
          <p:spPr>
            <a:xfrm>
              <a:off x="1279004" y="2429380"/>
              <a:ext cx="6604091" cy="2192120"/>
            </a:xfrm>
            <a:prstGeom prst="rect">
              <a:avLst/>
            </a:prstGeom>
            <a:blipFill rotWithShape="1">
              <a:blip r:embed="rId3">
                <a:alphaModFix/>
              </a:blip>
              <a:stretch>
                <a:fillRect b="0" l="-18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88" name="Google Shape;388;p1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Cộng xác suất: </a:t>
            </a:r>
            <a:endParaRPr/>
          </a:p>
        </p:txBody>
      </p:sp>
      <p:sp>
        <p:nvSpPr>
          <p:cNvPr id="389" name="Google Shape;389;p19"/>
          <p:cNvSpPr/>
          <p:nvPr/>
        </p:nvSpPr>
        <p:spPr>
          <a:xfrm>
            <a:off x="1927076" y="3623905"/>
            <a:ext cx="3734063" cy="55996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4" name="Shape 4024"/>
        <p:cNvGrpSpPr/>
        <p:nvPr/>
      </p:nvGrpSpPr>
      <p:grpSpPr>
        <a:xfrm>
          <a:off x="0" y="0"/>
          <a:ext cx="0" cy="0"/>
          <a:chOff x="0" y="0"/>
          <a:chExt cx="0" cy="0"/>
        </a:xfrm>
      </p:grpSpPr>
      <p:grpSp>
        <p:nvGrpSpPr>
          <p:cNvPr id="4025" name="Google Shape;4025;p190"/>
          <p:cNvGrpSpPr/>
          <p:nvPr/>
        </p:nvGrpSpPr>
        <p:grpSpPr>
          <a:xfrm>
            <a:off x="450000" y="450000"/>
            <a:ext cx="9018000" cy="276999"/>
            <a:chOff x="450000" y="450000"/>
            <a:chExt cx="9018000" cy="276999"/>
          </a:xfrm>
        </p:grpSpPr>
        <p:sp>
          <p:nvSpPr>
            <p:cNvPr id="4026" name="Google Shape;4026;p19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4027" name="Google Shape;4027;p19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4028" name="Google Shape;4028;p190"/>
          <p:cNvSpPr/>
          <p:nvPr/>
        </p:nvSpPr>
        <p:spPr>
          <a:xfrm>
            <a:off x="675071" y="1700808"/>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các kiểm định ở đuôi trái, đuôi phải và ở cả hai đuôi.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Thống kê kiểm định được tính như tỉ số phương sai của mẫu:</a:t>
            </a:r>
            <a:endParaRPr/>
          </a:p>
        </p:txBody>
      </p:sp>
      <p:sp>
        <p:nvSpPr>
          <p:cNvPr id="4029" name="Google Shape;4029;p19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định F về tỉ số phương sai:</a:t>
            </a:r>
            <a:endParaRPr/>
          </a:p>
        </p:txBody>
      </p:sp>
      <p:sp>
        <p:nvSpPr>
          <p:cNvPr id="4030" name="Google Shape;4030;p190"/>
          <p:cNvSpPr/>
          <p:nvPr/>
        </p:nvSpPr>
        <p:spPr>
          <a:xfrm>
            <a:off x="3419955" y="2499743"/>
            <a:ext cx="2729557" cy="75168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031" name="Google Shape;4031;p190"/>
          <p:cNvSpPr/>
          <p:nvPr/>
        </p:nvSpPr>
        <p:spPr>
          <a:xfrm>
            <a:off x="675071" y="3429000"/>
            <a:ext cx="8632825" cy="35591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Thống kê kiểm định tuân thủ theo phân phối F (𝑛_1 − 1, 𝑛_2 − 1). Ở đây 𝑛_1 và 𝑛_2 là các kích thước mẫu.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6" name="Shape 4036"/>
        <p:cNvGrpSpPr/>
        <p:nvPr/>
      </p:nvGrpSpPr>
      <p:grpSpPr>
        <a:xfrm>
          <a:off x="0" y="0"/>
          <a:ext cx="0" cy="0"/>
          <a:chOff x="0" y="0"/>
          <a:chExt cx="0" cy="0"/>
        </a:xfrm>
      </p:grpSpPr>
      <p:grpSp>
        <p:nvGrpSpPr>
          <p:cNvPr id="4037" name="Google Shape;4037;p191"/>
          <p:cNvGrpSpPr/>
          <p:nvPr/>
        </p:nvGrpSpPr>
        <p:grpSpPr>
          <a:xfrm>
            <a:off x="450000" y="450000"/>
            <a:ext cx="9018000" cy="276999"/>
            <a:chOff x="450000" y="450000"/>
            <a:chExt cx="9018000" cy="276999"/>
          </a:xfrm>
        </p:grpSpPr>
        <p:sp>
          <p:nvSpPr>
            <p:cNvPr id="4038" name="Google Shape;4038;p19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4039" name="Google Shape;4039;p1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b="1" sz="1600">
                <a:solidFill>
                  <a:srgbClr val="D8D8D8"/>
                </a:solidFill>
                <a:latin typeface="Arial"/>
                <a:ea typeface="Arial"/>
                <a:cs typeface="Arial"/>
                <a:sym typeface="Arial"/>
              </a:endParaRPr>
            </a:p>
          </p:txBody>
        </p:sp>
      </p:grpSp>
      <p:sp>
        <p:nvSpPr>
          <p:cNvPr id="4040" name="Google Shape;4040;p19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Tóm tắt kiểm định giả thuyết</a:t>
            </a:r>
            <a:endParaRPr b="1" sz="2400">
              <a:solidFill>
                <a:srgbClr val="0C0C0C"/>
              </a:solidFill>
              <a:latin typeface="Arial"/>
              <a:ea typeface="Arial"/>
              <a:cs typeface="Arial"/>
              <a:sym typeface="Arial"/>
            </a:endParaRPr>
          </a:p>
        </p:txBody>
      </p:sp>
      <p:graphicFrame>
        <p:nvGraphicFramePr>
          <p:cNvPr id="4041" name="Google Shape;4041;p191"/>
          <p:cNvGraphicFramePr/>
          <p:nvPr/>
        </p:nvGraphicFramePr>
        <p:xfrm>
          <a:off x="558799" y="2311724"/>
          <a:ext cx="3000000" cy="3000000"/>
        </p:xfrm>
        <a:graphic>
          <a:graphicData uri="http://schemas.openxmlformats.org/drawingml/2006/table">
            <a:tbl>
              <a:tblPr bandRow="1" firstRow="1">
                <a:noFill/>
                <a:tableStyleId>{C12F030D-5CD2-458C-BDC0-1FEE18188208}</a:tableStyleId>
              </a:tblPr>
              <a:tblGrid>
                <a:gridCol w="4392625"/>
                <a:gridCol w="4392625"/>
              </a:tblGrid>
              <a:tr h="435000">
                <a:tc>
                  <a:txBody>
                    <a:bodyPr/>
                    <a:lstStyle/>
                    <a:p>
                      <a:pPr indent="0" lvl="0" marL="0" marR="0" rtl="0" algn="ctr">
                        <a:spcBef>
                          <a:spcPts val="0"/>
                        </a:spcBef>
                        <a:spcAft>
                          <a:spcPts val="0"/>
                        </a:spcAft>
                        <a:buNone/>
                      </a:pPr>
                      <a:r>
                        <a:rPr b="1" lang="en-US" sz="1400">
                          <a:solidFill>
                            <a:srgbClr val="FF0000"/>
                          </a:solidFill>
                          <a:latin typeface="Arial"/>
                          <a:ea typeface="Arial"/>
                          <a:cs typeface="Arial"/>
                          <a:sym typeface="Arial"/>
                        </a:rPr>
                        <a:t>KIỂM ĐỊNH GIẢ THUYẾT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a:solidFill>
                            <a:srgbClr val="FF0000"/>
                          </a:solidFill>
                          <a:latin typeface="Arial"/>
                          <a:ea typeface="Arial"/>
                          <a:cs typeface="Arial"/>
                          <a:sym typeface="Arial"/>
                        </a:rPr>
                        <a:t>PHÂN PHỐI MẬT ĐỘ XÁC XUẤT</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9787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Kiểm định t cho một mẫu duy nhất, </a:t>
                      </a:r>
                      <a:endParaRPr/>
                    </a:p>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Kiểm định t cho hai mẫu độc lập,</a:t>
                      </a:r>
                      <a:endParaRPr/>
                    </a:p>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Kiểm định t cho hai mẫu ghép cặp.</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Student-t</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132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ANOVA</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F</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696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Kiểm định Chi-bình phương cho bảng một chiều,</a:t>
                      </a:r>
                      <a:endParaRPr/>
                    </a:p>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Kiểm định Chi-bình phương cho bảng hai chiều.</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Chi-square</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132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Kiểm định Chi-bình phương về phương sai.</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Chi-square</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132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Kiểm định F về tỉ số phương sai.</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F</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4042" name="Google Shape;4042;p191"/>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Slide này tóm tắt lại các kiểm định giả thuyết mà ta đã thảo luận tính tới hiện tại:</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7" name="Shape 4047"/>
        <p:cNvGrpSpPr/>
        <p:nvPr/>
      </p:nvGrpSpPr>
      <p:grpSpPr>
        <a:xfrm>
          <a:off x="0" y="0"/>
          <a:ext cx="0" cy="0"/>
          <a:chOff x="0" y="0"/>
          <a:chExt cx="0" cy="0"/>
        </a:xfrm>
      </p:grpSpPr>
      <p:sp>
        <p:nvSpPr>
          <p:cNvPr id="4048" name="Google Shape;4048;p192"/>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Bài tập Coding #0211</a:t>
            </a:r>
            <a:endParaRPr/>
          </a:p>
        </p:txBody>
      </p:sp>
      <p:grpSp>
        <p:nvGrpSpPr>
          <p:cNvPr id="4049" name="Google Shape;4049;p192"/>
          <p:cNvGrpSpPr/>
          <p:nvPr/>
        </p:nvGrpSpPr>
        <p:grpSpPr>
          <a:xfrm>
            <a:off x="558798" y="2060849"/>
            <a:ext cx="8797129" cy="3960439"/>
            <a:chOff x="558798" y="2060849"/>
            <a:chExt cx="8797129" cy="3960439"/>
          </a:xfrm>
        </p:grpSpPr>
        <p:sp>
          <p:nvSpPr>
            <p:cNvPr id="4050" name="Google Shape;4050;p192"/>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051" name="Google Shape;4051;p192"/>
            <p:cNvGrpSpPr/>
            <p:nvPr/>
          </p:nvGrpSpPr>
          <p:grpSpPr>
            <a:xfrm>
              <a:off x="558798" y="3945816"/>
              <a:ext cx="8797129" cy="576572"/>
              <a:chOff x="4778069" y="4391025"/>
              <a:chExt cx="2349160" cy="431802"/>
            </a:xfrm>
          </p:grpSpPr>
          <p:sp>
            <p:nvSpPr>
              <p:cNvPr id="4052" name="Google Shape;4052;p192"/>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4053" name="Google Shape;4053;p192"/>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trong tệp 'ex_0211.ipynb’.</a:t>
                </a:r>
                <a:endParaRPr/>
              </a:p>
            </p:txBody>
          </p:sp>
        </p:grpSp>
        <p:pic>
          <p:nvPicPr>
            <p:cNvPr descr="텍스트, 클립아트이(가) 표시된 사진&#10;&#10;자동 생성된 설명" id="4054" name="Google Shape;4054;p192"/>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4055" name="Google Shape;4055;p192"/>
          <p:cNvGrpSpPr/>
          <p:nvPr/>
        </p:nvGrpSpPr>
        <p:grpSpPr>
          <a:xfrm>
            <a:off x="450000" y="450000"/>
            <a:ext cx="9018000" cy="276999"/>
            <a:chOff x="450000" y="450000"/>
            <a:chExt cx="9018000" cy="276999"/>
          </a:xfrm>
        </p:grpSpPr>
        <p:sp>
          <p:nvSpPr>
            <p:cNvPr id="4056" name="Google Shape;4056;p19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4057" name="Google Shape;4057;p19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2" name="Shape 4062"/>
        <p:cNvGrpSpPr/>
        <p:nvPr/>
      </p:nvGrpSpPr>
      <p:grpSpPr>
        <a:xfrm>
          <a:off x="0" y="0"/>
          <a:ext cx="0" cy="0"/>
          <a:chOff x="0" y="0"/>
          <a:chExt cx="0" cy="0"/>
        </a:xfrm>
      </p:grpSpPr>
      <p:sp>
        <p:nvSpPr>
          <p:cNvPr id="4063" name="Google Shape;4063;p193"/>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Bài tập Coding #0212</a:t>
            </a:r>
            <a:endParaRPr/>
          </a:p>
        </p:txBody>
      </p:sp>
      <p:grpSp>
        <p:nvGrpSpPr>
          <p:cNvPr id="4064" name="Google Shape;4064;p193"/>
          <p:cNvGrpSpPr/>
          <p:nvPr/>
        </p:nvGrpSpPr>
        <p:grpSpPr>
          <a:xfrm>
            <a:off x="558798" y="2060849"/>
            <a:ext cx="8797129" cy="3960439"/>
            <a:chOff x="558798" y="2060849"/>
            <a:chExt cx="8797129" cy="3960439"/>
          </a:xfrm>
        </p:grpSpPr>
        <p:sp>
          <p:nvSpPr>
            <p:cNvPr id="4065" name="Google Shape;4065;p193"/>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066" name="Google Shape;4066;p193"/>
            <p:cNvGrpSpPr/>
            <p:nvPr/>
          </p:nvGrpSpPr>
          <p:grpSpPr>
            <a:xfrm>
              <a:off x="558798" y="3945816"/>
              <a:ext cx="8797129" cy="576572"/>
              <a:chOff x="4778069" y="4391025"/>
              <a:chExt cx="2349160" cy="431802"/>
            </a:xfrm>
          </p:grpSpPr>
          <p:sp>
            <p:nvSpPr>
              <p:cNvPr id="4067" name="Google Shape;4067;p193"/>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4068" name="Google Shape;4068;p193"/>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trong tệp 'ex_0212.ipynb’.</a:t>
                </a:r>
                <a:endParaRPr/>
              </a:p>
            </p:txBody>
          </p:sp>
        </p:grpSp>
        <p:pic>
          <p:nvPicPr>
            <p:cNvPr descr="텍스트, 클립아트이(가) 표시된 사진&#10;&#10;자동 생성된 설명" id="4069" name="Google Shape;4069;p193"/>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4070" name="Google Shape;4070;p193"/>
          <p:cNvGrpSpPr/>
          <p:nvPr/>
        </p:nvGrpSpPr>
        <p:grpSpPr>
          <a:xfrm>
            <a:off x="450000" y="450000"/>
            <a:ext cx="9018000" cy="276999"/>
            <a:chOff x="450000" y="450000"/>
            <a:chExt cx="9018000" cy="276999"/>
          </a:xfrm>
        </p:grpSpPr>
        <p:sp>
          <p:nvSpPr>
            <p:cNvPr id="4071" name="Google Shape;4071;p19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Thực hiện kiểm định giả thuyết</a:t>
              </a:r>
              <a:endParaRPr b="1" sz="1800">
                <a:solidFill>
                  <a:schemeClr val="lt1"/>
                </a:solidFill>
                <a:latin typeface="Arial"/>
                <a:ea typeface="Arial"/>
                <a:cs typeface="Arial"/>
                <a:sym typeface="Arial"/>
              </a:endParaRPr>
            </a:p>
          </p:txBody>
        </p:sp>
        <p:sp>
          <p:nvSpPr>
            <p:cNvPr id="4072" name="Google Shape;4072;p1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6" name="Shape 4076"/>
        <p:cNvGrpSpPr/>
        <p:nvPr/>
      </p:nvGrpSpPr>
      <p:grpSpPr>
        <a:xfrm>
          <a:off x="0" y="0"/>
          <a:ext cx="0" cy="0"/>
          <a:chOff x="0" y="0"/>
          <a:chExt cx="0" cy="0"/>
        </a:xfrm>
      </p:grpSpPr>
      <p:grpSp>
        <p:nvGrpSpPr>
          <p:cNvPr id="4077" name="Google Shape;4077;p194"/>
          <p:cNvGrpSpPr/>
          <p:nvPr/>
        </p:nvGrpSpPr>
        <p:grpSpPr>
          <a:xfrm>
            <a:off x="-1" y="0"/>
            <a:ext cx="9902826" cy="6858000"/>
            <a:chOff x="-1" y="0"/>
            <a:chExt cx="9902826" cy="6858000"/>
          </a:xfrm>
        </p:grpSpPr>
        <p:pic>
          <p:nvPicPr>
            <p:cNvPr id="4078" name="Google Shape;4078;p194"/>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4079" name="Google Shape;4079;p194"/>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4080" name="Google Shape;4080;p194"/>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grpSp>
      <p:cxnSp>
        <p:nvCxnSpPr>
          <p:cNvPr id="4081" name="Google Shape;4081;p194"/>
          <p:cNvCxnSpPr/>
          <p:nvPr/>
        </p:nvCxnSpPr>
        <p:spPr>
          <a:xfrm>
            <a:off x="569681" y="6209429"/>
            <a:ext cx="8774344" cy="0"/>
          </a:xfrm>
          <a:prstGeom prst="straightConnector1">
            <a:avLst/>
          </a:prstGeom>
          <a:noFill/>
          <a:ln cap="flat" cmpd="sng" w="9525">
            <a:solidFill>
              <a:srgbClr val="BFBFBF"/>
            </a:solidFill>
            <a:prstDash val="solid"/>
            <a:miter lim="800000"/>
            <a:headEnd len="sm" w="sm" type="none"/>
            <a:tailEnd len="sm" w="sm" type="none"/>
          </a:ln>
        </p:spPr>
      </p:cxnSp>
      <p:sp>
        <p:nvSpPr>
          <p:cNvPr id="4082" name="Google Shape;4082;p194"/>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Samsung Innovation Campus</a:t>
            </a:r>
            <a:endParaRPr/>
          </a:p>
        </p:txBody>
      </p:sp>
      <p:sp>
        <p:nvSpPr>
          <p:cNvPr id="4083" name="Google Shape;4083;p194"/>
          <p:cNvSpPr/>
          <p:nvPr/>
        </p:nvSpPr>
        <p:spPr>
          <a:xfrm>
            <a:off x="945928" y="2468825"/>
            <a:ext cx="8398097" cy="169277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5500"/>
              <a:buFont typeface="Arial"/>
              <a:buNone/>
            </a:pPr>
            <a:r>
              <a:rPr b="1" lang="en-US" sz="5500" u="none" cap="none" strike="noStrike">
                <a:solidFill>
                  <a:srgbClr val="FFFFFF"/>
                </a:solidFill>
                <a:latin typeface="Arial"/>
                <a:ea typeface="Arial"/>
                <a:cs typeface="Arial"/>
                <a:sym typeface="Arial"/>
              </a:rPr>
              <a:t>End of</a:t>
            </a:r>
            <a:endParaRPr/>
          </a:p>
          <a:p>
            <a:pPr indent="0" lvl="0" marL="0" marR="0" rtl="0" algn="l">
              <a:lnSpc>
                <a:spcPct val="100000"/>
              </a:lnSpc>
              <a:spcBef>
                <a:spcPts val="0"/>
              </a:spcBef>
              <a:spcAft>
                <a:spcPts val="0"/>
              </a:spcAft>
              <a:buClr>
                <a:srgbClr val="FFFFFF"/>
              </a:buClr>
              <a:buSzPts val="5500"/>
              <a:buFont typeface="Arial"/>
              <a:buNone/>
            </a:pPr>
            <a:r>
              <a:rPr b="1" lang="en-US" sz="5500" u="none" cap="none" strike="noStrike">
                <a:solidFill>
                  <a:srgbClr val="FFFFFF"/>
                </a:solidFill>
                <a:latin typeface="Arial"/>
                <a:ea typeface="Arial"/>
                <a:cs typeface="Arial"/>
                <a:sym typeface="Arial"/>
              </a:rPr>
              <a:t>Document</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7" name="Shape 4087"/>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p:nvPr/>
        </p:nvSpPr>
        <p:spPr>
          <a:xfrm>
            <a:off x="710975" y="1619179"/>
            <a:ext cx="8630058" cy="1096068"/>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chemeClr val="dk1"/>
              </a:buClr>
              <a:buSzPts val="1300"/>
              <a:buFont typeface="Noto Sans Symbols"/>
              <a:buChar char="✔"/>
            </a:pPr>
            <a:r>
              <a:rPr b="0" i="0" lang="en-US" sz="1300" u="none" cap="none" strike="noStrike">
                <a:solidFill>
                  <a:schemeClr val="dk1"/>
                </a:solidFill>
                <a:latin typeface="Arial"/>
                <a:ea typeface="Arial"/>
                <a:cs typeface="Arial"/>
                <a:sym typeface="Arial"/>
              </a:rPr>
              <a:t>Thực hiện đánh giá xác suất.</a:t>
            </a:r>
            <a:endParaRPr b="0" i="0" sz="1300" u="none" cap="none" strike="noStrike">
              <a:solidFill>
                <a:schemeClr val="dk1"/>
              </a:solidFill>
              <a:latin typeface="Arial"/>
              <a:ea typeface="Arial"/>
              <a:cs typeface="Arial"/>
              <a:sym typeface="Arial"/>
            </a:endParaRPr>
          </a:p>
          <a:p>
            <a:pPr indent="-285664" lvl="0" marL="285664" marR="0" rtl="0" algn="l">
              <a:spcBef>
                <a:spcPts val="800"/>
              </a:spcBef>
              <a:spcAft>
                <a:spcPts val="0"/>
              </a:spcAft>
              <a:buClr>
                <a:schemeClr val="dk1"/>
              </a:buClr>
              <a:buSzPts val="1300"/>
              <a:buFont typeface="Noto Sans Symbols"/>
              <a:buChar char="✔"/>
            </a:pPr>
            <a:r>
              <a:rPr b="0" i="0" lang="en-US" sz="1300" u="none" cap="none" strike="noStrike">
                <a:solidFill>
                  <a:schemeClr val="dk1"/>
                </a:solidFill>
                <a:latin typeface="Arial"/>
                <a:ea typeface="Arial"/>
                <a:cs typeface="Arial"/>
                <a:sym typeface="Arial"/>
              </a:rPr>
              <a:t>Thực hiện thống kê mô tả và phân tích dữ liệu khám phá.</a:t>
            </a:r>
            <a:endParaRPr b="0" i="0" sz="1300" u="none" cap="none" strike="noStrike">
              <a:solidFill>
                <a:schemeClr val="dk1"/>
              </a:solidFill>
              <a:latin typeface="Arial"/>
              <a:ea typeface="Arial"/>
              <a:cs typeface="Arial"/>
              <a:sym typeface="Arial"/>
            </a:endParaRPr>
          </a:p>
          <a:p>
            <a:pPr indent="-285664" lvl="0" marL="285664" marR="0" rtl="0" algn="l">
              <a:spcBef>
                <a:spcPts val="800"/>
              </a:spcBef>
              <a:spcAft>
                <a:spcPts val="0"/>
              </a:spcAft>
              <a:buClr>
                <a:schemeClr val="dk1"/>
              </a:buClr>
              <a:buSzPts val="1300"/>
              <a:buFont typeface="Noto Sans Symbols"/>
              <a:buChar char="✔"/>
            </a:pPr>
            <a:r>
              <a:rPr b="0" i="0" lang="en-US" sz="1300" u="none" cap="none" strike="noStrike">
                <a:solidFill>
                  <a:schemeClr val="dk1"/>
                </a:solidFill>
                <a:latin typeface="Arial"/>
                <a:ea typeface="Arial"/>
                <a:cs typeface="Arial"/>
                <a:sym typeface="Arial"/>
              </a:rPr>
              <a:t>Áp dụng thử nghiệm giả thuyết.</a:t>
            </a:r>
            <a:endParaRPr>
              <a:solidFill>
                <a:schemeClr val="dk1"/>
              </a:solidFill>
            </a:endParaRPr>
          </a:p>
        </p:txBody>
      </p:sp>
      <p:grpSp>
        <p:nvGrpSpPr>
          <p:cNvPr id="102" name="Google Shape;102;p3"/>
          <p:cNvGrpSpPr/>
          <p:nvPr/>
        </p:nvGrpSpPr>
        <p:grpSpPr>
          <a:xfrm>
            <a:off x="441605" y="1288351"/>
            <a:ext cx="8899428" cy="233692"/>
            <a:chOff x="441747" y="1714333"/>
            <a:chExt cx="8902281" cy="233767"/>
          </a:xfrm>
        </p:grpSpPr>
        <p:sp>
          <p:nvSpPr>
            <p:cNvPr id="103" name="Google Shape;103;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400" u="none" cap="none" strike="noStrike">
                  <a:solidFill>
                    <a:srgbClr val="262626"/>
                  </a:solidFill>
                  <a:latin typeface="Arial"/>
                  <a:ea typeface="Arial"/>
                  <a:cs typeface="Arial"/>
                  <a:sym typeface="Arial"/>
                </a:rPr>
                <a:t>Mục tiêu của các chương</a:t>
              </a:r>
              <a:endParaRPr b="1" i="0" sz="1400" u="none" cap="none" strike="noStrike">
                <a:solidFill>
                  <a:srgbClr val="262626"/>
                </a:solidFill>
                <a:latin typeface="Arial"/>
                <a:ea typeface="Arial"/>
                <a:cs typeface="Arial"/>
                <a:sym typeface="Arial"/>
              </a:endParaRPr>
            </a:p>
          </p:txBody>
        </p:sp>
        <p:sp>
          <p:nvSpPr>
            <p:cNvPr id="104" name="Google Shape;104;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grpSp>
        <p:nvGrpSpPr>
          <p:cNvPr id="105" name="Google Shape;105;p3"/>
          <p:cNvGrpSpPr/>
          <p:nvPr/>
        </p:nvGrpSpPr>
        <p:grpSpPr>
          <a:xfrm>
            <a:off x="449856" y="2980199"/>
            <a:ext cx="8899428" cy="233692"/>
            <a:chOff x="441747" y="1714333"/>
            <a:chExt cx="8902281" cy="233767"/>
          </a:xfrm>
        </p:grpSpPr>
        <p:sp>
          <p:nvSpPr>
            <p:cNvPr id="106" name="Google Shape;106;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Nội dung các chương</a:t>
              </a:r>
              <a:endParaRPr b="1" sz="1400">
                <a:solidFill>
                  <a:srgbClr val="262626"/>
                </a:solidFill>
                <a:latin typeface="Arial"/>
                <a:ea typeface="Arial"/>
                <a:cs typeface="Arial"/>
                <a:sym typeface="Arial"/>
              </a:endParaRPr>
            </a:p>
          </p:txBody>
        </p:sp>
        <p:sp>
          <p:nvSpPr>
            <p:cNvPr id="107" name="Google Shape;107;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sp>
        <p:nvSpPr>
          <p:cNvPr id="108" name="Google Shape;108;p3"/>
          <p:cNvSpPr/>
          <p:nvPr/>
        </p:nvSpPr>
        <p:spPr>
          <a:xfrm>
            <a:off x="710949" y="2980234"/>
            <a:ext cx="8630100" cy="1398600"/>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750" lvl="0" marL="285750" marR="0" rtl="0" algn="l">
              <a:spcBef>
                <a:spcPts val="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Chương 1. Tìm hiểu về xác suất</a:t>
            </a:r>
            <a:endParaRPr sz="1300">
              <a:solidFill>
                <a:srgbClr val="262626"/>
              </a:solidFill>
              <a:latin typeface="Arial"/>
              <a:ea typeface="Arial"/>
              <a:cs typeface="Arial"/>
              <a:sym typeface="Arial"/>
            </a:endParaRPr>
          </a:p>
          <a:p>
            <a:pPr indent="-285750" lvl="0" marL="285750"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Chương 2. Tìm hiểu về thống kê I</a:t>
            </a:r>
            <a:endParaRPr/>
          </a:p>
          <a:p>
            <a:pPr indent="-285750" lvl="0" marL="285750"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Chương 3. Tìm hiểu về thống kê II</a:t>
            </a:r>
            <a:endParaRPr sz="1300">
              <a:solidFill>
                <a:srgbClr val="262626"/>
              </a:solidFill>
              <a:latin typeface="Arial"/>
              <a:ea typeface="Arial"/>
              <a:cs typeface="Arial"/>
              <a:sym typeface="Arial"/>
            </a:endParaRPr>
          </a:p>
          <a:p>
            <a:pPr indent="-285750" lvl="0" marL="285750"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Chương 4. Kiểm định giả thuyết thống kê</a:t>
            </a:r>
            <a:endParaRPr sz="1300">
              <a:solidFill>
                <a:srgbClr val="262626"/>
              </a:solidFill>
              <a:latin typeface="Arial"/>
              <a:ea typeface="Arial"/>
              <a:cs typeface="Arial"/>
              <a:sym typeface="Arial"/>
            </a:endParaRPr>
          </a:p>
        </p:txBody>
      </p:sp>
      <p:grpSp>
        <p:nvGrpSpPr>
          <p:cNvPr id="109" name="Google Shape;109;p3"/>
          <p:cNvGrpSpPr/>
          <p:nvPr/>
        </p:nvGrpSpPr>
        <p:grpSpPr>
          <a:xfrm>
            <a:off x="449856" y="450955"/>
            <a:ext cx="8999458" cy="369214"/>
            <a:chOff x="450000" y="450000"/>
            <a:chExt cx="9002343" cy="369332"/>
          </a:xfrm>
        </p:grpSpPr>
        <p:sp>
          <p:nvSpPr>
            <p:cNvPr id="110" name="Google Shape;110;p3"/>
            <p:cNvSpPr/>
            <p:nvPr/>
          </p:nvSpPr>
          <p:spPr>
            <a:xfrm>
              <a:off x="450000" y="450000"/>
              <a:ext cx="878522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399">
                  <a:solidFill>
                    <a:srgbClr val="002F8E"/>
                  </a:solidFill>
                  <a:latin typeface="Arial"/>
                  <a:ea typeface="Arial"/>
                  <a:cs typeface="Arial"/>
                  <a:sym typeface="Arial"/>
                </a:rPr>
                <a:t>Mô tả chương học</a:t>
              </a:r>
              <a:endParaRPr b="1" sz="2399">
                <a:solidFill>
                  <a:srgbClr val="002F8E"/>
                </a:solidFill>
                <a:latin typeface="Arial"/>
                <a:ea typeface="Arial"/>
                <a:cs typeface="Arial"/>
                <a:sym typeface="Arial"/>
              </a:endParaRPr>
            </a:p>
          </p:txBody>
        </p:sp>
        <p:cxnSp>
          <p:nvCxnSpPr>
            <p:cNvPr id="111" name="Google Shape;111;p3"/>
            <p:cNvCxnSpPr/>
            <p:nvPr/>
          </p:nvCxnSpPr>
          <p:spPr>
            <a:xfrm>
              <a:off x="3617843" y="630000"/>
              <a:ext cx="5834500" cy="0"/>
            </a:xfrm>
            <a:prstGeom prst="straightConnector1">
              <a:avLst/>
            </a:prstGeom>
            <a:noFill/>
            <a:ln cap="flat" cmpd="sng" w="12700">
              <a:solidFill>
                <a:srgbClr val="1428A0"/>
              </a:solidFill>
              <a:prstDash val="solid"/>
              <a:miter lim="800000"/>
              <a:headEnd len="sm" w="sm" type="none"/>
              <a:tailEnd len="sm" w="sm" type="none"/>
            </a:ln>
          </p:spPr>
        </p:cxn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grpSp>
        <p:nvGrpSpPr>
          <p:cNvPr id="395" name="Google Shape;395;p20"/>
          <p:cNvGrpSpPr/>
          <p:nvPr/>
        </p:nvGrpSpPr>
        <p:grpSpPr>
          <a:xfrm>
            <a:off x="450000" y="450000"/>
            <a:ext cx="9018000" cy="276999"/>
            <a:chOff x="450000" y="450000"/>
            <a:chExt cx="9018000" cy="276999"/>
          </a:xfrm>
        </p:grpSpPr>
        <p:sp>
          <p:nvSpPr>
            <p:cNvPr id="396" name="Google Shape;396;p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Quy tắc xác suất</a:t>
              </a:r>
              <a:endParaRPr b="1" sz="1800">
                <a:solidFill>
                  <a:schemeClr val="lt1"/>
                </a:solidFill>
                <a:latin typeface="Arial"/>
                <a:ea typeface="Arial"/>
                <a:cs typeface="Arial"/>
                <a:sym typeface="Arial"/>
              </a:endParaRPr>
            </a:p>
          </p:txBody>
        </p:sp>
        <p:sp>
          <p:nvSpPr>
            <p:cNvPr id="397" name="Google Shape;397;p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grpSp>
        <p:nvGrpSpPr>
          <p:cNvPr id="398" name="Google Shape;398;p20"/>
          <p:cNvGrpSpPr/>
          <p:nvPr/>
        </p:nvGrpSpPr>
        <p:grpSpPr>
          <a:xfrm>
            <a:off x="846956" y="1711766"/>
            <a:ext cx="6979589" cy="2341777"/>
            <a:chOff x="903506" y="2429380"/>
            <a:chExt cx="6979589" cy="2341777"/>
          </a:xfrm>
        </p:grpSpPr>
        <p:sp>
          <p:nvSpPr>
            <p:cNvPr id="399" name="Google Shape;399;p20"/>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400" name="Google Shape;400;p20"/>
            <p:cNvSpPr/>
            <p:nvPr/>
          </p:nvSpPr>
          <p:spPr>
            <a:xfrm>
              <a:off x="1279004" y="2429380"/>
              <a:ext cx="6604091" cy="2341777"/>
            </a:xfrm>
            <a:prstGeom prst="rect">
              <a:avLst/>
            </a:prstGeom>
            <a:blipFill rotWithShape="1">
              <a:blip r:embed="rId3">
                <a:alphaModFix/>
              </a:blip>
              <a:stretch>
                <a:fillRect b="0" l="-91"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401" name="Google Shape;401;p2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Cộng xác suất</a:t>
            </a:r>
            <a:endParaRPr sz="1400">
              <a:solidFill>
                <a:schemeClr val="dk1"/>
              </a:solidFill>
              <a:latin typeface="Arial"/>
              <a:ea typeface="Arial"/>
              <a:cs typeface="Arial"/>
              <a:sym typeface="Arial"/>
            </a:endParaRPr>
          </a:p>
        </p:txBody>
      </p:sp>
      <p:sp>
        <p:nvSpPr>
          <p:cNvPr id="402" name="Google Shape;402;p20"/>
          <p:cNvSpPr/>
          <p:nvPr/>
        </p:nvSpPr>
        <p:spPr>
          <a:xfrm>
            <a:off x="2971192" y="3773562"/>
            <a:ext cx="5025827" cy="55996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grpSp>
        <p:nvGrpSpPr>
          <p:cNvPr id="408" name="Google Shape;408;p21"/>
          <p:cNvGrpSpPr/>
          <p:nvPr/>
        </p:nvGrpSpPr>
        <p:grpSpPr>
          <a:xfrm>
            <a:off x="450000" y="450000"/>
            <a:ext cx="9018000" cy="276999"/>
            <a:chOff x="450000" y="450000"/>
            <a:chExt cx="9018000" cy="276999"/>
          </a:xfrm>
        </p:grpSpPr>
        <p:sp>
          <p:nvSpPr>
            <p:cNvPr id="409" name="Google Shape;409;p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Quy tắc xác suất</a:t>
              </a:r>
              <a:endParaRPr b="1" sz="1800">
                <a:solidFill>
                  <a:schemeClr val="lt1"/>
                </a:solidFill>
                <a:latin typeface="Arial"/>
                <a:ea typeface="Arial"/>
                <a:cs typeface="Arial"/>
                <a:sym typeface="Arial"/>
              </a:endParaRPr>
            </a:p>
          </p:txBody>
        </p:sp>
        <p:sp>
          <p:nvSpPr>
            <p:cNvPr id="410" name="Google Shape;410;p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411" name="Google Shape;411;p21"/>
          <p:cNvSpPr/>
          <p:nvPr/>
        </p:nvSpPr>
        <p:spPr>
          <a:xfrm>
            <a:off x="673032"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các biến cố 𝐴 và 𝐶 là </a:t>
            </a:r>
            <a:r>
              <a:rPr b="1" lang="en-US" sz="1300">
                <a:solidFill>
                  <a:srgbClr val="1429A0"/>
                </a:solidFill>
                <a:latin typeface="Arial"/>
                <a:ea typeface="Arial"/>
                <a:cs typeface="Arial"/>
                <a:sym typeface="Arial"/>
              </a:rPr>
              <a:t>xung khắc</a:t>
            </a:r>
            <a:r>
              <a:rPr lang="en-US" sz="1300">
                <a:solidFill>
                  <a:srgbClr val="262626"/>
                </a:solidFill>
                <a:latin typeface="Arial"/>
                <a:ea typeface="Arial"/>
                <a:cs typeface="Arial"/>
                <a:sym typeface="Arial"/>
              </a:rPr>
              <a:t> (𝐴∩𝐵=𝜙):</a:t>
            </a:r>
            <a:endParaRPr/>
          </a:p>
        </p:txBody>
      </p:sp>
      <p:grpSp>
        <p:nvGrpSpPr>
          <p:cNvPr id="412" name="Google Shape;412;p21"/>
          <p:cNvGrpSpPr/>
          <p:nvPr/>
        </p:nvGrpSpPr>
        <p:grpSpPr>
          <a:xfrm>
            <a:off x="3594519" y="2827027"/>
            <a:ext cx="2713786" cy="1364445"/>
            <a:chOff x="3594519" y="2839137"/>
            <a:chExt cx="2713786" cy="1364445"/>
          </a:xfrm>
        </p:grpSpPr>
        <p:grpSp>
          <p:nvGrpSpPr>
            <p:cNvPr id="413" name="Google Shape;413;p21"/>
            <p:cNvGrpSpPr/>
            <p:nvPr/>
          </p:nvGrpSpPr>
          <p:grpSpPr>
            <a:xfrm>
              <a:off x="3594519" y="2839137"/>
              <a:ext cx="1080000" cy="1364445"/>
              <a:chOff x="4087006" y="3628629"/>
              <a:chExt cx="1080000" cy="1364445"/>
            </a:xfrm>
          </p:grpSpPr>
          <p:sp>
            <p:nvSpPr>
              <p:cNvPr id="414" name="Google Shape;414;p21"/>
              <p:cNvSpPr/>
              <p:nvPr/>
            </p:nvSpPr>
            <p:spPr>
              <a:xfrm>
                <a:off x="4087006" y="3913074"/>
                <a:ext cx="1080000" cy="1080000"/>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5" name="Google Shape;415;p21"/>
              <p:cNvSpPr txBox="1"/>
              <p:nvPr/>
            </p:nvSpPr>
            <p:spPr>
              <a:xfrm>
                <a:off x="4087006" y="3628629"/>
                <a:ext cx="317462"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FF0000"/>
                    </a:solidFill>
                    <a:latin typeface="Arial"/>
                    <a:ea typeface="Arial"/>
                    <a:cs typeface="Arial"/>
                    <a:sym typeface="Arial"/>
                  </a:rPr>
                  <a:t>A</a:t>
                </a:r>
                <a:endParaRPr/>
              </a:p>
            </p:txBody>
          </p:sp>
        </p:grpSp>
        <p:grpSp>
          <p:nvGrpSpPr>
            <p:cNvPr id="416" name="Google Shape;416;p21"/>
            <p:cNvGrpSpPr/>
            <p:nvPr/>
          </p:nvGrpSpPr>
          <p:grpSpPr>
            <a:xfrm>
              <a:off x="5228305" y="2839137"/>
              <a:ext cx="1080000" cy="1364445"/>
              <a:chOff x="4735819" y="3628629"/>
              <a:chExt cx="1080000" cy="1364445"/>
            </a:xfrm>
          </p:grpSpPr>
          <p:sp>
            <p:nvSpPr>
              <p:cNvPr id="417" name="Google Shape;417;p21"/>
              <p:cNvSpPr/>
              <p:nvPr/>
            </p:nvSpPr>
            <p:spPr>
              <a:xfrm>
                <a:off x="4735819" y="3913074"/>
                <a:ext cx="1080000" cy="1080000"/>
              </a:xfrm>
              <a:prstGeom prst="ellipse">
                <a:avLst/>
              </a:prstGeom>
              <a:solidFill>
                <a:srgbClr val="1429A0">
                  <a:alpha val="20000"/>
                </a:srgbClr>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8" name="Google Shape;418;p21"/>
              <p:cNvSpPr txBox="1"/>
              <p:nvPr/>
            </p:nvSpPr>
            <p:spPr>
              <a:xfrm>
                <a:off x="5498357" y="3628629"/>
                <a:ext cx="317462"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1429A0"/>
                    </a:solidFill>
                    <a:latin typeface="Arial"/>
                    <a:ea typeface="Arial"/>
                    <a:cs typeface="Arial"/>
                    <a:sym typeface="Arial"/>
                  </a:rPr>
                  <a:t>B</a:t>
                </a:r>
                <a:endParaRPr/>
              </a:p>
            </p:txBody>
          </p:sp>
        </p:grpSp>
      </p:grpSp>
      <p:sp>
        <p:nvSpPr>
          <p:cNvPr id="419" name="Google Shape;419;p2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Cộng xác suất: </a:t>
            </a:r>
            <a:endParaRPr/>
          </a:p>
        </p:txBody>
      </p:sp>
      <p:sp>
        <p:nvSpPr>
          <p:cNvPr id="420" name="Google Shape;420;p21"/>
          <p:cNvSpPr/>
          <p:nvPr/>
        </p:nvSpPr>
        <p:spPr>
          <a:xfrm>
            <a:off x="3686630" y="2204864"/>
            <a:ext cx="2529566" cy="46166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grpSp>
        <p:nvGrpSpPr>
          <p:cNvPr id="426" name="Google Shape;426;p22"/>
          <p:cNvGrpSpPr/>
          <p:nvPr/>
        </p:nvGrpSpPr>
        <p:grpSpPr>
          <a:xfrm>
            <a:off x="450000" y="450000"/>
            <a:ext cx="9018000" cy="276999"/>
            <a:chOff x="450000" y="450000"/>
            <a:chExt cx="9018000" cy="276999"/>
          </a:xfrm>
        </p:grpSpPr>
        <p:sp>
          <p:nvSpPr>
            <p:cNvPr id="427" name="Google Shape;427;p2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Quy tắc xác suất</a:t>
              </a:r>
              <a:endParaRPr b="1" sz="1800">
                <a:solidFill>
                  <a:schemeClr val="lt1"/>
                </a:solidFill>
                <a:latin typeface="Arial"/>
                <a:ea typeface="Arial"/>
                <a:cs typeface="Arial"/>
                <a:sym typeface="Arial"/>
              </a:endParaRPr>
            </a:p>
          </p:txBody>
        </p:sp>
        <p:sp>
          <p:nvSpPr>
            <p:cNvPr id="428" name="Google Shape;428;p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429" name="Google Shape;429;p22"/>
          <p:cNvSpPr/>
          <p:nvPr/>
        </p:nvSpPr>
        <p:spPr>
          <a:xfrm>
            <a:off x="673032"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các biến cố 𝐴, 𝐵 và 𝐶 là </a:t>
            </a:r>
            <a:r>
              <a:rPr b="1" lang="en-US" sz="1300">
                <a:solidFill>
                  <a:srgbClr val="1429A0"/>
                </a:solidFill>
                <a:latin typeface="Arial"/>
                <a:ea typeface="Arial"/>
                <a:cs typeface="Arial"/>
                <a:sym typeface="Arial"/>
              </a:rPr>
              <a:t>xung khắc </a:t>
            </a:r>
            <a:r>
              <a:rPr lang="en-US" sz="1300">
                <a:solidFill>
                  <a:srgbClr val="262626"/>
                </a:solidFill>
                <a:latin typeface="Arial"/>
                <a:ea typeface="Arial"/>
                <a:cs typeface="Arial"/>
                <a:sym typeface="Arial"/>
              </a:rPr>
              <a:t>(𝐴∩𝐵=𝜙", " 𝐴∩𝐶=𝜙", " 𝐵∩𝐶=𝜙):</a:t>
            </a:r>
            <a:endParaRPr/>
          </a:p>
        </p:txBody>
      </p:sp>
      <p:grpSp>
        <p:nvGrpSpPr>
          <p:cNvPr id="430" name="Google Shape;430;p22"/>
          <p:cNvGrpSpPr/>
          <p:nvPr/>
        </p:nvGrpSpPr>
        <p:grpSpPr>
          <a:xfrm>
            <a:off x="2859725" y="2827027"/>
            <a:ext cx="4183375" cy="1364445"/>
            <a:chOff x="3594519" y="3628629"/>
            <a:chExt cx="4183375" cy="1364445"/>
          </a:xfrm>
        </p:grpSpPr>
        <p:grpSp>
          <p:nvGrpSpPr>
            <p:cNvPr id="431" name="Google Shape;431;p22"/>
            <p:cNvGrpSpPr/>
            <p:nvPr/>
          </p:nvGrpSpPr>
          <p:grpSpPr>
            <a:xfrm>
              <a:off x="3594519" y="3628629"/>
              <a:ext cx="1080000" cy="1364445"/>
              <a:chOff x="4087006" y="3628629"/>
              <a:chExt cx="1080000" cy="1364445"/>
            </a:xfrm>
          </p:grpSpPr>
          <p:sp>
            <p:nvSpPr>
              <p:cNvPr id="432" name="Google Shape;432;p22"/>
              <p:cNvSpPr/>
              <p:nvPr/>
            </p:nvSpPr>
            <p:spPr>
              <a:xfrm>
                <a:off x="4087006" y="3913074"/>
                <a:ext cx="1080000" cy="1080000"/>
              </a:xfrm>
              <a:prstGeom prst="ellipse">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3" name="Google Shape;433;p22"/>
              <p:cNvSpPr txBox="1"/>
              <p:nvPr/>
            </p:nvSpPr>
            <p:spPr>
              <a:xfrm>
                <a:off x="4087006" y="3628629"/>
                <a:ext cx="317462"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FF0000"/>
                    </a:solidFill>
                    <a:latin typeface="Arial"/>
                    <a:ea typeface="Arial"/>
                    <a:cs typeface="Arial"/>
                    <a:sym typeface="Arial"/>
                  </a:rPr>
                  <a:t>A</a:t>
                </a:r>
                <a:endParaRPr/>
              </a:p>
            </p:txBody>
          </p:sp>
        </p:grpSp>
        <p:grpSp>
          <p:nvGrpSpPr>
            <p:cNvPr id="434" name="Google Shape;434;p22"/>
            <p:cNvGrpSpPr/>
            <p:nvPr/>
          </p:nvGrpSpPr>
          <p:grpSpPr>
            <a:xfrm>
              <a:off x="6697894" y="3628629"/>
              <a:ext cx="1080000" cy="1364445"/>
              <a:chOff x="5228305" y="3628629"/>
              <a:chExt cx="1080000" cy="1364445"/>
            </a:xfrm>
          </p:grpSpPr>
          <p:sp>
            <p:nvSpPr>
              <p:cNvPr id="435" name="Google Shape;435;p22"/>
              <p:cNvSpPr/>
              <p:nvPr/>
            </p:nvSpPr>
            <p:spPr>
              <a:xfrm>
                <a:off x="5228305" y="3913074"/>
                <a:ext cx="1080000" cy="1080000"/>
              </a:xfrm>
              <a:prstGeom prst="ellipse">
                <a:avLst/>
              </a:prstGeom>
              <a:solidFill>
                <a:schemeClr val="dk1">
                  <a:alpha val="20000"/>
                </a:schemeClr>
              </a:soli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6" name="Google Shape;436;p22"/>
              <p:cNvSpPr txBox="1"/>
              <p:nvPr/>
            </p:nvSpPr>
            <p:spPr>
              <a:xfrm>
                <a:off x="5990843" y="3628629"/>
                <a:ext cx="317462"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C</a:t>
                </a:r>
                <a:endParaRPr/>
              </a:p>
            </p:txBody>
          </p:sp>
        </p:grpSp>
        <p:grpSp>
          <p:nvGrpSpPr>
            <p:cNvPr id="437" name="Google Shape;437;p22"/>
            <p:cNvGrpSpPr/>
            <p:nvPr/>
          </p:nvGrpSpPr>
          <p:grpSpPr>
            <a:xfrm>
              <a:off x="5146206" y="3628629"/>
              <a:ext cx="1080000" cy="1364445"/>
              <a:chOff x="5294815" y="3628629"/>
              <a:chExt cx="1080000" cy="1364445"/>
            </a:xfrm>
          </p:grpSpPr>
          <p:sp>
            <p:nvSpPr>
              <p:cNvPr id="438" name="Google Shape;438;p22"/>
              <p:cNvSpPr/>
              <p:nvPr/>
            </p:nvSpPr>
            <p:spPr>
              <a:xfrm>
                <a:off x="5294815" y="3913074"/>
                <a:ext cx="1080000" cy="1080000"/>
              </a:xfrm>
              <a:prstGeom prst="ellipse">
                <a:avLst/>
              </a:prstGeom>
              <a:solidFill>
                <a:srgbClr val="1429A0">
                  <a:alpha val="20000"/>
                </a:srgbClr>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9" name="Google Shape;439;p22"/>
              <p:cNvSpPr txBox="1"/>
              <p:nvPr/>
            </p:nvSpPr>
            <p:spPr>
              <a:xfrm>
                <a:off x="5676084" y="3628629"/>
                <a:ext cx="317462"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1429A0"/>
                    </a:solidFill>
                    <a:latin typeface="Arial"/>
                    <a:ea typeface="Arial"/>
                    <a:cs typeface="Arial"/>
                    <a:sym typeface="Arial"/>
                  </a:rPr>
                  <a:t>B</a:t>
                </a:r>
                <a:endParaRPr/>
              </a:p>
            </p:txBody>
          </p:sp>
        </p:grpSp>
      </p:grpSp>
      <p:sp>
        <p:nvSpPr>
          <p:cNvPr id="440" name="Google Shape;440;p2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Cộng xác suất</a:t>
            </a:r>
            <a:endParaRPr sz="1400">
              <a:solidFill>
                <a:schemeClr val="dk1"/>
              </a:solidFill>
              <a:latin typeface="Arial"/>
              <a:ea typeface="Arial"/>
              <a:cs typeface="Arial"/>
              <a:sym typeface="Arial"/>
            </a:endParaRPr>
          </a:p>
        </p:txBody>
      </p:sp>
      <p:sp>
        <p:nvSpPr>
          <p:cNvPr id="441" name="Google Shape;441;p22"/>
          <p:cNvSpPr/>
          <p:nvPr/>
        </p:nvSpPr>
        <p:spPr>
          <a:xfrm>
            <a:off x="3167129" y="2204864"/>
            <a:ext cx="3568569" cy="46166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grpSp>
        <p:nvGrpSpPr>
          <p:cNvPr id="447" name="Google Shape;447;p23"/>
          <p:cNvGrpSpPr/>
          <p:nvPr/>
        </p:nvGrpSpPr>
        <p:grpSpPr>
          <a:xfrm>
            <a:off x="450000" y="450000"/>
            <a:ext cx="9018000" cy="276999"/>
            <a:chOff x="450000" y="450000"/>
            <a:chExt cx="9018000" cy="276999"/>
          </a:xfrm>
        </p:grpSpPr>
        <p:sp>
          <p:nvSpPr>
            <p:cNvPr id="448" name="Google Shape;448;p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Quy tắc xác suất</a:t>
              </a:r>
              <a:endParaRPr b="1" sz="1800">
                <a:solidFill>
                  <a:schemeClr val="lt1"/>
                </a:solidFill>
                <a:latin typeface="Arial"/>
                <a:ea typeface="Arial"/>
                <a:cs typeface="Arial"/>
                <a:sym typeface="Arial"/>
              </a:endParaRPr>
            </a:p>
          </p:txBody>
        </p:sp>
        <p:sp>
          <p:nvSpPr>
            <p:cNvPr id="449" name="Google Shape;449;p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grpSp>
        <p:nvGrpSpPr>
          <p:cNvPr id="450" name="Google Shape;450;p23"/>
          <p:cNvGrpSpPr/>
          <p:nvPr/>
        </p:nvGrpSpPr>
        <p:grpSpPr>
          <a:xfrm>
            <a:off x="846956" y="1711766"/>
            <a:ext cx="7596293" cy="1556049"/>
            <a:chOff x="903506" y="2429380"/>
            <a:chExt cx="7596293" cy="1556049"/>
          </a:xfrm>
        </p:grpSpPr>
        <p:sp>
          <p:nvSpPr>
            <p:cNvPr id="451" name="Google Shape;451;p23"/>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452" name="Google Shape;452;p23"/>
            <p:cNvSpPr/>
            <p:nvPr/>
          </p:nvSpPr>
          <p:spPr>
            <a:xfrm>
              <a:off x="1279004" y="2429380"/>
              <a:ext cx="7220795" cy="1556049"/>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Trong 100 người, có 30 người nhóm máu A, 28 nhóm B, 17 nhóm O và 25 nhóm AB.</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Nếu chọn ngẫu nhiên một người, xác suất người đó mang nhóm máu A </a:t>
              </a:r>
              <a:r>
                <a:rPr lang="en-US" sz="1300">
                  <a:solidFill>
                    <a:srgbClr val="2F5496"/>
                  </a:solidFill>
                  <a:latin typeface="Arial"/>
                  <a:ea typeface="Arial"/>
                  <a:cs typeface="Arial"/>
                  <a:sym typeface="Arial"/>
                </a:rPr>
                <a:t>hoặc</a:t>
              </a:r>
              <a:r>
                <a:rPr lang="en-US" sz="1300">
                  <a:solidFill>
                    <a:srgbClr val="262626"/>
                  </a:solidFill>
                  <a:latin typeface="Arial"/>
                  <a:ea typeface="Arial"/>
                  <a:cs typeface="Arial"/>
                  <a:sym typeface="Arial"/>
                </a:rPr>
                <a:t> AB là bao nhiêu? </a:t>
              </a:r>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342900" lvl="0" marL="342900" marR="0" rtl="0" algn="l">
                <a:spcBef>
                  <a:spcPts val="800"/>
                </a:spcBef>
                <a:spcAft>
                  <a:spcPts val="0"/>
                </a:spcAft>
                <a:buClr>
                  <a:srgbClr val="262626"/>
                </a:buClr>
                <a:buSzPts val="1300"/>
                <a:buFont typeface="Arial"/>
                <a:buAutoNum type="alphaLcParenR"/>
              </a:pPr>
              <a:r>
                <a:rPr lang="en-US" sz="1300">
                  <a:solidFill>
                    <a:srgbClr val="262626"/>
                  </a:solidFill>
                  <a:latin typeface="Arial"/>
                  <a:ea typeface="Arial"/>
                  <a:cs typeface="Arial"/>
                  <a:sym typeface="Arial"/>
                </a:rPr>
                <a:t>Các nhóm máu là các biến cố </a:t>
              </a:r>
              <a:r>
                <a:rPr b="1" lang="en-US" sz="1300">
                  <a:solidFill>
                    <a:srgbClr val="2F5496"/>
                  </a:solidFill>
                  <a:latin typeface="Arial"/>
                  <a:ea typeface="Arial"/>
                  <a:cs typeface="Arial"/>
                  <a:sym typeface="Arial"/>
                </a:rPr>
                <a:t>xung khắc </a:t>
              </a:r>
              <a:endParaRPr b="1" sz="1300">
                <a:solidFill>
                  <a:srgbClr val="2F549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Times New Roman"/>
                  <a:ea typeface="Times New Roman"/>
                  <a:cs typeface="Times New Roman"/>
                  <a:sym typeface="Times New Roman"/>
                </a:rPr>
                <a:t>	Nên là, </a:t>
              </a:r>
              <a:endParaRPr/>
            </a:p>
          </p:txBody>
        </p:sp>
      </p:grpSp>
      <p:sp>
        <p:nvSpPr>
          <p:cNvPr id="453" name="Google Shape;453;p2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Cộng xác suất</a:t>
            </a:r>
            <a:endParaRPr sz="1400">
              <a:solidFill>
                <a:schemeClr val="dk1"/>
              </a:solidFill>
              <a:latin typeface="Arial"/>
              <a:ea typeface="Arial"/>
              <a:cs typeface="Arial"/>
              <a:sym typeface="Arial"/>
            </a:endParaRPr>
          </a:p>
        </p:txBody>
      </p:sp>
      <p:sp>
        <p:nvSpPr>
          <p:cNvPr id="454" name="Google Shape;454;p23"/>
          <p:cNvSpPr/>
          <p:nvPr/>
        </p:nvSpPr>
        <p:spPr>
          <a:xfrm>
            <a:off x="2287116" y="3026595"/>
            <a:ext cx="4548004" cy="55996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grpSp>
        <p:nvGrpSpPr>
          <p:cNvPr id="460" name="Google Shape;460;p24"/>
          <p:cNvGrpSpPr/>
          <p:nvPr/>
        </p:nvGrpSpPr>
        <p:grpSpPr>
          <a:xfrm>
            <a:off x="450000" y="450000"/>
            <a:ext cx="9018000" cy="276999"/>
            <a:chOff x="450000" y="450000"/>
            <a:chExt cx="9018000" cy="276999"/>
          </a:xfrm>
        </p:grpSpPr>
        <p:sp>
          <p:nvSpPr>
            <p:cNvPr id="461" name="Google Shape;461;p2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Quy tắc xác suất</a:t>
              </a:r>
              <a:endParaRPr b="1" sz="1800">
                <a:solidFill>
                  <a:schemeClr val="lt1"/>
                </a:solidFill>
                <a:latin typeface="Arial"/>
                <a:ea typeface="Arial"/>
                <a:cs typeface="Arial"/>
                <a:sym typeface="Arial"/>
              </a:endParaRPr>
            </a:p>
          </p:txBody>
        </p:sp>
        <p:sp>
          <p:nvSpPr>
            <p:cNvPr id="462" name="Google Shape;462;p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463" name="Google Shape;463;p24"/>
          <p:cNvSpPr/>
          <p:nvPr/>
        </p:nvSpPr>
        <p:spPr>
          <a:xfrm>
            <a:off x="673032" y="1700808"/>
            <a:ext cx="8632825" cy="355913"/>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464" name="Google Shape;464;p24"/>
          <p:cNvGrpSpPr/>
          <p:nvPr/>
        </p:nvGrpSpPr>
        <p:grpSpPr>
          <a:xfrm>
            <a:off x="3903662" y="3050272"/>
            <a:ext cx="2487778" cy="1834478"/>
            <a:chOff x="3903662" y="3822844"/>
            <a:chExt cx="2487778" cy="1834478"/>
          </a:xfrm>
        </p:grpSpPr>
        <p:grpSp>
          <p:nvGrpSpPr>
            <p:cNvPr id="465" name="Google Shape;465;p24"/>
            <p:cNvGrpSpPr/>
            <p:nvPr/>
          </p:nvGrpSpPr>
          <p:grpSpPr>
            <a:xfrm>
              <a:off x="3903662" y="4082522"/>
              <a:ext cx="2095500" cy="1574800"/>
              <a:chOff x="3543644" y="4082522"/>
              <a:chExt cx="2095500" cy="1574800"/>
            </a:xfrm>
          </p:grpSpPr>
          <p:sp>
            <p:nvSpPr>
              <p:cNvPr id="466" name="Google Shape;466;p24"/>
              <p:cNvSpPr/>
              <p:nvPr/>
            </p:nvSpPr>
            <p:spPr>
              <a:xfrm>
                <a:off x="3543644" y="4107922"/>
                <a:ext cx="2095500" cy="1549400"/>
              </a:xfrm>
              <a:prstGeom prst="roundRect">
                <a:avLst>
                  <a:gd fmla="val 2277" name="adj"/>
                </a:avLst>
              </a:prstGeom>
              <a:solidFill>
                <a:srgbClr val="D8D8D8"/>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67" name="Google Shape;467;p24"/>
              <p:cNvGrpSpPr/>
              <p:nvPr/>
            </p:nvGrpSpPr>
            <p:grpSpPr>
              <a:xfrm>
                <a:off x="4051394" y="4342622"/>
                <a:ext cx="1080000" cy="1080000"/>
                <a:chOff x="4087006" y="4652156"/>
                <a:chExt cx="1080000" cy="1080000"/>
              </a:xfrm>
            </p:grpSpPr>
            <p:sp>
              <p:nvSpPr>
                <p:cNvPr id="468" name="Google Shape;468;p24"/>
                <p:cNvSpPr/>
                <p:nvPr/>
              </p:nvSpPr>
              <p:spPr>
                <a:xfrm>
                  <a:off x="4087006" y="4652156"/>
                  <a:ext cx="1080000" cy="1080000"/>
                </a:xfrm>
                <a:prstGeom prst="ellipse">
                  <a:avLst/>
                </a:prstGeom>
                <a:solidFill>
                  <a:srgbClr val="FFFFFF"/>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9" name="Google Shape;469;p24"/>
                <p:cNvSpPr txBox="1"/>
                <p:nvPr/>
              </p:nvSpPr>
              <p:spPr>
                <a:xfrm>
                  <a:off x="4468275" y="5053657"/>
                  <a:ext cx="317462"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FF0000"/>
                      </a:solidFill>
                      <a:latin typeface="Arial"/>
                      <a:ea typeface="Arial"/>
                      <a:cs typeface="Arial"/>
                      <a:sym typeface="Arial"/>
                    </a:rPr>
                    <a:t>A</a:t>
                  </a:r>
                  <a:endParaRPr/>
                </a:p>
              </p:txBody>
            </p:sp>
          </p:grpSp>
          <p:sp>
            <p:nvSpPr>
              <p:cNvPr id="470" name="Google Shape;470;p24"/>
              <p:cNvSpPr/>
              <p:nvPr/>
            </p:nvSpPr>
            <p:spPr>
              <a:xfrm>
                <a:off x="3683001" y="4082522"/>
                <a:ext cx="488256" cy="6634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471" name="Google Shape;471;p24"/>
            <p:cNvSpPr/>
            <p:nvPr/>
          </p:nvSpPr>
          <p:spPr>
            <a:xfrm>
              <a:off x="6071627" y="3822844"/>
              <a:ext cx="319813" cy="663497"/>
            </a:xfrm>
            <a:prstGeom prst="rect">
              <a:avLst/>
            </a:prstGeom>
            <a:blipFill rotWithShape="1">
              <a:blip r:embed="rId4">
                <a:alphaModFix/>
              </a:blip>
              <a:stretch>
                <a:fillRect b="0" l="-3845"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472" name="Google Shape;472;p2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biến cố bù:</a:t>
            </a:r>
            <a:endParaRPr/>
          </a:p>
        </p:txBody>
      </p:sp>
      <p:sp>
        <p:nvSpPr>
          <p:cNvPr id="473" name="Google Shape;473;p24"/>
          <p:cNvSpPr/>
          <p:nvPr/>
        </p:nvSpPr>
        <p:spPr>
          <a:xfrm>
            <a:off x="3007196" y="2130545"/>
            <a:ext cx="3888432" cy="902411"/>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grpSp>
        <p:nvGrpSpPr>
          <p:cNvPr id="479" name="Google Shape;479;p25"/>
          <p:cNvGrpSpPr/>
          <p:nvPr/>
        </p:nvGrpSpPr>
        <p:grpSpPr>
          <a:xfrm>
            <a:off x="450000" y="450000"/>
            <a:ext cx="9018000" cy="276999"/>
            <a:chOff x="450000" y="450000"/>
            <a:chExt cx="9018000" cy="276999"/>
          </a:xfrm>
        </p:grpSpPr>
        <p:sp>
          <p:nvSpPr>
            <p:cNvPr id="480" name="Google Shape;480;p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Quy tắc xác suất</a:t>
              </a:r>
              <a:endParaRPr b="1" sz="1800">
                <a:solidFill>
                  <a:schemeClr val="lt1"/>
                </a:solidFill>
                <a:latin typeface="Arial"/>
                <a:ea typeface="Arial"/>
                <a:cs typeface="Arial"/>
                <a:sym typeface="Arial"/>
              </a:endParaRPr>
            </a:p>
          </p:txBody>
        </p:sp>
        <p:sp>
          <p:nvSpPr>
            <p:cNvPr id="481" name="Google Shape;481;p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482" name="Google Shape;482;p2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biến cố bù</a:t>
            </a:r>
            <a:endParaRPr sz="1400">
              <a:solidFill>
                <a:schemeClr val="dk1"/>
              </a:solidFill>
              <a:latin typeface="Arial"/>
              <a:ea typeface="Arial"/>
              <a:cs typeface="Arial"/>
              <a:sym typeface="Arial"/>
            </a:endParaRPr>
          </a:p>
        </p:txBody>
      </p:sp>
      <p:grpSp>
        <p:nvGrpSpPr>
          <p:cNvPr id="483" name="Google Shape;483;p25"/>
          <p:cNvGrpSpPr/>
          <p:nvPr/>
        </p:nvGrpSpPr>
        <p:grpSpPr>
          <a:xfrm>
            <a:off x="846956" y="1716338"/>
            <a:ext cx="7596293" cy="2936834"/>
            <a:chOff x="903506" y="2429380"/>
            <a:chExt cx="7596293" cy="2936834"/>
          </a:xfrm>
        </p:grpSpPr>
        <p:sp>
          <p:nvSpPr>
            <p:cNvPr id="484" name="Google Shape;484;p25"/>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485" name="Google Shape;485;p25"/>
            <p:cNvSpPr/>
            <p:nvPr/>
          </p:nvSpPr>
          <p:spPr>
            <a:xfrm>
              <a:off x="1279004" y="2429380"/>
              <a:ext cx="7220795" cy="1566501"/>
            </a:xfrm>
            <a:prstGeom prst="rect">
              <a:avLst/>
            </a:prstGeom>
            <a:blipFill rotWithShape="1">
              <a:blip r:embed="rId3">
                <a:alphaModFix/>
              </a:blip>
              <a:stretch>
                <a:fillRect b="0" l="-167"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86" name="Google Shape;486;p25"/>
            <p:cNvSpPr/>
            <p:nvPr/>
          </p:nvSpPr>
          <p:spPr>
            <a:xfrm>
              <a:off x="1279004" y="4718106"/>
              <a:ext cx="7220795" cy="648108"/>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b) Giữa biến cố này và biến cố bù của nó, </a:t>
              </a:r>
              <a:r>
                <a:rPr i="1" lang="en-US" sz="1300">
                  <a:solidFill>
                    <a:srgbClr val="262626"/>
                  </a:solidFill>
                  <a:latin typeface="Arial"/>
                  <a:ea typeface="Arial"/>
                  <a:cs typeface="Arial"/>
                  <a:sym typeface="Arial"/>
                </a:rPr>
                <a:t>ta có </a:t>
              </a:r>
              <a:r>
                <a:rPr lang="en-US" sz="1300">
                  <a:solidFill>
                    <a:srgbClr val="262626"/>
                  </a:solidFill>
                  <a:latin typeface="Arial"/>
                  <a:ea typeface="Arial"/>
                  <a:cs typeface="Arial"/>
                  <a:sym typeface="Arial"/>
                </a:rPr>
                <a:t>𝑃(𝐴)+𝑃(𝐴^𝑐 )=1. </a:t>
              </a:r>
              <a:endParaRPr/>
            </a:p>
            <a:p>
              <a:pPr indent="0" lvl="0" marL="180975" marR="0" rtl="0" algn="l">
                <a:spcBef>
                  <a:spcPts val="800"/>
                </a:spcBef>
                <a:spcAft>
                  <a:spcPts val="0"/>
                </a:spcAft>
                <a:buNone/>
              </a:pPr>
              <a:r>
                <a:rPr lang="en-US" sz="1300">
                  <a:solidFill>
                    <a:srgbClr val="262626"/>
                  </a:solidFill>
                  <a:latin typeface="Arial"/>
                  <a:ea typeface="Arial"/>
                  <a:cs typeface="Arial"/>
                  <a:sym typeface="Arial"/>
                </a:rPr>
                <a:t>Do đó,</a:t>
              </a:r>
              <a:endParaRPr/>
            </a:p>
          </p:txBody>
        </p:sp>
      </p:grpSp>
      <p:sp>
        <p:nvSpPr>
          <p:cNvPr id="487" name="Google Shape;487;p25"/>
          <p:cNvSpPr/>
          <p:nvPr/>
        </p:nvSpPr>
        <p:spPr>
          <a:xfrm>
            <a:off x="1891072" y="3026212"/>
            <a:ext cx="1828028" cy="65755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88" name="Google Shape;488;p25"/>
          <p:cNvSpPr/>
          <p:nvPr/>
        </p:nvSpPr>
        <p:spPr>
          <a:xfrm>
            <a:off x="1891072" y="4379860"/>
            <a:ext cx="3266179" cy="65755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grpSp>
        <p:nvGrpSpPr>
          <p:cNvPr id="494" name="Google Shape;494;p26"/>
          <p:cNvGrpSpPr/>
          <p:nvPr/>
        </p:nvGrpSpPr>
        <p:grpSpPr>
          <a:xfrm>
            <a:off x="450000" y="450000"/>
            <a:ext cx="9018000" cy="276999"/>
            <a:chOff x="450000" y="450000"/>
            <a:chExt cx="9018000" cy="276999"/>
          </a:xfrm>
        </p:grpSpPr>
        <p:sp>
          <p:nvSpPr>
            <p:cNvPr id="495" name="Google Shape;495;p2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Quy tắc xác suất</a:t>
              </a:r>
              <a:endParaRPr b="1" sz="1800">
                <a:solidFill>
                  <a:schemeClr val="lt1"/>
                </a:solidFill>
                <a:latin typeface="Arial"/>
                <a:ea typeface="Arial"/>
                <a:cs typeface="Arial"/>
                <a:sym typeface="Arial"/>
              </a:endParaRPr>
            </a:p>
          </p:txBody>
        </p:sp>
        <p:sp>
          <p:nvSpPr>
            <p:cNvPr id="496" name="Google Shape;496;p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grpSp>
        <p:nvGrpSpPr>
          <p:cNvPr id="497" name="Google Shape;497;p26"/>
          <p:cNvGrpSpPr/>
          <p:nvPr/>
        </p:nvGrpSpPr>
        <p:grpSpPr>
          <a:xfrm>
            <a:off x="7345876" y="2425823"/>
            <a:ext cx="1961505" cy="1548095"/>
            <a:chOff x="4087006" y="4367711"/>
            <a:chExt cx="1728813" cy="1364445"/>
          </a:xfrm>
        </p:grpSpPr>
        <p:sp>
          <p:nvSpPr>
            <p:cNvPr id="498" name="Google Shape;498;p26"/>
            <p:cNvSpPr/>
            <p:nvPr/>
          </p:nvSpPr>
          <p:spPr>
            <a:xfrm>
              <a:off x="4735819" y="4762933"/>
              <a:ext cx="431187" cy="858446"/>
            </a:xfrm>
            <a:custGeom>
              <a:rect b="b" l="l" r="r" t="t"/>
              <a:pathLst>
                <a:path extrusionOk="0" h="858446" w="431187">
                  <a:moveTo>
                    <a:pt x="215594" y="0"/>
                  </a:moveTo>
                  <a:lnTo>
                    <a:pt x="273025" y="47386"/>
                  </a:lnTo>
                  <a:cubicBezTo>
                    <a:pt x="370746" y="145106"/>
                    <a:pt x="431187" y="280106"/>
                    <a:pt x="431187" y="429223"/>
                  </a:cubicBezTo>
                  <a:cubicBezTo>
                    <a:pt x="431187" y="578340"/>
                    <a:pt x="370746" y="713340"/>
                    <a:pt x="273025" y="811061"/>
                  </a:cubicBezTo>
                  <a:lnTo>
                    <a:pt x="215594" y="858446"/>
                  </a:lnTo>
                  <a:lnTo>
                    <a:pt x="158162" y="811061"/>
                  </a:lnTo>
                  <a:cubicBezTo>
                    <a:pt x="60442" y="713340"/>
                    <a:pt x="0" y="578340"/>
                    <a:pt x="0" y="429223"/>
                  </a:cubicBezTo>
                  <a:cubicBezTo>
                    <a:pt x="0" y="280106"/>
                    <a:pt x="60442" y="145106"/>
                    <a:pt x="158162" y="47386"/>
                  </a:cubicBezTo>
                  <a:close/>
                </a:path>
              </a:pathLst>
            </a:custGeom>
            <a:solidFill>
              <a:srgbClr val="D9A9BD"/>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9" name="Google Shape;499;p26"/>
            <p:cNvSpPr/>
            <p:nvPr/>
          </p:nvSpPr>
          <p:spPr>
            <a:xfrm>
              <a:off x="4735819" y="4652156"/>
              <a:ext cx="1080000" cy="1080000"/>
            </a:xfrm>
            <a:prstGeom prst="ellipse">
              <a:avLst/>
            </a:prstGeom>
            <a:no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0" name="Google Shape;500;p26"/>
            <p:cNvSpPr/>
            <p:nvPr/>
          </p:nvSpPr>
          <p:spPr>
            <a:xfrm>
              <a:off x="4087006" y="4652156"/>
              <a:ext cx="1080000" cy="1080000"/>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1" name="Google Shape;501;p26"/>
            <p:cNvSpPr txBox="1"/>
            <p:nvPr/>
          </p:nvSpPr>
          <p:spPr>
            <a:xfrm>
              <a:off x="4087006" y="4367711"/>
              <a:ext cx="317462"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FF0000"/>
                  </a:solidFill>
                  <a:latin typeface="Arial"/>
                  <a:ea typeface="Arial"/>
                  <a:cs typeface="Arial"/>
                  <a:sym typeface="Arial"/>
                </a:rPr>
                <a:t>A</a:t>
              </a:r>
              <a:endParaRPr/>
            </a:p>
          </p:txBody>
        </p:sp>
        <p:sp>
          <p:nvSpPr>
            <p:cNvPr id="502" name="Google Shape;502;p26"/>
            <p:cNvSpPr txBox="1"/>
            <p:nvPr/>
          </p:nvSpPr>
          <p:spPr>
            <a:xfrm>
              <a:off x="5498357" y="4367711"/>
              <a:ext cx="317462"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193EB0"/>
                  </a:solidFill>
                  <a:latin typeface="Arial"/>
                  <a:ea typeface="Arial"/>
                  <a:cs typeface="Arial"/>
                  <a:sym typeface="Arial"/>
                </a:rPr>
                <a:t>B</a:t>
              </a:r>
              <a:endParaRPr/>
            </a:p>
          </p:txBody>
        </p:sp>
      </p:grpSp>
      <p:sp>
        <p:nvSpPr>
          <p:cNvPr id="503" name="Google Shape;503;p2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Xác suất có điều kiện</a:t>
            </a:r>
            <a:endParaRPr sz="1400">
              <a:solidFill>
                <a:schemeClr val="dk1"/>
              </a:solidFill>
              <a:latin typeface="Arial"/>
              <a:ea typeface="Arial"/>
              <a:cs typeface="Arial"/>
              <a:sym typeface="Arial"/>
            </a:endParaRPr>
          </a:p>
        </p:txBody>
      </p:sp>
      <p:sp>
        <p:nvSpPr>
          <p:cNvPr id="504" name="Google Shape;504;p26"/>
          <p:cNvSpPr/>
          <p:nvPr/>
        </p:nvSpPr>
        <p:spPr>
          <a:xfrm>
            <a:off x="674556" y="1700808"/>
            <a:ext cx="8632825" cy="101372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sử có các biến cố 𝐴 và 𝐵 có xác suất khác 0.</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Xác suất điều kiện của biến cố 𝐵 đối với biến 𝐴 được ký hiệu là 𝑃(𝐵|𝐴). </a:t>
            </a:r>
            <a:endParaRPr/>
          </a:p>
          <a:p>
            <a:pPr indent="-182563" lvl="0" marL="182563" marR="0" rtl="0" algn="l">
              <a:lnSpc>
                <a:spcPct val="15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xác suất có quan hệ sau.</a:t>
            </a:r>
            <a:endParaRPr/>
          </a:p>
        </p:txBody>
      </p:sp>
      <p:sp>
        <p:nvSpPr>
          <p:cNvPr id="505" name="Google Shape;505;p26"/>
          <p:cNvSpPr/>
          <p:nvPr/>
        </p:nvSpPr>
        <p:spPr>
          <a:xfrm>
            <a:off x="674556" y="3675500"/>
            <a:ext cx="8632825" cy="408427"/>
          </a:xfrm>
          <a:prstGeom prst="rect">
            <a:avLst/>
          </a:prstGeom>
          <a:noFill/>
          <a:ln>
            <a:noFill/>
          </a:ln>
        </p:spPr>
        <p:txBody>
          <a:bodyPr anchorCtr="0" anchor="t" bIns="72000" lIns="0" spcFirstLastPara="1" rIns="144000" wrap="square" tIns="72000">
            <a:spAutoFit/>
          </a:bodyPr>
          <a:lstStyle/>
          <a:p>
            <a:pPr indent="-182563" lvl="0" marL="182563" marR="0" rtl="0" algn="l">
              <a:lnSpc>
                <a:spcPct val="15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Ta có thể sắp xếp lại quan hệ trên như sau.</a:t>
            </a:r>
            <a:endParaRPr/>
          </a:p>
        </p:txBody>
      </p:sp>
      <p:grpSp>
        <p:nvGrpSpPr>
          <p:cNvPr id="506" name="Google Shape;506;p26"/>
          <p:cNvGrpSpPr/>
          <p:nvPr/>
        </p:nvGrpSpPr>
        <p:grpSpPr>
          <a:xfrm>
            <a:off x="3901239" y="2757374"/>
            <a:ext cx="2100347" cy="707630"/>
            <a:chOff x="1351012" y="4952133"/>
            <a:chExt cx="2100347" cy="707630"/>
          </a:xfrm>
        </p:grpSpPr>
        <p:sp>
          <p:nvSpPr>
            <p:cNvPr id="507" name="Google Shape;507;p26"/>
            <p:cNvSpPr/>
            <p:nvPr/>
          </p:nvSpPr>
          <p:spPr>
            <a:xfrm>
              <a:off x="1351012" y="4952133"/>
              <a:ext cx="2100347" cy="70763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08" name="Google Shape;508;p26"/>
            <p:cNvSpPr/>
            <p:nvPr/>
          </p:nvSpPr>
          <p:spPr>
            <a:xfrm>
              <a:off x="2582641" y="4987262"/>
              <a:ext cx="553864" cy="231304"/>
            </a:xfrm>
            <a:prstGeom prst="roundRect">
              <a:avLst>
                <a:gd fmla="val 50000" name="adj"/>
              </a:avLst>
            </a:prstGeom>
            <a:noFill/>
            <a:ln cap="flat" cmpd="sng" w="952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09" name="Google Shape;509;p26"/>
          <p:cNvSpPr/>
          <p:nvPr/>
        </p:nvSpPr>
        <p:spPr>
          <a:xfrm>
            <a:off x="3703236" y="4129395"/>
            <a:ext cx="2496353" cy="78996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grpSp>
        <p:nvGrpSpPr>
          <p:cNvPr id="515" name="Google Shape;515;p27"/>
          <p:cNvGrpSpPr/>
          <p:nvPr/>
        </p:nvGrpSpPr>
        <p:grpSpPr>
          <a:xfrm>
            <a:off x="450000" y="450000"/>
            <a:ext cx="9018000" cy="276999"/>
            <a:chOff x="450000" y="450000"/>
            <a:chExt cx="9018000" cy="276999"/>
          </a:xfrm>
        </p:grpSpPr>
        <p:sp>
          <p:nvSpPr>
            <p:cNvPr id="516" name="Google Shape;516;p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Quy tắc xác suất</a:t>
              </a:r>
              <a:endParaRPr b="1" sz="1800">
                <a:solidFill>
                  <a:schemeClr val="lt1"/>
                </a:solidFill>
                <a:latin typeface="Arial"/>
                <a:ea typeface="Arial"/>
                <a:cs typeface="Arial"/>
                <a:sym typeface="Arial"/>
              </a:endParaRPr>
            </a:p>
          </p:txBody>
        </p:sp>
        <p:sp>
          <p:nvSpPr>
            <p:cNvPr id="517" name="Google Shape;517;p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518" name="Google Shape;518;p2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Xác suất có điều kiện</a:t>
            </a:r>
            <a:endParaRPr sz="1400">
              <a:solidFill>
                <a:schemeClr val="dk1"/>
              </a:solidFill>
              <a:latin typeface="Arial"/>
              <a:ea typeface="Arial"/>
              <a:cs typeface="Arial"/>
              <a:sym typeface="Arial"/>
            </a:endParaRPr>
          </a:p>
        </p:txBody>
      </p:sp>
      <p:grpSp>
        <p:nvGrpSpPr>
          <p:cNvPr id="519" name="Google Shape;519;p27"/>
          <p:cNvGrpSpPr/>
          <p:nvPr/>
        </p:nvGrpSpPr>
        <p:grpSpPr>
          <a:xfrm>
            <a:off x="846956" y="1716338"/>
            <a:ext cx="7827505" cy="1858696"/>
            <a:chOff x="903506" y="2429380"/>
            <a:chExt cx="7827505" cy="1858696"/>
          </a:xfrm>
        </p:grpSpPr>
        <p:sp>
          <p:nvSpPr>
            <p:cNvPr id="520" name="Google Shape;520;p27"/>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521" name="Google Shape;521;p27"/>
            <p:cNvSpPr/>
            <p:nvPr/>
          </p:nvSpPr>
          <p:spPr>
            <a:xfrm>
              <a:off x="1279005" y="2429380"/>
              <a:ext cx="7452006" cy="1858696"/>
            </a:xfrm>
            <a:prstGeom prst="rect">
              <a:avLst/>
            </a:prstGeom>
            <a:blipFill rotWithShape="1">
              <a:blip r:embed="rId3">
                <a:alphaModFix/>
              </a:blip>
              <a:stretch>
                <a:fillRect b="0" l="-243"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522" name="Google Shape;522;p27"/>
          <p:cNvSpPr/>
          <p:nvPr/>
        </p:nvSpPr>
        <p:spPr>
          <a:xfrm>
            <a:off x="2985135" y="3977324"/>
            <a:ext cx="3714955" cy="65755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grpSp>
        <p:nvGrpSpPr>
          <p:cNvPr id="528" name="Google Shape;528;p28"/>
          <p:cNvGrpSpPr/>
          <p:nvPr/>
        </p:nvGrpSpPr>
        <p:grpSpPr>
          <a:xfrm>
            <a:off x="450000" y="450000"/>
            <a:ext cx="9018000" cy="276999"/>
            <a:chOff x="450000" y="450000"/>
            <a:chExt cx="9018000" cy="276999"/>
          </a:xfrm>
        </p:grpSpPr>
        <p:sp>
          <p:nvSpPr>
            <p:cNvPr id="529" name="Google Shape;529;p2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Quy tắc xác suất</a:t>
              </a:r>
              <a:endParaRPr b="1" sz="1800">
                <a:solidFill>
                  <a:schemeClr val="lt1"/>
                </a:solidFill>
                <a:latin typeface="Arial"/>
                <a:ea typeface="Arial"/>
                <a:cs typeface="Arial"/>
                <a:sym typeface="Arial"/>
              </a:endParaRPr>
            </a:p>
          </p:txBody>
        </p:sp>
        <p:sp>
          <p:nvSpPr>
            <p:cNvPr id="530" name="Google Shape;530;p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531" name="Google Shape;531;p2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Xác suất có điều kiện</a:t>
            </a:r>
            <a:endParaRPr sz="1400">
              <a:solidFill>
                <a:schemeClr val="dk1"/>
              </a:solidFill>
              <a:latin typeface="Arial"/>
              <a:ea typeface="Arial"/>
              <a:cs typeface="Arial"/>
              <a:sym typeface="Arial"/>
            </a:endParaRPr>
          </a:p>
        </p:txBody>
      </p:sp>
      <p:grpSp>
        <p:nvGrpSpPr>
          <p:cNvPr id="532" name="Google Shape;532;p28"/>
          <p:cNvGrpSpPr/>
          <p:nvPr/>
        </p:nvGrpSpPr>
        <p:grpSpPr>
          <a:xfrm>
            <a:off x="846956" y="1713798"/>
            <a:ext cx="7827504" cy="1556049"/>
            <a:chOff x="903506" y="2429380"/>
            <a:chExt cx="7827504" cy="1556049"/>
          </a:xfrm>
        </p:grpSpPr>
        <p:sp>
          <p:nvSpPr>
            <p:cNvPr id="533" name="Google Shape;533;p28"/>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534" name="Google Shape;534;p28"/>
            <p:cNvSpPr/>
            <p:nvPr/>
          </p:nvSpPr>
          <p:spPr>
            <a:xfrm>
              <a:off x="1279003" y="2429380"/>
              <a:ext cx="7452007" cy="1556049"/>
            </a:xfrm>
            <a:prstGeom prst="rect">
              <a:avLst/>
            </a:prstGeom>
            <a:noFill/>
            <a:ln>
              <a:noFill/>
            </a:ln>
          </p:spPr>
          <p:txBody>
            <a:bodyPr anchorCtr="0" anchor="t" bIns="72000" lIns="0" spcFirstLastPara="1" rIns="144000" wrap="square" tIns="72000">
              <a:spAutoFit/>
            </a:bodyPr>
            <a:lstStyle/>
            <a:p>
              <a:pPr indent="0" lvl="0" marL="0" marR="0" rtl="0" algn="just">
                <a:spcBef>
                  <a:spcPts val="0"/>
                </a:spcBef>
                <a:spcAft>
                  <a:spcPts val="0"/>
                </a:spcAft>
                <a:buNone/>
              </a:pPr>
              <a:r>
                <a:rPr lang="en-US" sz="1300">
                  <a:solidFill>
                    <a:srgbClr val="262626"/>
                  </a:solidFill>
                  <a:latin typeface="Arial"/>
                  <a:ea typeface="Arial"/>
                  <a:cs typeface="Arial"/>
                  <a:sym typeface="Arial"/>
                </a:rPr>
                <a:t>Trong một bao tải, có hai quả bóng màu trắng và ba quả màu đỏ.</a:t>
              </a:r>
              <a:endParaRPr/>
            </a:p>
            <a:p>
              <a:pPr indent="0" lvl="0" marL="0" marR="0" rtl="0" algn="just">
                <a:spcBef>
                  <a:spcPts val="800"/>
                </a:spcBef>
                <a:spcAft>
                  <a:spcPts val="0"/>
                </a:spcAft>
                <a:buNone/>
              </a:pPr>
              <a:r>
                <a:rPr lang="en-US" sz="1300">
                  <a:solidFill>
                    <a:srgbClr val="262626"/>
                  </a:solidFill>
                  <a:latin typeface="Arial"/>
                  <a:ea typeface="Arial"/>
                  <a:cs typeface="Arial"/>
                  <a:sym typeface="Arial"/>
                </a:rPr>
                <a:t>Giả sử lần lượt lấy ra hai quả bóng.</a:t>
              </a:r>
              <a:endParaRPr/>
            </a:p>
            <a:p>
              <a:pPr indent="0" lvl="0" marL="0" marR="0" rtl="0" algn="just">
                <a:spcBef>
                  <a:spcPts val="800"/>
                </a:spcBef>
                <a:spcAft>
                  <a:spcPts val="0"/>
                </a:spcAft>
                <a:buNone/>
              </a:pPr>
              <a:r>
                <a:rPr lang="en-US" sz="1300">
                  <a:solidFill>
                    <a:srgbClr val="262626"/>
                  </a:solidFill>
                  <a:latin typeface="Arial"/>
                  <a:ea typeface="Arial"/>
                  <a:cs typeface="Arial"/>
                  <a:sym typeface="Arial"/>
                </a:rPr>
                <a:t>Tính xác suất hai quả bóng đều là màu trắng.</a:t>
              </a:r>
              <a:endParaRPr/>
            </a:p>
            <a:p>
              <a:pPr indent="0" lvl="0" marL="0" marR="0" rtl="0" algn="just">
                <a:spcBef>
                  <a:spcPts val="800"/>
                </a:spcBef>
                <a:spcAft>
                  <a:spcPts val="0"/>
                </a:spcAft>
                <a:buNone/>
              </a:pPr>
              <a:r>
                <a:rPr lang="en-US" sz="1300">
                  <a:solidFill>
                    <a:srgbClr val="262626"/>
                  </a:solidFill>
                  <a:latin typeface="Arial"/>
                  <a:ea typeface="Arial"/>
                  <a:cs typeface="Arial"/>
                  <a:sym typeface="Arial"/>
                </a:rPr>
                <a:t>b) Nếu quả bóng đầu tiên </a:t>
              </a:r>
              <a:r>
                <a:rPr b="1" lang="en-US" sz="1300">
                  <a:solidFill>
                    <a:srgbClr val="2F5496"/>
                  </a:solidFill>
                  <a:latin typeface="Arial"/>
                  <a:ea typeface="Arial"/>
                  <a:cs typeface="Arial"/>
                  <a:sym typeface="Arial"/>
                </a:rPr>
                <a:t>được bỏ lại </a:t>
              </a:r>
              <a:r>
                <a:rPr lang="en-US" sz="1300">
                  <a:solidFill>
                    <a:srgbClr val="262626"/>
                  </a:solidFill>
                  <a:latin typeface="Arial"/>
                  <a:ea typeface="Arial"/>
                  <a:cs typeface="Arial"/>
                  <a:sym typeface="Arial"/>
                </a:rPr>
                <a:t>vào bao tải trước khi lấy ra quả bóng thứ hai.</a:t>
              </a:r>
              <a:endParaRPr/>
            </a:p>
            <a:p>
              <a:pPr indent="0" lvl="0" marL="182563" marR="0" rtl="0" algn="just">
                <a:spcBef>
                  <a:spcPts val="800"/>
                </a:spcBef>
                <a:spcAft>
                  <a:spcPts val="0"/>
                </a:spcAft>
                <a:buNone/>
              </a:pPr>
              <a:r>
                <a:rPr lang="en-US" sz="1300">
                  <a:solidFill>
                    <a:srgbClr val="262626"/>
                  </a:solidFill>
                  <a:latin typeface="Arial"/>
                  <a:ea typeface="Arial"/>
                  <a:cs typeface="Arial"/>
                  <a:sym typeface="Arial"/>
                </a:rPr>
                <a:t>Điều này cũng tương tự như việc "cài đặt lại". Các biến cố 𝐴 và 𝐵 </a:t>
              </a:r>
              <a:r>
                <a:rPr b="1" lang="en-US" sz="1300">
                  <a:solidFill>
                    <a:srgbClr val="FF0000"/>
                  </a:solidFill>
                  <a:latin typeface="Arial"/>
                  <a:ea typeface="Arial"/>
                  <a:cs typeface="Arial"/>
                  <a:sym typeface="Arial"/>
                </a:rPr>
                <a:t>độc lập với nhau. </a:t>
              </a:r>
              <a:endParaRPr/>
            </a:p>
          </p:txBody>
        </p:sp>
      </p:grpSp>
      <p:sp>
        <p:nvSpPr>
          <p:cNvPr id="535" name="Google Shape;535;p28"/>
          <p:cNvSpPr/>
          <p:nvPr/>
        </p:nvSpPr>
        <p:spPr>
          <a:xfrm>
            <a:off x="2524259" y="3707552"/>
            <a:ext cx="4854306" cy="65755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grpSp>
        <p:nvGrpSpPr>
          <p:cNvPr id="541" name="Google Shape;541;p29"/>
          <p:cNvGrpSpPr/>
          <p:nvPr/>
        </p:nvGrpSpPr>
        <p:grpSpPr>
          <a:xfrm>
            <a:off x="450000" y="450000"/>
            <a:ext cx="9018000" cy="276999"/>
            <a:chOff x="450000" y="450000"/>
            <a:chExt cx="9018000" cy="276999"/>
          </a:xfrm>
        </p:grpSpPr>
        <p:sp>
          <p:nvSpPr>
            <p:cNvPr id="542" name="Google Shape;542;p2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Quy tắc xác suất</a:t>
              </a:r>
              <a:endParaRPr b="1" sz="1800">
                <a:solidFill>
                  <a:schemeClr val="lt1"/>
                </a:solidFill>
                <a:latin typeface="Arial"/>
                <a:ea typeface="Arial"/>
                <a:cs typeface="Arial"/>
                <a:sym typeface="Arial"/>
              </a:endParaRPr>
            </a:p>
          </p:txBody>
        </p:sp>
        <p:sp>
          <p:nvSpPr>
            <p:cNvPr id="543" name="Google Shape;543;p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544" name="Google Shape;544;p2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Đối với các biến cố đã cho 𝐴 và 𝐵, bạn có thể nghĩ đến các trường hợp sau. </a:t>
            </a:r>
            <a:endParaRPr/>
          </a:p>
        </p:txBody>
      </p:sp>
      <p:sp>
        <p:nvSpPr>
          <p:cNvPr id="545" name="Google Shape;545;p29"/>
          <p:cNvSpPr/>
          <p:nvPr/>
        </p:nvSpPr>
        <p:spPr>
          <a:xfrm>
            <a:off x="677096" y="1700808"/>
            <a:ext cx="8632825"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1) Nếu các biến cố 𝐴 và 𝐵 </a:t>
            </a:r>
            <a:r>
              <a:rPr b="1" lang="en-US" sz="1300">
                <a:solidFill>
                  <a:srgbClr val="262626"/>
                </a:solidFill>
                <a:latin typeface="Arial"/>
                <a:ea typeface="Arial"/>
                <a:cs typeface="Arial"/>
                <a:sym typeface="Arial"/>
              </a:rPr>
              <a:t>phụ thuộc</a:t>
            </a:r>
            <a:r>
              <a:rPr lang="en-US" sz="1300">
                <a:solidFill>
                  <a:srgbClr val="262626"/>
                </a:solidFill>
                <a:latin typeface="Arial"/>
                <a:ea typeface="Arial"/>
                <a:cs typeface="Arial"/>
                <a:sym typeface="Arial"/>
              </a:rPr>
              <a:t> vào nhau thì:</a:t>
            </a:r>
            <a:endParaRPr/>
          </a:p>
        </p:txBody>
      </p:sp>
      <p:sp>
        <p:nvSpPr>
          <p:cNvPr id="546" name="Google Shape;546;p29"/>
          <p:cNvSpPr/>
          <p:nvPr/>
        </p:nvSpPr>
        <p:spPr>
          <a:xfrm>
            <a:off x="3703236" y="2090934"/>
            <a:ext cx="2496352" cy="144142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47" name="Google Shape;547;p29"/>
          <p:cNvSpPr/>
          <p:nvPr/>
        </p:nvSpPr>
        <p:spPr>
          <a:xfrm>
            <a:off x="3808585" y="4113076"/>
            <a:ext cx="2285654" cy="44114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48" name="Google Shape;548;p29"/>
          <p:cNvSpPr/>
          <p:nvPr/>
        </p:nvSpPr>
        <p:spPr>
          <a:xfrm>
            <a:off x="4189619" y="5184098"/>
            <a:ext cx="1523586" cy="44114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49" name="Google Shape;549;p29"/>
          <p:cNvSpPr/>
          <p:nvPr/>
        </p:nvSpPr>
        <p:spPr>
          <a:xfrm>
            <a:off x="677096" y="3685481"/>
            <a:ext cx="8632825" cy="345461"/>
          </a:xfrm>
          <a:prstGeom prst="rect">
            <a:avLst/>
          </a:prstGeom>
          <a:blipFill rotWithShape="1">
            <a:blip r:embed="rId6">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50" name="Google Shape;550;p29"/>
          <p:cNvSpPr/>
          <p:nvPr/>
        </p:nvSpPr>
        <p:spPr>
          <a:xfrm>
            <a:off x="677096" y="4756503"/>
            <a:ext cx="8632825" cy="345461"/>
          </a:xfrm>
          <a:prstGeom prst="rect">
            <a:avLst/>
          </a:prstGeom>
          <a:blipFill rotWithShape="1">
            <a:blip r:embed="rId7">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grpSp>
        <p:nvGrpSpPr>
          <p:cNvPr id="117" name="Google Shape;117;p2"/>
          <p:cNvGrpSpPr/>
          <p:nvPr/>
        </p:nvGrpSpPr>
        <p:grpSpPr>
          <a:xfrm>
            <a:off x="719769" y="2070436"/>
            <a:ext cx="7736103" cy="1105267"/>
            <a:chOff x="719769" y="2070436"/>
            <a:chExt cx="7736103" cy="1105267"/>
          </a:xfrm>
        </p:grpSpPr>
        <p:sp>
          <p:nvSpPr>
            <p:cNvPr id="118" name="Google Shape;118;p2"/>
            <p:cNvSpPr/>
            <p:nvPr/>
          </p:nvSpPr>
          <p:spPr>
            <a:xfrm>
              <a:off x="989682" y="2583566"/>
              <a:ext cx="746619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600" u="none" cap="none" strike="noStrike">
                  <a:solidFill>
                    <a:srgbClr val="000000"/>
                  </a:solidFill>
                  <a:latin typeface="Arial"/>
                  <a:ea typeface="Arial"/>
                  <a:cs typeface="Arial"/>
                  <a:sym typeface="Arial"/>
                </a:rPr>
                <a:t>Xác suất và Thống kê</a:t>
              </a:r>
              <a:endParaRPr b="1" i="0" sz="3600" u="none" cap="none" strike="noStrike">
                <a:solidFill>
                  <a:srgbClr val="000000"/>
                </a:solidFill>
                <a:latin typeface="Arial"/>
                <a:ea typeface="Arial"/>
                <a:cs typeface="Arial"/>
                <a:sym typeface="Arial"/>
              </a:endParaRPr>
            </a:p>
          </p:txBody>
        </p:sp>
        <p:grpSp>
          <p:nvGrpSpPr>
            <p:cNvPr id="119" name="Google Shape;119;p2"/>
            <p:cNvGrpSpPr/>
            <p:nvPr/>
          </p:nvGrpSpPr>
          <p:grpSpPr>
            <a:xfrm>
              <a:off x="719769" y="2070436"/>
              <a:ext cx="5747867" cy="1105267"/>
              <a:chOff x="719769" y="2070436"/>
              <a:chExt cx="5747867" cy="1105267"/>
            </a:xfrm>
          </p:grpSpPr>
          <p:sp>
            <p:nvSpPr>
              <p:cNvPr id="120" name="Google Shape;120;p2"/>
              <p:cNvSpPr/>
              <p:nvPr/>
            </p:nvSpPr>
            <p:spPr>
              <a:xfrm>
                <a:off x="989682" y="2070436"/>
                <a:ext cx="5477954"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1999" u="none" cap="none" strike="noStrike">
                    <a:solidFill>
                      <a:srgbClr val="7F7F7F"/>
                    </a:solidFill>
                    <a:latin typeface="Arial"/>
                    <a:ea typeface="Arial"/>
                    <a:cs typeface="Arial"/>
                    <a:sym typeface="Arial"/>
                  </a:rPr>
                  <a:t>Chương 4. </a:t>
                </a:r>
                <a:endParaRPr b="1" i="0" sz="5398" u="none" cap="none" strike="noStrike">
                  <a:solidFill>
                    <a:srgbClr val="7F7F7F"/>
                  </a:solidFill>
                  <a:latin typeface="Arial"/>
                  <a:ea typeface="Arial"/>
                  <a:cs typeface="Arial"/>
                  <a:sym typeface="Arial"/>
                </a:endParaRPr>
              </a:p>
            </p:txBody>
          </p:sp>
          <p:sp>
            <p:nvSpPr>
              <p:cNvPr id="121" name="Google Shape;121;p2"/>
              <p:cNvSpPr/>
              <p:nvPr/>
            </p:nvSpPr>
            <p:spPr>
              <a:xfrm>
                <a:off x="719769" y="2095703"/>
                <a:ext cx="59989" cy="108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grpSp>
      <p:grpSp>
        <p:nvGrpSpPr>
          <p:cNvPr id="122" name="Google Shape;122;p2"/>
          <p:cNvGrpSpPr/>
          <p:nvPr/>
        </p:nvGrpSpPr>
        <p:grpSpPr>
          <a:xfrm>
            <a:off x="719769" y="3618760"/>
            <a:ext cx="3978740" cy="323061"/>
            <a:chOff x="719769" y="4157524"/>
            <a:chExt cx="3978740" cy="323061"/>
          </a:xfrm>
        </p:grpSpPr>
        <p:sp>
          <p:nvSpPr>
            <p:cNvPr id="123" name="Google Shape;123;p2"/>
            <p:cNvSpPr/>
            <p:nvPr/>
          </p:nvSpPr>
          <p:spPr>
            <a:xfrm>
              <a:off x="989682" y="4157536"/>
              <a:ext cx="3708827" cy="323037"/>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428A0"/>
                </a:buClr>
                <a:buSzPts val="2099"/>
                <a:buFont typeface="Arial"/>
                <a:buNone/>
              </a:pPr>
              <a:r>
                <a:rPr b="1" i="0" lang="en-US" sz="2099" u="none" cap="none" strike="noStrike">
                  <a:solidFill>
                    <a:srgbClr val="1428A0"/>
                  </a:solidFill>
                  <a:latin typeface="Arial"/>
                  <a:ea typeface="Arial"/>
                  <a:cs typeface="Arial"/>
                  <a:sym typeface="Arial"/>
                </a:rPr>
                <a:t>Trí tuệ nhân tạo</a:t>
              </a:r>
              <a:endParaRPr b="1" i="0" sz="2099" u="none" cap="none" strike="noStrike">
                <a:solidFill>
                  <a:srgbClr val="1428A0"/>
                </a:solidFill>
                <a:latin typeface="Arial"/>
                <a:ea typeface="Arial"/>
                <a:cs typeface="Arial"/>
                <a:sym typeface="Arial"/>
              </a:endParaRPr>
            </a:p>
          </p:txBody>
        </p:sp>
        <p:sp>
          <p:nvSpPr>
            <p:cNvPr id="124" name="Google Shape;124;p2"/>
            <p:cNvSpPr/>
            <p:nvPr/>
          </p:nvSpPr>
          <p:spPr>
            <a:xfrm>
              <a:off x="719769" y="4157524"/>
              <a:ext cx="59989" cy="323061"/>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grpSp>
        <p:nvGrpSpPr>
          <p:cNvPr id="556" name="Google Shape;556;p30"/>
          <p:cNvGrpSpPr/>
          <p:nvPr/>
        </p:nvGrpSpPr>
        <p:grpSpPr>
          <a:xfrm>
            <a:off x="450000" y="450000"/>
            <a:ext cx="9018000" cy="276999"/>
            <a:chOff x="450000" y="450000"/>
            <a:chExt cx="9018000" cy="276999"/>
          </a:xfrm>
        </p:grpSpPr>
        <p:sp>
          <p:nvSpPr>
            <p:cNvPr id="557" name="Google Shape;557;p3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Quy tắc xác suất</a:t>
              </a:r>
              <a:endParaRPr b="1" sz="1800">
                <a:solidFill>
                  <a:schemeClr val="lt1"/>
                </a:solidFill>
                <a:latin typeface="Arial"/>
                <a:ea typeface="Arial"/>
                <a:cs typeface="Arial"/>
                <a:sym typeface="Arial"/>
              </a:endParaRPr>
            </a:p>
          </p:txBody>
        </p:sp>
        <p:sp>
          <p:nvSpPr>
            <p:cNvPr id="558" name="Google Shape;558;p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559" name="Google Shape;559;p3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Định lý Bayes</a:t>
            </a:r>
            <a:endParaRPr b="1" sz="2400">
              <a:solidFill>
                <a:srgbClr val="0C0C0C"/>
              </a:solidFill>
              <a:latin typeface="Arial"/>
              <a:ea typeface="Arial"/>
              <a:cs typeface="Arial"/>
              <a:sym typeface="Arial"/>
            </a:endParaRPr>
          </a:p>
        </p:txBody>
      </p:sp>
      <p:sp>
        <p:nvSpPr>
          <p:cNvPr id="560" name="Google Shape;560;p30"/>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Hãy ghi nhớ mối quan hệ sau:</a:t>
            </a:r>
            <a:endParaRPr/>
          </a:p>
        </p:txBody>
      </p:sp>
      <p:sp>
        <p:nvSpPr>
          <p:cNvPr id="561" name="Google Shape;561;p30"/>
          <p:cNvSpPr/>
          <p:nvPr/>
        </p:nvSpPr>
        <p:spPr>
          <a:xfrm>
            <a:off x="558800" y="3419976"/>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Sử dụng quan hệ trên, ta có thể phát biểu </a:t>
            </a:r>
            <a:r>
              <a:rPr b="1" lang="en-US" sz="1400">
                <a:solidFill>
                  <a:srgbClr val="1429A0"/>
                </a:solidFill>
                <a:latin typeface="Arial"/>
                <a:ea typeface="Arial"/>
                <a:cs typeface="Arial"/>
                <a:sym typeface="Arial"/>
              </a:rPr>
              <a:t>định lý Bayes:</a:t>
            </a:r>
            <a:endParaRPr/>
          </a:p>
        </p:txBody>
      </p:sp>
      <p:sp>
        <p:nvSpPr>
          <p:cNvPr id="562" name="Google Shape;562;p30"/>
          <p:cNvSpPr/>
          <p:nvPr/>
        </p:nvSpPr>
        <p:spPr>
          <a:xfrm>
            <a:off x="3694619" y="2242996"/>
            <a:ext cx="2511100" cy="78996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63" name="Google Shape;563;p30"/>
          <p:cNvSpPr/>
          <p:nvPr/>
        </p:nvSpPr>
        <p:spPr>
          <a:xfrm>
            <a:off x="3565603" y="3801867"/>
            <a:ext cx="2771620" cy="44114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grpSp>
        <p:nvGrpSpPr>
          <p:cNvPr id="569" name="Google Shape;569;p31"/>
          <p:cNvGrpSpPr/>
          <p:nvPr/>
        </p:nvGrpSpPr>
        <p:grpSpPr>
          <a:xfrm>
            <a:off x="450000" y="450000"/>
            <a:ext cx="9018000" cy="276999"/>
            <a:chOff x="450000" y="450000"/>
            <a:chExt cx="9018000" cy="276999"/>
          </a:xfrm>
        </p:grpSpPr>
        <p:sp>
          <p:nvSpPr>
            <p:cNvPr id="570" name="Google Shape;570;p3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Quy tắc xác suất</a:t>
              </a:r>
              <a:endParaRPr b="1" sz="1800">
                <a:solidFill>
                  <a:schemeClr val="lt1"/>
                </a:solidFill>
                <a:latin typeface="Arial"/>
                <a:ea typeface="Arial"/>
                <a:cs typeface="Arial"/>
                <a:sym typeface="Arial"/>
              </a:endParaRPr>
            </a:p>
          </p:txBody>
        </p:sp>
        <p:sp>
          <p:nvSpPr>
            <p:cNvPr id="571" name="Google Shape;571;p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572" name="Google Shape;572;p3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Ta có thể thay đổi định lý Bayes theo cách sau:</a:t>
            </a:r>
            <a:endParaRPr/>
          </a:p>
        </p:txBody>
      </p:sp>
      <p:grpSp>
        <p:nvGrpSpPr>
          <p:cNvPr id="573" name="Google Shape;573;p31"/>
          <p:cNvGrpSpPr/>
          <p:nvPr/>
        </p:nvGrpSpPr>
        <p:grpSpPr>
          <a:xfrm>
            <a:off x="2806837" y="1773238"/>
            <a:ext cx="4289151" cy="2384884"/>
            <a:chOff x="3393536" y="3578629"/>
            <a:chExt cx="4289151" cy="2384884"/>
          </a:xfrm>
        </p:grpSpPr>
        <p:sp>
          <p:nvSpPr>
            <p:cNvPr id="574" name="Google Shape;574;p31"/>
            <p:cNvSpPr/>
            <p:nvPr/>
          </p:nvSpPr>
          <p:spPr>
            <a:xfrm>
              <a:off x="3393536" y="3578629"/>
              <a:ext cx="4289151" cy="238488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5" name="Google Shape;575;p31"/>
            <p:cNvCxnSpPr/>
            <p:nvPr/>
          </p:nvCxnSpPr>
          <p:spPr>
            <a:xfrm>
              <a:off x="4735388" y="4077072"/>
              <a:ext cx="0" cy="381388"/>
            </a:xfrm>
            <a:prstGeom prst="straightConnector1">
              <a:avLst/>
            </a:prstGeom>
            <a:noFill/>
            <a:ln cap="flat" cmpd="sng" w="28575">
              <a:solidFill>
                <a:srgbClr val="1429A0"/>
              </a:solidFill>
              <a:prstDash val="solid"/>
              <a:miter lim="800000"/>
              <a:headEnd len="sm" w="sm" type="none"/>
              <a:tailEnd len="med" w="med" type="triangle"/>
            </a:ln>
          </p:spPr>
        </p:cxn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grpSp>
        <p:nvGrpSpPr>
          <p:cNvPr id="581" name="Google Shape;581;p32"/>
          <p:cNvGrpSpPr/>
          <p:nvPr/>
        </p:nvGrpSpPr>
        <p:grpSpPr>
          <a:xfrm>
            <a:off x="450000" y="450000"/>
            <a:ext cx="9018000" cy="276999"/>
            <a:chOff x="450000" y="450000"/>
            <a:chExt cx="9018000" cy="276999"/>
          </a:xfrm>
        </p:grpSpPr>
        <p:sp>
          <p:nvSpPr>
            <p:cNvPr id="582" name="Google Shape;582;p3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Quy tắc xác suất</a:t>
              </a:r>
              <a:endParaRPr b="1" sz="1800">
                <a:solidFill>
                  <a:schemeClr val="lt1"/>
                </a:solidFill>
                <a:latin typeface="Arial"/>
                <a:ea typeface="Arial"/>
                <a:cs typeface="Arial"/>
                <a:sym typeface="Arial"/>
              </a:endParaRPr>
            </a:p>
          </p:txBody>
        </p:sp>
        <p:sp>
          <p:nvSpPr>
            <p:cNvPr id="583" name="Google Shape;583;p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584" name="Google Shape;584;p3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Ta có thể thay đổi định lý Bayes theo cách sau:</a:t>
            </a:r>
            <a:endParaRPr/>
          </a:p>
        </p:txBody>
      </p:sp>
      <p:sp>
        <p:nvSpPr>
          <p:cNvPr id="585" name="Google Shape;585;p32"/>
          <p:cNvSpPr/>
          <p:nvPr/>
        </p:nvSpPr>
        <p:spPr>
          <a:xfrm>
            <a:off x="3045204" y="1773238"/>
            <a:ext cx="3812418" cy="71429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grpSp>
        <p:nvGrpSpPr>
          <p:cNvPr id="591" name="Google Shape;591;p33"/>
          <p:cNvGrpSpPr/>
          <p:nvPr/>
        </p:nvGrpSpPr>
        <p:grpSpPr>
          <a:xfrm>
            <a:off x="450000" y="450000"/>
            <a:ext cx="9018000" cy="276999"/>
            <a:chOff x="450000" y="450000"/>
            <a:chExt cx="9018000" cy="276999"/>
          </a:xfrm>
        </p:grpSpPr>
        <p:sp>
          <p:nvSpPr>
            <p:cNvPr id="592" name="Google Shape;592;p3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Quy tắc xác suất</a:t>
              </a:r>
              <a:endParaRPr b="1" sz="1800">
                <a:solidFill>
                  <a:schemeClr val="lt1"/>
                </a:solidFill>
                <a:latin typeface="Arial"/>
                <a:ea typeface="Arial"/>
                <a:cs typeface="Arial"/>
                <a:sym typeface="Arial"/>
              </a:endParaRPr>
            </a:p>
          </p:txBody>
        </p:sp>
        <p:sp>
          <p:nvSpPr>
            <p:cNvPr id="593" name="Google Shape;593;p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594" name="Google Shape;594;p3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We may transform the Bayes’ theorem in the following way</a:t>
            </a:r>
            <a:endParaRPr/>
          </a:p>
        </p:txBody>
      </p:sp>
      <p:grpSp>
        <p:nvGrpSpPr>
          <p:cNvPr id="595" name="Google Shape;595;p33"/>
          <p:cNvGrpSpPr/>
          <p:nvPr/>
        </p:nvGrpSpPr>
        <p:grpSpPr>
          <a:xfrm>
            <a:off x="3045204" y="1779404"/>
            <a:ext cx="3812418" cy="714298"/>
            <a:chOff x="3045204" y="1779404"/>
            <a:chExt cx="3812418" cy="714298"/>
          </a:xfrm>
        </p:grpSpPr>
        <p:sp>
          <p:nvSpPr>
            <p:cNvPr id="596" name="Google Shape;596;p33"/>
            <p:cNvSpPr/>
            <p:nvPr/>
          </p:nvSpPr>
          <p:spPr>
            <a:xfrm>
              <a:off x="3045204" y="1779404"/>
              <a:ext cx="3812418" cy="71429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7" name="Google Shape;597;p33"/>
            <p:cNvSpPr/>
            <p:nvPr/>
          </p:nvSpPr>
          <p:spPr>
            <a:xfrm>
              <a:off x="4041648" y="2124837"/>
              <a:ext cx="1140843" cy="223504"/>
            </a:xfrm>
            <a:prstGeom prst="roundRect">
              <a:avLst>
                <a:gd fmla="val 50000" name="adj"/>
              </a:avLst>
            </a:prstGeom>
            <a:noFill/>
            <a:ln cap="flat" cmpd="sng" w="952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8" name="Google Shape;598;p33"/>
            <p:cNvSpPr/>
            <p:nvPr/>
          </p:nvSpPr>
          <p:spPr>
            <a:xfrm>
              <a:off x="5383460" y="2124837"/>
              <a:ext cx="1284658" cy="223504"/>
            </a:xfrm>
            <a:prstGeom prst="roundRect">
              <a:avLst>
                <a:gd fmla="val 50000" name="adj"/>
              </a:avLst>
            </a:prstGeom>
            <a:noFill/>
            <a:ln cap="flat" cmpd="sng" w="952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99" name="Google Shape;599;p33"/>
          <p:cNvGrpSpPr/>
          <p:nvPr/>
        </p:nvGrpSpPr>
        <p:grpSpPr>
          <a:xfrm>
            <a:off x="3130445" y="2820054"/>
            <a:ext cx="4216947" cy="2409654"/>
            <a:chOff x="3130445" y="3465513"/>
            <a:chExt cx="4216947" cy="2409654"/>
          </a:xfrm>
        </p:grpSpPr>
        <p:grpSp>
          <p:nvGrpSpPr>
            <p:cNvPr id="600" name="Google Shape;600;p33"/>
            <p:cNvGrpSpPr/>
            <p:nvPr/>
          </p:nvGrpSpPr>
          <p:grpSpPr>
            <a:xfrm>
              <a:off x="3130445" y="4118260"/>
              <a:ext cx="1871072" cy="1756907"/>
              <a:chOff x="3250769" y="4005525"/>
              <a:chExt cx="1871072" cy="1756907"/>
            </a:xfrm>
          </p:grpSpPr>
          <p:grpSp>
            <p:nvGrpSpPr>
              <p:cNvPr id="601" name="Google Shape;601;p33"/>
              <p:cNvGrpSpPr/>
              <p:nvPr/>
            </p:nvGrpSpPr>
            <p:grpSpPr>
              <a:xfrm>
                <a:off x="3250769" y="4005525"/>
                <a:ext cx="1871072" cy="1328756"/>
                <a:chOff x="3250769" y="4005525"/>
                <a:chExt cx="1871072" cy="1328756"/>
              </a:xfrm>
            </p:grpSpPr>
            <p:sp>
              <p:nvSpPr>
                <p:cNvPr id="602" name="Google Shape;602;p33"/>
                <p:cNvSpPr/>
                <p:nvPr/>
              </p:nvSpPr>
              <p:spPr>
                <a:xfrm>
                  <a:off x="3393028" y="4254281"/>
                  <a:ext cx="1080000" cy="1080000"/>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3" name="Google Shape;603;p33"/>
                <p:cNvSpPr txBox="1"/>
                <p:nvPr/>
              </p:nvSpPr>
              <p:spPr>
                <a:xfrm>
                  <a:off x="3582194" y="4655782"/>
                  <a:ext cx="317462"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FF0000"/>
                      </a:solidFill>
                      <a:latin typeface="Arial"/>
                      <a:ea typeface="Arial"/>
                      <a:cs typeface="Arial"/>
                      <a:sym typeface="Arial"/>
                    </a:rPr>
                    <a:t>A</a:t>
                  </a:r>
                  <a:endParaRPr/>
                </a:p>
              </p:txBody>
            </p:sp>
            <p:sp>
              <p:nvSpPr>
                <p:cNvPr id="604" name="Google Shape;604;p33"/>
                <p:cNvSpPr txBox="1"/>
                <p:nvPr/>
              </p:nvSpPr>
              <p:spPr>
                <a:xfrm>
                  <a:off x="4599877" y="4655782"/>
                  <a:ext cx="317462"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193EB0"/>
                      </a:solidFill>
                      <a:latin typeface="Arial"/>
                      <a:ea typeface="Arial"/>
                      <a:cs typeface="Arial"/>
                      <a:sym typeface="Arial"/>
                    </a:rPr>
                    <a:t>B</a:t>
                  </a:r>
                  <a:endParaRPr/>
                </a:p>
              </p:txBody>
            </p:sp>
            <p:sp>
              <p:nvSpPr>
                <p:cNvPr id="605" name="Google Shape;605;p33"/>
                <p:cNvSpPr/>
                <p:nvPr/>
              </p:nvSpPr>
              <p:spPr>
                <a:xfrm>
                  <a:off x="4041841" y="4365058"/>
                  <a:ext cx="431187" cy="858446"/>
                </a:xfrm>
                <a:custGeom>
                  <a:rect b="b" l="l" r="r" t="t"/>
                  <a:pathLst>
                    <a:path extrusionOk="0" h="858446" w="431187">
                      <a:moveTo>
                        <a:pt x="215594" y="0"/>
                      </a:moveTo>
                      <a:lnTo>
                        <a:pt x="273025" y="47386"/>
                      </a:lnTo>
                      <a:cubicBezTo>
                        <a:pt x="370746" y="145106"/>
                        <a:pt x="431187" y="280106"/>
                        <a:pt x="431187" y="429223"/>
                      </a:cubicBezTo>
                      <a:cubicBezTo>
                        <a:pt x="431187" y="578340"/>
                        <a:pt x="370746" y="713340"/>
                        <a:pt x="273025" y="811061"/>
                      </a:cubicBezTo>
                      <a:lnTo>
                        <a:pt x="215594" y="858446"/>
                      </a:lnTo>
                      <a:lnTo>
                        <a:pt x="158162" y="811061"/>
                      </a:lnTo>
                      <a:cubicBezTo>
                        <a:pt x="60442" y="713340"/>
                        <a:pt x="0" y="578340"/>
                        <a:pt x="0" y="429223"/>
                      </a:cubicBezTo>
                      <a:cubicBezTo>
                        <a:pt x="0" y="280106"/>
                        <a:pt x="60442" y="145106"/>
                        <a:pt x="158162" y="47386"/>
                      </a:cubicBezTo>
                      <a:close/>
                    </a:path>
                  </a:pathLst>
                </a:custGeom>
                <a:solidFill>
                  <a:srgbClr val="D9A9BD"/>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6" name="Google Shape;606;p33"/>
                <p:cNvSpPr/>
                <p:nvPr/>
              </p:nvSpPr>
              <p:spPr>
                <a:xfrm>
                  <a:off x="4041841" y="4254281"/>
                  <a:ext cx="1080000" cy="1080000"/>
                </a:xfrm>
                <a:prstGeom prst="ellipse">
                  <a:avLst/>
                </a:prstGeom>
                <a:no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7" name="Google Shape;607;p33"/>
                <p:cNvSpPr/>
                <p:nvPr/>
              </p:nvSpPr>
              <p:spPr>
                <a:xfrm>
                  <a:off x="3250769" y="4005525"/>
                  <a:ext cx="488256" cy="6634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608" name="Google Shape;608;p33"/>
              <p:cNvSpPr/>
              <p:nvPr/>
            </p:nvSpPr>
            <p:spPr>
              <a:xfrm>
                <a:off x="3885889" y="5546988"/>
                <a:ext cx="743089" cy="215444"/>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609" name="Google Shape;609;p33"/>
            <p:cNvGrpSpPr/>
            <p:nvPr/>
          </p:nvGrpSpPr>
          <p:grpSpPr>
            <a:xfrm>
              <a:off x="5518045" y="4118260"/>
              <a:ext cx="1829347" cy="1756907"/>
              <a:chOff x="5638369" y="4005525"/>
              <a:chExt cx="1829347" cy="1756907"/>
            </a:xfrm>
          </p:grpSpPr>
          <p:grpSp>
            <p:nvGrpSpPr>
              <p:cNvPr id="610" name="Google Shape;610;p33"/>
              <p:cNvGrpSpPr/>
              <p:nvPr/>
            </p:nvGrpSpPr>
            <p:grpSpPr>
              <a:xfrm>
                <a:off x="5638369" y="4005525"/>
                <a:ext cx="1829347" cy="1328756"/>
                <a:chOff x="5638369" y="4005525"/>
                <a:chExt cx="1829347" cy="1328756"/>
              </a:xfrm>
            </p:grpSpPr>
            <p:sp>
              <p:nvSpPr>
                <p:cNvPr id="611" name="Google Shape;611;p33"/>
                <p:cNvSpPr/>
                <p:nvPr/>
              </p:nvSpPr>
              <p:spPr>
                <a:xfrm>
                  <a:off x="6387716" y="4254281"/>
                  <a:ext cx="1080000" cy="1080000"/>
                </a:xfrm>
                <a:prstGeom prst="ellipse">
                  <a:avLst/>
                </a:prstGeom>
                <a:solidFill>
                  <a:srgbClr val="1429A0">
                    <a:alpha val="20000"/>
                  </a:srgbClr>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2" name="Google Shape;612;p33"/>
                <p:cNvSpPr/>
                <p:nvPr/>
              </p:nvSpPr>
              <p:spPr>
                <a:xfrm>
                  <a:off x="6387716" y="4365058"/>
                  <a:ext cx="431187" cy="858446"/>
                </a:xfrm>
                <a:custGeom>
                  <a:rect b="b" l="l" r="r" t="t"/>
                  <a:pathLst>
                    <a:path extrusionOk="0" h="858446" w="431187">
                      <a:moveTo>
                        <a:pt x="215594" y="0"/>
                      </a:moveTo>
                      <a:lnTo>
                        <a:pt x="273025" y="47386"/>
                      </a:lnTo>
                      <a:cubicBezTo>
                        <a:pt x="370746" y="145106"/>
                        <a:pt x="431187" y="280106"/>
                        <a:pt x="431187" y="429223"/>
                      </a:cubicBezTo>
                      <a:cubicBezTo>
                        <a:pt x="431187" y="578340"/>
                        <a:pt x="370746" y="713340"/>
                        <a:pt x="273025" y="811061"/>
                      </a:cubicBezTo>
                      <a:lnTo>
                        <a:pt x="215594" y="858446"/>
                      </a:lnTo>
                      <a:lnTo>
                        <a:pt x="158162" y="811061"/>
                      </a:lnTo>
                      <a:cubicBezTo>
                        <a:pt x="60442" y="713340"/>
                        <a:pt x="0" y="578340"/>
                        <a:pt x="0" y="429223"/>
                      </a:cubicBezTo>
                      <a:cubicBezTo>
                        <a:pt x="0" y="280106"/>
                        <a:pt x="60442" y="145106"/>
                        <a:pt x="158162" y="47386"/>
                      </a:cubicBezTo>
                      <a:close/>
                    </a:path>
                  </a:pathLst>
                </a:custGeom>
                <a:solidFill>
                  <a:srgbClr val="FFFFFF"/>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3" name="Google Shape;613;p33"/>
                <p:cNvSpPr/>
                <p:nvPr/>
              </p:nvSpPr>
              <p:spPr>
                <a:xfrm>
                  <a:off x="5738903" y="4254281"/>
                  <a:ext cx="1080000" cy="1080000"/>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4" name="Google Shape;614;p33"/>
                <p:cNvSpPr txBox="1"/>
                <p:nvPr/>
              </p:nvSpPr>
              <p:spPr>
                <a:xfrm>
                  <a:off x="5957094" y="4655782"/>
                  <a:ext cx="317462"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FF0000"/>
                      </a:solidFill>
                      <a:latin typeface="Arial"/>
                      <a:ea typeface="Arial"/>
                      <a:cs typeface="Arial"/>
                      <a:sym typeface="Arial"/>
                    </a:rPr>
                    <a:t>A</a:t>
                  </a:r>
                  <a:endParaRPr/>
                </a:p>
              </p:txBody>
            </p:sp>
            <p:sp>
              <p:nvSpPr>
                <p:cNvPr id="615" name="Google Shape;615;p33"/>
                <p:cNvSpPr txBox="1"/>
                <p:nvPr/>
              </p:nvSpPr>
              <p:spPr>
                <a:xfrm>
                  <a:off x="6974777" y="4655782"/>
                  <a:ext cx="317462"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193EB0"/>
                      </a:solidFill>
                      <a:latin typeface="Arial"/>
                      <a:ea typeface="Arial"/>
                      <a:cs typeface="Arial"/>
                      <a:sym typeface="Arial"/>
                    </a:rPr>
                    <a:t>B</a:t>
                  </a:r>
                  <a:endParaRPr/>
                </a:p>
              </p:txBody>
            </p:sp>
            <p:sp>
              <p:nvSpPr>
                <p:cNvPr id="616" name="Google Shape;616;p33"/>
                <p:cNvSpPr/>
                <p:nvPr/>
              </p:nvSpPr>
              <p:spPr>
                <a:xfrm>
                  <a:off x="5638369" y="4005525"/>
                  <a:ext cx="488256" cy="6634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617" name="Google Shape;617;p33"/>
              <p:cNvSpPr/>
              <p:nvPr/>
            </p:nvSpPr>
            <p:spPr>
              <a:xfrm>
                <a:off x="6203721" y="5546988"/>
                <a:ext cx="816890" cy="21544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618" name="Google Shape;618;p33"/>
            <p:cNvSpPr/>
            <p:nvPr/>
          </p:nvSpPr>
          <p:spPr>
            <a:xfrm rot="5400000">
              <a:off x="4452713" y="3495536"/>
              <a:ext cx="423277" cy="363232"/>
            </a:xfrm>
            <a:prstGeom prst="mathEqual">
              <a:avLst>
                <a:gd fmla="val 23520" name="adj1"/>
                <a:gd fmla="val 11760" name="adj2"/>
              </a:avLst>
            </a:prstGeom>
            <a:solidFill>
              <a:srgbClr val="1429A0"/>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19" name="Google Shape;619;p33"/>
            <p:cNvSpPr/>
            <p:nvPr/>
          </p:nvSpPr>
          <p:spPr>
            <a:xfrm rot="5400000">
              <a:off x="5693343" y="3495536"/>
              <a:ext cx="423278" cy="363232"/>
            </a:xfrm>
            <a:prstGeom prst="mathEqual">
              <a:avLst>
                <a:gd fmla="val 23520" name="adj1"/>
                <a:gd fmla="val 11760" name="adj2"/>
              </a:avLst>
            </a:prstGeom>
            <a:solidFill>
              <a:srgbClr val="1429A0"/>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grpSp>
        <p:nvGrpSpPr>
          <p:cNvPr id="625" name="Google Shape;625;p34"/>
          <p:cNvGrpSpPr/>
          <p:nvPr/>
        </p:nvGrpSpPr>
        <p:grpSpPr>
          <a:xfrm>
            <a:off x="450000" y="450000"/>
            <a:ext cx="9018000" cy="276999"/>
            <a:chOff x="450000" y="450000"/>
            <a:chExt cx="9018000" cy="276999"/>
          </a:xfrm>
        </p:grpSpPr>
        <p:sp>
          <p:nvSpPr>
            <p:cNvPr id="626" name="Google Shape;626;p3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Quy tắc xác suất</a:t>
              </a:r>
              <a:endParaRPr b="1" sz="1800">
                <a:solidFill>
                  <a:schemeClr val="lt1"/>
                </a:solidFill>
                <a:latin typeface="Arial"/>
                <a:ea typeface="Arial"/>
                <a:cs typeface="Arial"/>
                <a:sym typeface="Arial"/>
              </a:endParaRPr>
            </a:p>
          </p:txBody>
        </p:sp>
        <p:sp>
          <p:nvSpPr>
            <p:cNvPr id="627" name="Google Shape;627;p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628" name="Google Shape;628;p34"/>
          <p:cNvSpPr/>
          <p:nvPr/>
        </p:nvSpPr>
        <p:spPr>
          <a:xfrm rot="5400000">
            <a:off x="5078384" y="2785364"/>
            <a:ext cx="423277" cy="363232"/>
          </a:xfrm>
          <a:prstGeom prst="mathEqual">
            <a:avLst>
              <a:gd fmla="val 23520" name="adj1"/>
              <a:gd fmla="val 11760" name="adj2"/>
            </a:avLst>
          </a:prstGeom>
          <a:solidFill>
            <a:srgbClr val="1429A0"/>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629" name="Google Shape;629;p34"/>
          <p:cNvGrpSpPr/>
          <p:nvPr/>
        </p:nvGrpSpPr>
        <p:grpSpPr>
          <a:xfrm>
            <a:off x="4375348" y="3408088"/>
            <a:ext cx="1829347" cy="1756907"/>
            <a:chOff x="5638369" y="4005525"/>
            <a:chExt cx="1829347" cy="1756907"/>
          </a:xfrm>
        </p:grpSpPr>
        <p:grpSp>
          <p:nvGrpSpPr>
            <p:cNvPr id="630" name="Google Shape;630;p34"/>
            <p:cNvGrpSpPr/>
            <p:nvPr/>
          </p:nvGrpSpPr>
          <p:grpSpPr>
            <a:xfrm>
              <a:off x="5638369" y="4005525"/>
              <a:ext cx="1829347" cy="1328756"/>
              <a:chOff x="5638369" y="4005525"/>
              <a:chExt cx="1829347" cy="1328756"/>
            </a:xfrm>
          </p:grpSpPr>
          <p:sp>
            <p:nvSpPr>
              <p:cNvPr id="631" name="Google Shape;631;p34"/>
              <p:cNvSpPr/>
              <p:nvPr/>
            </p:nvSpPr>
            <p:spPr>
              <a:xfrm>
                <a:off x="6387716" y="4254281"/>
                <a:ext cx="1080000" cy="1080000"/>
              </a:xfrm>
              <a:prstGeom prst="ellipse">
                <a:avLst/>
              </a:prstGeom>
              <a:solidFill>
                <a:srgbClr val="1429A0">
                  <a:alpha val="20000"/>
                </a:srgbClr>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2" name="Google Shape;632;p34"/>
              <p:cNvSpPr/>
              <p:nvPr/>
            </p:nvSpPr>
            <p:spPr>
              <a:xfrm>
                <a:off x="5738903" y="4254281"/>
                <a:ext cx="1080000" cy="1080000"/>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3" name="Google Shape;633;p34"/>
              <p:cNvSpPr txBox="1"/>
              <p:nvPr/>
            </p:nvSpPr>
            <p:spPr>
              <a:xfrm>
                <a:off x="5957094" y="4655782"/>
                <a:ext cx="317462"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FF0000"/>
                    </a:solidFill>
                    <a:latin typeface="Arial"/>
                    <a:ea typeface="Arial"/>
                    <a:cs typeface="Arial"/>
                    <a:sym typeface="Arial"/>
                  </a:rPr>
                  <a:t>A</a:t>
                </a:r>
                <a:endParaRPr/>
              </a:p>
            </p:txBody>
          </p:sp>
          <p:sp>
            <p:nvSpPr>
              <p:cNvPr id="634" name="Google Shape;634;p34"/>
              <p:cNvSpPr txBox="1"/>
              <p:nvPr/>
            </p:nvSpPr>
            <p:spPr>
              <a:xfrm>
                <a:off x="6974777" y="4655782"/>
                <a:ext cx="317462"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193EB0"/>
                    </a:solidFill>
                    <a:latin typeface="Arial"/>
                    <a:ea typeface="Arial"/>
                    <a:cs typeface="Arial"/>
                    <a:sym typeface="Arial"/>
                  </a:rPr>
                  <a:t>B</a:t>
                </a:r>
                <a:endParaRPr/>
              </a:p>
            </p:txBody>
          </p:sp>
          <p:sp>
            <p:nvSpPr>
              <p:cNvPr id="635" name="Google Shape;635;p34"/>
              <p:cNvSpPr/>
              <p:nvPr/>
            </p:nvSpPr>
            <p:spPr>
              <a:xfrm>
                <a:off x="5638369" y="4005525"/>
                <a:ext cx="488256" cy="6634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636" name="Google Shape;636;p34"/>
            <p:cNvSpPr/>
            <p:nvPr/>
          </p:nvSpPr>
          <p:spPr>
            <a:xfrm>
              <a:off x="6390334" y="5546988"/>
              <a:ext cx="425950" cy="21544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637" name="Google Shape;637;p3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We may transform the Bayes’ theorem in the following way</a:t>
            </a:r>
            <a:endParaRPr/>
          </a:p>
        </p:txBody>
      </p:sp>
      <p:grpSp>
        <p:nvGrpSpPr>
          <p:cNvPr id="638" name="Google Shape;638;p34"/>
          <p:cNvGrpSpPr/>
          <p:nvPr/>
        </p:nvGrpSpPr>
        <p:grpSpPr>
          <a:xfrm>
            <a:off x="3045203" y="1777284"/>
            <a:ext cx="3812418" cy="714298"/>
            <a:chOff x="3045203" y="1777284"/>
            <a:chExt cx="3812418" cy="714298"/>
          </a:xfrm>
        </p:grpSpPr>
        <p:sp>
          <p:nvSpPr>
            <p:cNvPr id="639" name="Google Shape;639;p34"/>
            <p:cNvSpPr/>
            <p:nvPr/>
          </p:nvSpPr>
          <p:spPr>
            <a:xfrm>
              <a:off x="3045203" y="1777284"/>
              <a:ext cx="3812418" cy="714298"/>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40" name="Google Shape;640;p34"/>
            <p:cNvSpPr/>
            <p:nvPr/>
          </p:nvSpPr>
          <p:spPr>
            <a:xfrm>
              <a:off x="4041648" y="2122431"/>
              <a:ext cx="2637956" cy="223504"/>
            </a:xfrm>
            <a:prstGeom prst="roundRect">
              <a:avLst>
                <a:gd fmla="val 50000" name="adj"/>
              </a:avLst>
            </a:prstGeom>
            <a:noFill/>
            <a:ln cap="flat" cmpd="sng" w="952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grpSp>
        <p:nvGrpSpPr>
          <p:cNvPr id="646" name="Google Shape;646;p35"/>
          <p:cNvGrpSpPr/>
          <p:nvPr/>
        </p:nvGrpSpPr>
        <p:grpSpPr>
          <a:xfrm>
            <a:off x="450000" y="450000"/>
            <a:ext cx="9018000" cy="276999"/>
            <a:chOff x="450000" y="450000"/>
            <a:chExt cx="9018000" cy="276999"/>
          </a:xfrm>
        </p:grpSpPr>
        <p:sp>
          <p:nvSpPr>
            <p:cNvPr id="647" name="Google Shape;647;p3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Quy tắc xác suất</a:t>
              </a:r>
              <a:endParaRPr b="1" sz="1800">
                <a:solidFill>
                  <a:schemeClr val="lt1"/>
                </a:solidFill>
                <a:latin typeface="Arial"/>
                <a:ea typeface="Arial"/>
                <a:cs typeface="Arial"/>
                <a:sym typeface="Arial"/>
              </a:endParaRPr>
            </a:p>
          </p:txBody>
        </p:sp>
        <p:sp>
          <p:nvSpPr>
            <p:cNvPr id="648" name="Google Shape;648;p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grpSp>
        <p:nvGrpSpPr>
          <p:cNvPr id="649" name="Google Shape;649;p35"/>
          <p:cNvGrpSpPr/>
          <p:nvPr/>
        </p:nvGrpSpPr>
        <p:grpSpPr>
          <a:xfrm>
            <a:off x="846956" y="1713798"/>
            <a:ext cx="7596293" cy="2813829"/>
            <a:chOff x="903506" y="2429380"/>
            <a:chExt cx="7596293" cy="2813829"/>
          </a:xfrm>
        </p:grpSpPr>
        <p:sp>
          <p:nvSpPr>
            <p:cNvPr id="650" name="Google Shape;650;p35"/>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651" name="Google Shape;651;p35"/>
            <p:cNvSpPr/>
            <p:nvPr/>
          </p:nvSpPr>
          <p:spPr>
            <a:xfrm>
              <a:off x="1279004" y="2429380"/>
              <a:ext cx="7220795" cy="281382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652" name="Google Shape;652;p3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Ví dụ về định lý Bayes: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grpSp>
        <p:nvGrpSpPr>
          <p:cNvPr id="658" name="Google Shape;658;p36"/>
          <p:cNvGrpSpPr/>
          <p:nvPr/>
        </p:nvGrpSpPr>
        <p:grpSpPr>
          <a:xfrm>
            <a:off x="450000" y="450000"/>
            <a:ext cx="9018000" cy="276999"/>
            <a:chOff x="450000" y="450000"/>
            <a:chExt cx="9018000" cy="276999"/>
          </a:xfrm>
        </p:grpSpPr>
        <p:sp>
          <p:nvSpPr>
            <p:cNvPr id="659" name="Google Shape;659;p3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Quy tắc xác suất</a:t>
              </a:r>
              <a:endParaRPr b="1" sz="1800">
                <a:solidFill>
                  <a:schemeClr val="lt1"/>
                </a:solidFill>
                <a:latin typeface="Arial"/>
                <a:ea typeface="Arial"/>
                <a:cs typeface="Arial"/>
                <a:sym typeface="Arial"/>
              </a:endParaRPr>
            </a:p>
          </p:txBody>
        </p:sp>
        <p:sp>
          <p:nvSpPr>
            <p:cNvPr id="660" name="Google Shape;660;p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661" name="Google Shape;661;p3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Ví dụ về định lý Bayes: </a:t>
            </a:r>
            <a:endParaRPr/>
          </a:p>
        </p:txBody>
      </p:sp>
      <p:grpSp>
        <p:nvGrpSpPr>
          <p:cNvPr id="662" name="Google Shape;662;p36"/>
          <p:cNvGrpSpPr/>
          <p:nvPr/>
        </p:nvGrpSpPr>
        <p:grpSpPr>
          <a:xfrm>
            <a:off x="846956" y="1713798"/>
            <a:ext cx="7827505" cy="2161343"/>
            <a:chOff x="903506" y="2429380"/>
            <a:chExt cx="7827505" cy="2161343"/>
          </a:xfrm>
        </p:grpSpPr>
        <p:sp>
          <p:nvSpPr>
            <p:cNvPr id="663" name="Google Shape;663;p36"/>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664" name="Google Shape;664;p36"/>
            <p:cNvSpPr/>
            <p:nvPr/>
          </p:nvSpPr>
          <p:spPr>
            <a:xfrm>
              <a:off x="1279004" y="2429380"/>
              <a:ext cx="7452007" cy="2161343"/>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Có 100 đồng xu trong đó một đồng xu đặc biệt có hai mặt đều là mặt ngửa (H).</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99 đồng xu còn lại đều bình thường với hai mặt là mặt ngửa (H) và mặt sấp (T).</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Lấy một đồng xu ngẫu nhiên và tung năm lần một lượt. </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Trong tất cả năm lần, đồng xu rơi xuống và luôn chỉ mặt ngửa. </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Xác suất đồng xu đó là đồng xu đặc biệt là bao nhiêu?</a:t>
              </a:r>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b) Đáp án ta đang tìm là kết quả của phép toán 𝑃(𝐴|𝐵):</a:t>
              </a:r>
              <a:endParaRPr/>
            </a:p>
          </p:txBody>
        </p:sp>
      </p:grpSp>
      <p:sp>
        <p:nvSpPr>
          <p:cNvPr id="665" name="Google Shape;665;p36"/>
          <p:cNvSpPr/>
          <p:nvPr/>
        </p:nvSpPr>
        <p:spPr>
          <a:xfrm>
            <a:off x="1387016" y="3973918"/>
            <a:ext cx="6755970" cy="111126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grpSp>
        <p:nvGrpSpPr>
          <p:cNvPr id="671" name="Google Shape;671;p37"/>
          <p:cNvGrpSpPr/>
          <p:nvPr/>
        </p:nvGrpSpPr>
        <p:grpSpPr>
          <a:xfrm>
            <a:off x="450000" y="450000"/>
            <a:ext cx="9018000" cy="276999"/>
            <a:chOff x="450000" y="450000"/>
            <a:chExt cx="9018000" cy="276999"/>
          </a:xfrm>
        </p:grpSpPr>
        <p:sp>
          <p:nvSpPr>
            <p:cNvPr id="672" name="Google Shape;672;p3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Quy tắc xác suất</a:t>
              </a:r>
              <a:endParaRPr b="1" sz="1800">
                <a:solidFill>
                  <a:schemeClr val="lt1"/>
                </a:solidFill>
                <a:latin typeface="Arial"/>
                <a:ea typeface="Arial"/>
                <a:cs typeface="Arial"/>
                <a:sym typeface="Arial"/>
              </a:endParaRPr>
            </a:p>
          </p:txBody>
        </p:sp>
        <p:sp>
          <p:nvSpPr>
            <p:cNvPr id="673" name="Google Shape;673;p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grpSp>
        <p:nvGrpSpPr>
          <p:cNvPr id="674" name="Google Shape;674;p37"/>
          <p:cNvGrpSpPr/>
          <p:nvPr/>
        </p:nvGrpSpPr>
        <p:grpSpPr>
          <a:xfrm>
            <a:off x="846956" y="1716338"/>
            <a:ext cx="7596293" cy="2809084"/>
            <a:chOff x="903506" y="2429380"/>
            <a:chExt cx="7596293" cy="2809084"/>
          </a:xfrm>
        </p:grpSpPr>
        <p:sp>
          <p:nvSpPr>
            <p:cNvPr id="675" name="Google Shape;675;p37"/>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676" name="Google Shape;676;p37"/>
            <p:cNvSpPr/>
            <p:nvPr/>
          </p:nvSpPr>
          <p:spPr>
            <a:xfrm>
              <a:off x="1279004" y="2429380"/>
              <a:ext cx="7220795" cy="280908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677" name="Google Shape;677;p3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Ví dụ về định lý Bayes: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grpSp>
        <p:nvGrpSpPr>
          <p:cNvPr id="683" name="Google Shape;683;p38"/>
          <p:cNvGrpSpPr/>
          <p:nvPr/>
        </p:nvGrpSpPr>
        <p:grpSpPr>
          <a:xfrm>
            <a:off x="450000" y="450000"/>
            <a:ext cx="9018000" cy="276999"/>
            <a:chOff x="450000" y="450000"/>
            <a:chExt cx="9018000" cy="276999"/>
          </a:xfrm>
        </p:grpSpPr>
        <p:sp>
          <p:nvSpPr>
            <p:cNvPr id="684" name="Google Shape;684;p3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Quy tắc xác suất</a:t>
              </a:r>
              <a:endParaRPr b="1" sz="1800">
                <a:solidFill>
                  <a:schemeClr val="lt1"/>
                </a:solidFill>
                <a:latin typeface="Arial"/>
                <a:ea typeface="Arial"/>
                <a:cs typeface="Arial"/>
                <a:sym typeface="Arial"/>
              </a:endParaRPr>
            </a:p>
          </p:txBody>
        </p:sp>
        <p:sp>
          <p:nvSpPr>
            <p:cNvPr id="685" name="Google Shape;685;p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686" name="Google Shape;686;p3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Bayes’ theorem example</a:t>
            </a:r>
            <a:endParaRPr/>
          </a:p>
        </p:txBody>
      </p:sp>
      <p:grpSp>
        <p:nvGrpSpPr>
          <p:cNvPr id="687" name="Google Shape;687;p38"/>
          <p:cNvGrpSpPr/>
          <p:nvPr/>
        </p:nvGrpSpPr>
        <p:grpSpPr>
          <a:xfrm>
            <a:off x="846956" y="1716338"/>
            <a:ext cx="8388269" cy="2509002"/>
            <a:chOff x="903506" y="2429380"/>
            <a:chExt cx="8388269" cy="2509002"/>
          </a:xfrm>
        </p:grpSpPr>
        <p:sp>
          <p:nvSpPr>
            <p:cNvPr id="688" name="Google Shape;688;p38"/>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689" name="Google Shape;689;p38"/>
            <p:cNvSpPr/>
            <p:nvPr/>
          </p:nvSpPr>
          <p:spPr>
            <a:xfrm>
              <a:off x="1279004" y="2429380"/>
              <a:ext cx="8012771" cy="250900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690" name="Google Shape;690;p38"/>
          <p:cNvSpPr/>
          <p:nvPr/>
        </p:nvSpPr>
        <p:spPr>
          <a:xfrm>
            <a:off x="1520427" y="4252477"/>
            <a:ext cx="7416824" cy="649345"/>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39"/>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Tìm hiểu về xác suất</a:t>
            </a:r>
            <a:endParaRPr b="1" sz="3200">
              <a:solidFill>
                <a:srgbClr val="000000"/>
              </a:solidFill>
              <a:latin typeface="Arial"/>
              <a:ea typeface="Arial"/>
              <a:cs typeface="Arial"/>
              <a:sym typeface="Arial"/>
            </a:endParaRPr>
          </a:p>
        </p:txBody>
      </p:sp>
      <p:sp>
        <p:nvSpPr>
          <p:cNvPr id="697" name="Google Shape;697;p39"/>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 </a:t>
            </a:r>
            <a:endParaRPr b="1" sz="5398">
              <a:solidFill>
                <a:srgbClr val="7F7F7F"/>
              </a:solidFill>
              <a:latin typeface="Arial"/>
              <a:ea typeface="Arial"/>
              <a:cs typeface="Arial"/>
              <a:sym typeface="Arial"/>
            </a:endParaRPr>
          </a:p>
        </p:txBody>
      </p:sp>
      <p:sp>
        <p:nvSpPr>
          <p:cNvPr id="698" name="Google Shape;698;p39"/>
          <p:cNvSpPr/>
          <p:nvPr/>
        </p:nvSpPr>
        <p:spPr>
          <a:xfrm>
            <a:off x="1054111" y="3929021"/>
            <a:ext cx="3897301"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Lý thyết về xác suất</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Quy tắc xác suất</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1.3. Biến ngẫu nhiên</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Phân phối xác suất rời rạc</a:t>
            </a:r>
            <a:endParaRPr sz="1800">
              <a:solidFill>
                <a:srgbClr val="A6A6A6"/>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4"/>
          <p:cNvSpPr/>
          <p:nvPr/>
        </p:nvSpPr>
        <p:spPr>
          <a:xfrm>
            <a:off x="913483" y="3133792"/>
            <a:ext cx="8913000" cy="492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Tìm hiểu về xác suất</a:t>
            </a:r>
            <a:endParaRPr b="1" sz="3200">
              <a:solidFill>
                <a:srgbClr val="000000"/>
              </a:solidFill>
              <a:latin typeface="Arial"/>
              <a:ea typeface="Arial"/>
              <a:cs typeface="Arial"/>
              <a:sym typeface="Arial"/>
            </a:endParaRPr>
          </a:p>
        </p:txBody>
      </p:sp>
      <p:sp>
        <p:nvSpPr>
          <p:cNvPr id="131" name="Google Shape;131;p4"/>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Chương 1. </a:t>
            </a:r>
            <a:endParaRPr b="1" sz="5398">
              <a:solidFill>
                <a:srgbClr val="7F7F7F"/>
              </a:solidFill>
              <a:latin typeface="Arial"/>
              <a:ea typeface="Arial"/>
              <a:cs typeface="Arial"/>
              <a:sym typeface="Arial"/>
            </a:endParaRPr>
          </a:p>
        </p:txBody>
      </p:sp>
      <p:sp>
        <p:nvSpPr>
          <p:cNvPr id="132" name="Google Shape;132;p4"/>
          <p:cNvSpPr/>
          <p:nvPr/>
        </p:nvSpPr>
        <p:spPr>
          <a:xfrm>
            <a:off x="1054111" y="3929021"/>
            <a:ext cx="3897301"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3F3F3F"/>
              </a:buClr>
              <a:buSzPts val="2160"/>
              <a:buFont typeface="Arial"/>
              <a:buChar char="•"/>
            </a:pPr>
            <a:r>
              <a:rPr b="0" i="0" lang="en-US" sz="1800" u="none" cap="none" strike="noStrike">
                <a:solidFill>
                  <a:srgbClr val="3F3F3F"/>
                </a:solidFill>
                <a:latin typeface="Arial"/>
                <a:ea typeface="Arial"/>
                <a:cs typeface="Arial"/>
                <a:sym typeface="Arial"/>
              </a:rPr>
              <a:t>1.1. Lý thyết về xác suất</a:t>
            </a:r>
            <a:endParaRPr b="0" i="0" sz="1800" u="none" cap="none" strike="noStrike">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Quy tắc xác suất</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Biến ngẫu nhiên</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Phân phối xác suất rời rạc</a:t>
            </a:r>
            <a:endParaRPr sz="1800">
              <a:solidFill>
                <a:srgbClr val="A6A6A6"/>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grpSp>
        <p:nvGrpSpPr>
          <p:cNvPr id="704" name="Google Shape;704;p40"/>
          <p:cNvGrpSpPr/>
          <p:nvPr/>
        </p:nvGrpSpPr>
        <p:grpSpPr>
          <a:xfrm>
            <a:off x="450000" y="450000"/>
            <a:ext cx="9018000" cy="276999"/>
            <a:chOff x="450000" y="450000"/>
            <a:chExt cx="9018000" cy="276999"/>
          </a:xfrm>
        </p:grpSpPr>
        <p:sp>
          <p:nvSpPr>
            <p:cNvPr id="705" name="Google Shape;705;p4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Biến ngẫu nhiên</a:t>
              </a:r>
              <a:endParaRPr b="1" sz="1800">
                <a:solidFill>
                  <a:schemeClr val="lt1"/>
                </a:solidFill>
                <a:latin typeface="Arial"/>
                <a:ea typeface="Arial"/>
                <a:cs typeface="Arial"/>
                <a:sym typeface="Arial"/>
              </a:endParaRPr>
            </a:p>
          </p:txBody>
        </p:sp>
        <p:sp>
          <p:nvSpPr>
            <p:cNvPr id="706" name="Google Shape;706;p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chemeClr val="lt1"/>
                  </a:solidFill>
                  <a:latin typeface="Arial"/>
                  <a:ea typeface="Arial"/>
                  <a:cs typeface="Arial"/>
                  <a:sym typeface="Arial"/>
                </a:rPr>
                <a:t>Bài 01</a:t>
              </a:r>
              <a:endParaRPr b="1" sz="1600">
                <a:solidFill>
                  <a:schemeClr val="lt1"/>
                </a:solidFill>
                <a:latin typeface="Arial"/>
                <a:ea typeface="Arial"/>
                <a:cs typeface="Arial"/>
                <a:sym typeface="Arial"/>
              </a:endParaRPr>
            </a:p>
          </p:txBody>
        </p:sp>
      </p:grpSp>
      <p:sp>
        <p:nvSpPr>
          <p:cNvPr id="707" name="Google Shape;707;p4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Biến ngẫu nhiên </a:t>
            </a:r>
            <a:endParaRPr>
              <a:solidFill>
                <a:schemeClr val="lt1"/>
              </a:solidFill>
            </a:endParaRPr>
          </a:p>
        </p:txBody>
      </p:sp>
      <p:grpSp>
        <p:nvGrpSpPr>
          <p:cNvPr id="708" name="Google Shape;708;p40"/>
          <p:cNvGrpSpPr/>
          <p:nvPr/>
        </p:nvGrpSpPr>
        <p:grpSpPr>
          <a:xfrm>
            <a:off x="846956" y="2208259"/>
            <a:ext cx="7956333" cy="345461"/>
            <a:chOff x="903506" y="2429380"/>
            <a:chExt cx="7956333" cy="345461"/>
          </a:xfrm>
        </p:grpSpPr>
        <p:sp>
          <p:nvSpPr>
            <p:cNvPr id="709" name="Google Shape;709;p40"/>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710" name="Google Shape;710;p40"/>
            <p:cNvSpPr/>
            <p:nvPr/>
          </p:nvSpPr>
          <p:spPr>
            <a:xfrm>
              <a:off x="1279004" y="2429380"/>
              <a:ext cx="7580835"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Trong một phép thử ngẫu nhiên là tung đồng xu, gán 1 là mặt ngửa (H) và 0 là mặt sấp (H).</a:t>
              </a:r>
              <a:endParaRPr sz="1300">
                <a:solidFill>
                  <a:schemeClr val="lt1"/>
                </a:solidFill>
                <a:latin typeface="Arial"/>
                <a:ea typeface="Arial"/>
                <a:cs typeface="Arial"/>
                <a:sym typeface="Arial"/>
              </a:endParaRPr>
            </a:p>
          </p:txBody>
        </p:sp>
      </p:grpSp>
      <p:sp>
        <p:nvSpPr>
          <p:cNvPr id="711" name="Google Shape;711;p40"/>
          <p:cNvSpPr/>
          <p:nvPr/>
        </p:nvSpPr>
        <p:spPr>
          <a:xfrm>
            <a:off x="674556" y="3074070"/>
            <a:ext cx="8632825"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1) </a:t>
            </a:r>
            <a:r>
              <a:rPr b="1" lang="en-US" sz="1300">
                <a:solidFill>
                  <a:schemeClr val="lt1"/>
                </a:solidFill>
                <a:latin typeface="Arial"/>
                <a:ea typeface="Arial"/>
                <a:cs typeface="Arial"/>
                <a:sym typeface="Arial"/>
              </a:rPr>
              <a:t>Rời rạc</a:t>
            </a:r>
            <a:r>
              <a:rPr lang="en-US" sz="1300">
                <a:solidFill>
                  <a:schemeClr val="lt1"/>
                </a:solidFill>
                <a:latin typeface="Arial"/>
                <a:ea typeface="Arial"/>
                <a:cs typeface="Arial"/>
                <a:sym typeface="Arial"/>
              </a:rPr>
              <a:t>: đối với các phép thử ngẫu nhiên có </a:t>
            </a:r>
            <a:r>
              <a:rPr b="1" lang="en-US" sz="1300">
                <a:solidFill>
                  <a:schemeClr val="lt1"/>
                </a:solidFill>
                <a:latin typeface="Arial"/>
                <a:ea typeface="Arial"/>
                <a:cs typeface="Arial"/>
                <a:sym typeface="Arial"/>
              </a:rPr>
              <a:t>hữu hạn </a:t>
            </a:r>
            <a:r>
              <a:rPr lang="en-US" sz="1300">
                <a:solidFill>
                  <a:schemeClr val="lt1"/>
                </a:solidFill>
                <a:latin typeface="Arial"/>
                <a:ea typeface="Arial"/>
                <a:cs typeface="Arial"/>
                <a:sym typeface="Arial"/>
              </a:rPr>
              <a:t>số lượng kết quả.</a:t>
            </a:r>
            <a:endParaRPr sz="1300">
              <a:solidFill>
                <a:schemeClr val="lt1"/>
              </a:solidFill>
              <a:latin typeface="Arial"/>
              <a:ea typeface="Arial"/>
              <a:cs typeface="Arial"/>
              <a:sym typeface="Arial"/>
            </a:endParaRPr>
          </a:p>
        </p:txBody>
      </p:sp>
      <p:grpSp>
        <p:nvGrpSpPr>
          <p:cNvPr id="712" name="Google Shape;712;p40"/>
          <p:cNvGrpSpPr/>
          <p:nvPr/>
        </p:nvGrpSpPr>
        <p:grpSpPr>
          <a:xfrm>
            <a:off x="846956" y="3468530"/>
            <a:ext cx="7956333" cy="672930"/>
            <a:chOff x="883511" y="3476150"/>
            <a:chExt cx="7956333" cy="672930"/>
          </a:xfrm>
        </p:grpSpPr>
        <p:grpSp>
          <p:nvGrpSpPr>
            <p:cNvPr id="713" name="Google Shape;713;p40"/>
            <p:cNvGrpSpPr/>
            <p:nvPr/>
          </p:nvGrpSpPr>
          <p:grpSpPr>
            <a:xfrm>
              <a:off x="883511" y="3476150"/>
              <a:ext cx="7956333" cy="345461"/>
              <a:chOff x="903506" y="2429380"/>
              <a:chExt cx="7956333" cy="345461"/>
            </a:xfrm>
          </p:grpSpPr>
          <p:sp>
            <p:nvSpPr>
              <p:cNvPr id="714" name="Google Shape;714;p40"/>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715" name="Google Shape;715;p40"/>
              <p:cNvSpPr/>
              <p:nvPr/>
            </p:nvSpPr>
            <p:spPr>
              <a:xfrm>
                <a:off x="1279004" y="2429380"/>
                <a:ext cx="7580835" cy="345461"/>
              </a:xfrm>
              <a:prstGeom prst="rect">
                <a:avLst/>
              </a:prstGeom>
              <a:noFill/>
              <a:ln>
                <a:noFill/>
              </a:ln>
            </p:spPr>
            <p:txBody>
              <a:bodyPr anchorCtr="0" anchor="t" bIns="72000" lIns="0" spcFirstLastPara="1" rIns="144000" wrap="square" tIns="72000">
                <a:spAutoFit/>
              </a:bodyPr>
              <a:lstStyle/>
              <a:p>
                <a:pPr indent="14288" lvl="0" marL="0" marR="0" rtl="0" algn="l">
                  <a:spcBef>
                    <a:spcPts val="0"/>
                  </a:spcBef>
                  <a:spcAft>
                    <a:spcPts val="0"/>
                  </a:spcAft>
                  <a:buNone/>
                </a:pPr>
                <a:r>
                  <a:rPr lang="en-US" sz="1300">
                    <a:solidFill>
                      <a:schemeClr val="lt1"/>
                    </a:solidFill>
                    <a:latin typeface="Arial"/>
                    <a:ea typeface="Arial"/>
                    <a:cs typeface="Arial"/>
                    <a:sym typeface="Arial"/>
                  </a:rPr>
                  <a:t>Biến ngẫu nhiên thể hiện phép thử tung đồng xu. Các kết quả có thể xảy ra ={𝐻, 𝑇}.</a:t>
                </a:r>
                <a:endParaRPr>
                  <a:solidFill>
                    <a:schemeClr val="lt1"/>
                  </a:solidFill>
                </a:endParaRPr>
              </a:p>
            </p:txBody>
          </p:sp>
        </p:grpSp>
        <p:grpSp>
          <p:nvGrpSpPr>
            <p:cNvPr id="716" name="Google Shape;716;p40"/>
            <p:cNvGrpSpPr/>
            <p:nvPr/>
          </p:nvGrpSpPr>
          <p:grpSpPr>
            <a:xfrm>
              <a:off x="883511" y="3803619"/>
              <a:ext cx="7956333" cy="345461"/>
              <a:chOff x="903506" y="2429380"/>
              <a:chExt cx="7956333" cy="345461"/>
            </a:xfrm>
          </p:grpSpPr>
          <p:sp>
            <p:nvSpPr>
              <p:cNvPr id="717" name="Google Shape;717;p40"/>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718" name="Google Shape;718;p40"/>
              <p:cNvSpPr/>
              <p:nvPr/>
            </p:nvSpPr>
            <p:spPr>
              <a:xfrm>
                <a:off x="1279004" y="2429380"/>
                <a:ext cx="7580835" cy="345461"/>
              </a:xfrm>
              <a:prstGeom prst="rect">
                <a:avLst/>
              </a:prstGeom>
              <a:blipFill rotWithShape="1">
                <a:blip r:embed="rId3">
                  <a:alphaModFix/>
                </a:blip>
                <a:stretch>
                  <a:fillRect b="0" l="-7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 </a:t>
                </a:r>
                <a:endParaRPr>
                  <a:solidFill>
                    <a:schemeClr val="lt1"/>
                  </a:solidFill>
                </a:endParaRPr>
              </a:p>
            </p:txBody>
          </p:sp>
        </p:grpSp>
      </p:grpSp>
      <p:sp>
        <p:nvSpPr>
          <p:cNvPr id="719" name="Google Shape;719;p40"/>
          <p:cNvSpPr/>
          <p:nvPr/>
        </p:nvSpPr>
        <p:spPr>
          <a:xfrm>
            <a:off x="674556" y="4203045"/>
            <a:ext cx="8632825"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2) </a:t>
            </a:r>
            <a:r>
              <a:rPr b="1" lang="en-US" sz="1300">
                <a:solidFill>
                  <a:schemeClr val="lt1"/>
                </a:solidFill>
                <a:latin typeface="Arial"/>
                <a:ea typeface="Arial"/>
                <a:cs typeface="Arial"/>
                <a:sym typeface="Arial"/>
              </a:rPr>
              <a:t>Liên tục</a:t>
            </a:r>
            <a:r>
              <a:rPr lang="en-US" sz="1300">
                <a:solidFill>
                  <a:schemeClr val="lt1"/>
                </a:solidFill>
                <a:latin typeface="Arial"/>
                <a:ea typeface="Arial"/>
                <a:cs typeface="Arial"/>
                <a:sym typeface="Arial"/>
              </a:rPr>
              <a:t>: đối với các phép thử ngẫu nhiên có </a:t>
            </a:r>
            <a:r>
              <a:rPr b="1" lang="en-US" sz="1300">
                <a:solidFill>
                  <a:schemeClr val="lt1"/>
                </a:solidFill>
                <a:latin typeface="Arial"/>
                <a:ea typeface="Arial"/>
                <a:cs typeface="Arial"/>
                <a:sym typeface="Arial"/>
              </a:rPr>
              <a:t>vô hạn </a:t>
            </a:r>
            <a:r>
              <a:rPr lang="en-US" sz="1300">
                <a:solidFill>
                  <a:schemeClr val="lt1"/>
                </a:solidFill>
                <a:latin typeface="Arial"/>
                <a:ea typeface="Arial"/>
                <a:cs typeface="Arial"/>
                <a:sym typeface="Arial"/>
              </a:rPr>
              <a:t>số lượng kết quả. </a:t>
            </a:r>
            <a:endParaRPr sz="1300">
              <a:solidFill>
                <a:schemeClr val="lt1"/>
              </a:solidFill>
              <a:latin typeface="Arial"/>
              <a:ea typeface="Arial"/>
              <a:cs typeface="Arial"/>
              <a:sym typeface="Arial"/>
            </a:endParaRPr>
          </a:p>
        </p:txBody>
      </p:sp>
      <p:grpSp>
        <p:nvGrpSpPr>
          <p:cNvPr id="720" name="Google Shape;720;p40"/>
          <p:cNvGrpSpPr/>
          <p:nvPr/>
        </p:nvGrpSpPr>
        <p:grpSpPr>
          <a:xfrm>
            <a:off x="846956" y="4597505"/>
            <a:ext cx="7956333" cy="672930"/>
            <a:chOff x="883511" y="4605125"/>
            <a:chExt cx="7956333" cy="672930"/>
          </a:xfrm>
        </p:grpSpPr>
        <p:grpSp>
          <p:nvGrpSpPr>
            <p:cNvPr id="721" name="Google Shape;721;p40"/>
            <p:cNvGrpSpPr/>
            <p:nvPr/>
          </p:nvGrpSpPr>
          <p:grpSpPr>
            <a:xfrm>
              <a:off x="883511" y="4605125"/>
              <a:ext cx="7956333" cy="345461"/>
              <a:chOff x="903506" y="2429380"/>
              <a:chExt cx="7956333" cy="345461"/>
            </a:xfrm>
          </p:grpSpPr>
          <p:sp>
            <p:nvSpPr>
              <p:cNvPr id="722" name="Google Shape;722;p40"/>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723" name="Google Shape;723;p40"/>
              <p:cNvSpPr/>
              <p:nvPr/>
            </p:nvSpPr>
            <p:spPr>
              <a:xfrm>
                <a:off x="1279004" y="2429380"/>
                <a:ext cx="7580835"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Biến ngẫu nhiên thể hiện chiều cao của mọi người.</a:t>
                </a:r>
                <a:endParaRPr sz="1300">
                  <a:solidFill>
                    <a:schemeClr val="lt1"/>
                  </a:solidFill>
                  <a:latin typeface="Arial"/>
                  <a:ea typeface="Arial"/>
                  <a:cs typeface="Arial"/>
                  <a:sym typeface="Arial"/>
                </a:endParaRPr>
              </a:p>
            </p:txBody>
          </p:sp>
        </p:grpSp>
        <p:grpSp>
          <p:nvGrpSpPr>
            <p:cNvPr id="724" name="Google Shape;724;p40"/>
            <p:cNvGrpSpPr/>
            <p:nvPr/>
          </p:nvGrpSpPr>
          <p:grpSpPr>
            <a:xfrm>
              <a:off x="883511" y="4932594"/>
              <a:ext cx="7956333" cy="345461"/>
              <a:chOff x="903506" y="2429380"/>
              <a:chExt cx="7956333" cy="345461"/>
            </a:xfrm>
          </p:grpSpPr>
          <p:sp>
            <p:nvSpPr>
              <p:cNvPr id="725" name="Google Shape;725;p40"/>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726" name="Google Shape;726;p40"/>
              <p:cNvSpPr/>
              <p:nvPr/>
            </p:nvSpPr>
            <p:spPr>
              <a:xfrm>
                <a:off x="1279004" y="2429380"/>
                <a:ext cx="7580835"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Biến ngẫu nhiên thể hiện mức lương của mọi người.</a:t>
                </a:r>
                <a:endParaRPr sz="1300">
                  <a:solidFill>
                    <a:schemeClr val="lt1"/>
                  </a:solidFill>
                  <a:latin typeface="Arial"/>
                  <a:ea typeface="Arial"/>
                  <a:cs typeface="Arial"/>
                  <a:sym typeface="Arial"/>
                </a:endParaRPr>
              </a:p>
            </p:txBody>
          </p:sp>
        </p:grpSp>
      </p:grpSp>
      <p:sp>
        <p:nvSpPr>
          <p:cNvPr id="727" name="Google Shape;727;p40"/>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lt1"/>
              </a:buClr>
              <a:buSzPts val="1680"/>
              <a:buFont typeface="Arial"/>
              <a:buChar char="•"/>
            </a:pPr>
            <a:r>
              <a:rPr lang="en-US" sz="1400">
                <a:solidFill>
                  <a:schemeClr val="lt1"/>
                </a:solidFill>
                <a:latin typeface="Arial"/>
                <a:ea typeface="Arial"/>
                <a:cs typeface="Arial"/>
                <a:sym typeface="Arial"/>
              </a:rPr>
              <a:t>Biến ngẫu nhiên một </a:t>
            </a:r>
            <a:r>
              <a:rPr b="1" lang="en-US" sz="1400">
                <a:solidFill>
                  <a:schemeClr val="lt1"/>
                </a:solidFill>
                <a:latin typeface="Arial"/>
                <a:ea typeface="Arial"/>
                <a:cs typeface="Arial"/>
                <a:sym typeface="Arial"/>
              </a:rPr>
              <a:t>hàm</a:t>
            </a:r>
            <a:r>
              <a:rPr lang="en-US" sz="1400">
                <a:solidFill>
                  <a:schemeClr val="lt1"/>
                </a:solidFill>
                <a:latin typeface="Arial"/>
                <a:ea typeface="Arial"/>
                <a:cs typeface="Arial"/>
                <a:sym typeface="Arial"/>
              </a:rPr>
              <a:t> gán một chữ số cho một kết quả của một phép thử ngẫu nhiên.</a:t>
            </a:r>
            <a:endParaRPr sz="1400">
              <a:solidFill>
                <a:schemeClr val="lt1"/>
              </a:solidFill>
              <a:latin typeface="Arial"/>
              <a:ea typeface="Arial"/>
              <a:cs typeface="Arial"/>
              <a:sym typeface="Arial"/>
            </a:endParaRPr>
          </a:p>
        </p:txBody>
      </p:sp>
      <p:sp>
        <p:nvSpPr>
          <p:cNvPr id="728" name="Google Shape;728;p40"/>
          <p:cNvSpPr/>
          <p:nvPr/>
        </p:nvSpPr>
        <p:spPr>
          <a:xfrm>
            <a:off x="558800" y="2780036"/>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lt1"/>
              </a:buClr>
              <a:buSzPts val="1680"/>
              <a:buFont typeface="Arial"/>
              <a:buChar char="•"/>
            </a:pPr>
            <a:r>
              <a:rPr lang="en-US" sz="1400">
                <a:solidFill>
                  <a:schemeClr val="lt1"/>
                </a:solidFill>
                <a:latin typeface="Arial"/>
                <a:ea typeface="Arial"/>
                <a:cs typeface="Arial"/>
                <a:sym typeface="Arial"/>
              </a:rPr>
              <a:t>Có </a:t>
            </a:r>
            <a:r>
              <a:rPr b="1" lang="en-US" sz="1400">
                <a:solidFill>
                  <a:schemeClr val="lt1"/>
                </a:solidFill>
                <a:latin typeface="Arial"/>
                <a:ea typeface="Arial"/>
                <a:cs typeface="Arial"/>
                <a:sym typeface="Arial"/>
              </a:rPr>
              <a:t>hai kiểu </a:t>
            </a:r>
            <a:r>
              <a:rPr lang="en-US" sz="1400">
                <a:solidFill>
                  <a:schemeClr val="lt1"/>
                </a:solidFill>
                <a:latin typeface="Arial"/>
                <a:ea typeface="Arial"/>
                <a:cs typeface="Arial"/>
                <a:sym typeface="Arial"/>
              </a:rPr>
              <a:t>biến ngẫu nhiên:</a:t>
            </a:r>
            <a:endParaRPr>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grpSp>
        <p:nvGrpSpPr>
          <p:cNvPr id="734" name="Google Shape;734;p41"/>
          <p:cNvGrpSpPr/>
          <p:nvPr/>
        </p:nvGrpSpPr>
        <p:grpSpPr>
          <a:xfrm>
            <a:off x="450000" y="450000"/>
            <a:ext cx="9018000" cy="276999"/>
            <a:chOff x="450000" y="450000"/>
            <a:chExt cx="9018000" cy="276999"/>
          </a:xfrm>
        </p:grpSpPr>
        <p:sp>
          <p:nvSpPr>
            <p:cNvPr id="735" name="Google Shape;735;p4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Biến ngẫu nhiên</a:t>
              </a:r>
              <a:endParaRPr b="1" sz="1800">
                <a:solidFill>
                  <a:schemeClr val="lt1"/>
                </a:solidFill>
                <a:latin typeface="Arial"/>
                <a:ea typeface="Arial"/>
                <a:cs typeface="Arial"/>
                <a:sym typeface="Arial"/>
              </a:endParaRPr>
            </a:p>
          </p:txBody>
        </p:sp>
        <p:sp>
          <p:nvSpPr>
            <p:cNvPr id="736" name="Google Shape;736;p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chemeClr val="lt1"/>
                  </a:solidFill>
                  <a:latin typeface="Arial"/>
                  <a:ea typeface="Arial"/>
                  <a:cs typeface="Arial"/>
                  <a:sym typeface="Arial"/>
                </a:rPr>
                <a:t>Bài 01</a:t>
              </a:r>
              <a:endParaRPr b="1" sz="1600">
                <a:solidFill>
                  <a:schemeClr val="lt1"/>
                </a:solidFill>
                <a:latin typeface="Arial"/>
                <a:ea typeface="Arial"/>
                <a:cs typeface="Arial"/>
                <a:sym typeface="Arial"/>
              </a:endParaRPr>
            </a:p>
          </p:txBody>
        </p:sp>
      </p:grpSp>
      <p:grpSp>
        <p:nvGrpSpPr>
          <p:cNvPr id="737" name="Google Shape;737;p41"/>
          <p:cNvGrpSpPr/>
          <p:nvPr/>
        </p:nvGrpSpPr>
        <p:grpSpPr>
          <a:xfrm>
            <a:off x="883511" y="2405535"/>
            <a:ext cx="8460514" cy="545516"/>
            <a:chOff x="903506" y="2429380"/>
            <a:chExt cx="8460514" cy="545516"/>
          </a:xfrm>
        </p:grpSpPr>
        <p:sp>
          <p:nvSpPr>
            <p:cNvPr id="738" name="Google Shape;738;p41"/>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739" name="Google Shape;739;p41"/>
            <p:cNvSpPr/>
            <p:nvPr/>
          </p:nvSpPr>
          <p:spPr>
            <a:xfrm>
              <a:off x="1279004" y="2429380"/>
              <a:ext cx="8085016" cy="545516"/>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Cho một biến ngẫu nhiên 𝑋, </a:t>
              </a:r>
              <a:br>
                <a:rPr lang="en-US" sz="1300">
                  <a:solidFill>
                    <a:schemeClr val="lt1"/>
                  </a:solidFill>
                  <a:latin typeface="Arial"/>
                  <a:ea typeface="Arial"/>
                  <a:cs typeface="Arial"/>
                  <a:sym typeface="Arial"/>
                </a:rPr>
              </a:br>
              <a:r>
                <a:rPr lang="en-US" sz="1300">
                  <a:solidFill>
                    <a:schemeClr val="lt1"/>
                  </a:solidFill>
                  <a:latin typeface="Arial"/>
                  <a:ea typeface="Arial"/>
                  <a:cs typeface="Arial"/>
                  <a:sym typeface="Arial"/>
                </a:rPr>
                <a:t>xác suất của biến 𝑋 có giá trị 𝑥 được ký iệu là 𝑃(𝑋=𝑥) hoặc 𝑃(𝑥).</a:t>
              </a:r>
              <a:endParaRPr>
                <a:solidFill>
                  <a:schemeClr val="lt1"/>
                </a:solidFill>
              </a:endParaRPr>
            </a:p>
          </p:txBody>
        </p:sp>
      </p:grpSp>
      <p:sp>
        <p:nvSpPr>
          <p:cNvPr id="740" name="Google Shape;740;p41"/>
          <p:cNvSpPr/>
          <p:nvPr/>
        </p:nvSpPr>
        <p:spPr>
          <a:xfrm>
            <a:off x="702940" y="1700808"/>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chemeClr val="lt1"/>
              </a:buClr>
              <a:buSzPts val="1300"/>
              <a:buFont typeface="Arial"/>
              <a:buChar char="‣"/>
            </a:pPr>
            <a:r>
              <a:rPr lang="en-US" sz="1300">
                <a:solidFill>
                  <a:schemeClr val="lt1"/>
                </a:solidFill>
                <a:latin typeface="Arial"/>
                <a:ea typeface="Arial"/>
                <a:cs typeface="Arial"/>
                <a:sym typeface="Arial"/>
              </a:rPr>
              <a:t>Đưa ra các giá trị của một biến ngẫu nhiên rời rạc cho các xác suất tương ứng.</a:t>
            </a:r>
            <a:endParaRPr>
              <a:solidFill>
                <a:schemeClr val="lt1"/>
              </a:solidFill>
            </a:endParaRPr>
          </a:p>
          <a:p>
            <a:pPr indent="-182563" lvl="0" marL="182563" marR="0" rtl="0" algn="l">
              <a:spcBef>
                <a:spcPts val="800"/>
              </a:spcBef>
              <a:spcAft>
                <a:spcPts val="0"/>
              </a:spcAft>
              <a:buClr>
                <a:schemeClr val="lt1"/>
              </a:buClr>
              <a:buSzPts val="1300"/>
              <a:buFont typeface="Arial"/>
              <a:buChar char="‣"/>
            </a:pPr>
            <a:r>
              <a:rPr lang="en-US" sz="1300">
                <a:solidFill>
                  <a:schemeClr val="lt1"/>
                </a:solidFill>
                <a:latin typeface="Arial"/>
                <a:ea typeface="Arial"/>
                <a:cs typeface="Arial"/>
                <a:sym typeface="Arial"/>
              </a:rPr>
              <a:t>Bạn phải ký hiệu biến ngẫu nhiên bằng chữ in hoa và ký hiệu một giá trị cụ thể của biến đó bằng chữ thường.</a:t>
            </a:r>
            <a:endParaRPr>
              <a:solidFill>
                <a:schemeClr val="lt1"/>
              </a:solidFill>
            </a:endParaRPr>
          </a:p>
        </p:txBody>
      </p:sp>
      <p:sp>
        <p:nvSpPr>
          <p:cNvPr id="741" name="Google Shape;741;p41"/>
          <p:cNvSpPr/>
          <p:nvPr/>
        </p:nvSpPr>
        <p:spPr>
          <a:xfrm>
            <a:off x="702940" y="3348512"/>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chemeClr val="lt1"/>
              </a:buClr>
              <a:buSzPts val="1300"/>
              <a:buFont typeface="Arial"/>
              <a:buChar char="‣"/>
            </a:pPr>
            <a:r>
              <a:rPr lang="en-US" sz="1300">
                <a:solidFill>
                  <a:schemeClr val="lt1"/>
                </a:solidFill>
                <a:latin typeface="Arial"/>
                <a:ea typeface="Arial"/>
                <a:cs typeface="Arial"/>
                <a:sym typeface="Arial"/>
              </a:rPr>
              <a:t>Khi được tích phân, đưa ra xác suất khoảng </a:t>
            </a:r>
            <a:r>
              <a:rPr lang="en-US" sz="1200">
                <a:solidFill>
                  <a:schemeClr val="lt1"/>
                </a:solidFill>
                <a:latin typeface="Arial"/>
                <a:ea typeface="Arial"/>
                <a:cs typeface="Arial"/>
                <a:sym typeface="Arial"/>
              </a:rPr>
              <a:t>⇐</a:t>
            </a:r>
            <a:r>
              <a:rPr lang="en-US" sz="1300">
                <a:solidFill>
                  <a:schemeClr val="lt1"/>
                </a:solidFill>
                <a:latin typeface="Arial"/>
                <a:ea typeface="Arial"/>
                <a:cs typeface="Arial"/>
                <a:sym typeface="Arial"/>
              </a:rPr>
              <a:t> Các thông tin thêm sẽ có ở bài tiếp theo. </a:t>
            </a:r>
            <a:endParaRPr>
              <a:solidFill>
                <a:schemeClr val="lt1"/>
              </a:solidFill>
            </a:endParaRPr>
          </a:p>
        </p:txBody>
      </p:sp>
      <p:sp>
        <p:nvSpPr>
          <p:cNvPr id="742" name="Google Shape;742;p4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lt1"/>
              </a:buClr>
              <a:buSzPts val="1680"/>
              <a:buFont typeface="Arial"/>
              <a:buChar char="•"/>
            </a:pPr>
            <a:r>
              <a:rPr lang="en-US" sz="1400">
                <a:solidFill>
                  <a:schemeClr val="lt1"/>
                </a:solidFill>
                <a:latin typeface="Arial"/>
                <a:ea typeface="Arial"/>
                <a:cs typeface="Arial"/>
                <a:sym typeface="Arial"/>
              </a:rPr>
              <a:t> Hàm phân phối xác suất rời rạc 𝑃(𝑥): </a:t>
            </a:r>
            <a:endParaRPr>
              <a:solidFill>
                <a:schemeClr val="lt1"/>
              </a:solidFill>
            </a:endParaRPr>
          </a:p>
        </p:txBody>
      </p:sp>
      <p:sp>
        <p:nvSpPr>
          <p:cNvPr id="743" name="Google Shape;743;p41"/>
          <p:cNvSpPr/>
          <p:nvPr/>
        </p:nvSpPr>
        <p:spPr>
          <a:xfrm>
            <a:off x="558924" y="3110262"/>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lt1"/>
              </a:buClr>
              <a:buSzPts val="1680"/>
              <a:buFont typeface="Arial"/>
              <a:buChar char="•"/>
            </a:pPr>
            <a:r>
              <a:rPr lang="en-US" sz="1400">
                <a:solidFill>
                  <a:schemeClr val="lt1"/>
                </a:solidFill>
                <a:latin typeface="Arial"/>
                <a:ea typeface="Arial"/>
                <a:cs typeface="Arial"/>
                <a:sym typeface="Arial"/>
              </a:rPr>
              <a:t>Hàm mật độ xác suất </a:t>
            </a:r>
            <a:r>
              <a:rPr b="1" lang="en-US" sz="1400">
                <a:solidFill>
                  <a:schemeClr val="lt1"/>
                </a:solidFill>
                <a:latin typeface="Arial"/>
                <a:ea typeface="Arial"/>
                <a:cs typeface="Arial"/>
                <a:sym typeface="Arial"/>
              </a:rPr>
              <a:t>liên tục </a:t>
            </a:r>
            <a:r>
              <a:rPr lang="en-US" sz="1400">
                <a:solidFill>
                  <a:schemeClr val="lt1"/>
                </a:solidFill>
                <a:latin typeface="Arial"/>
                <a:ea typeface="Arial"/>
                <a:cs typeface="Arial"/>
                <a:sym typeface="Arial"/>
              </a:rPr>
              <a:t>𝑓(𝑥):</a:t>
            </a:r>
            <a:endParaRPr>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grpSp>
        <p:nvGrpSpPr>
          <p:cNvPr id="749" name="Google Shape;749;p42"/>
          <p:cNvGrpSpPr/>
          <p:nvPr/>
        </p:nvGrpSpPr>
        <p:grpSpPr>
          <a:xfrm>
            <a:off x="450000" y="373800"/>
            <a:ext cx="9018000" cy="276999"/>
            <a:chOff x="450000" y="450000"/>
            <a:chExt cx="9018000" cy="276999"/>
          </a:xfrm>
        </p:grpSpPr>
        <p:sp>
          <p:nvSpPr>
            <p:cNvPr id="750" name="Google Shape;750;p4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Biến ngẫu nhiên</a:t>
              </a:r>
              <a:endParaRPr b="1" sz="1800">
                <a:solidFill>
                  <a:schemeClr val="lt1"/>
                </a:solidFill>
                <a:latin typeface="Arial"/>
                <a:ea typeface="Arial"/>
                <a:cs typeface="Arial"/>
                <a:sym typeface="Arial"/>
              </a:endParaRPr>
            </a:p>
          </p:txBody>
        </p:sp>
        <p:sp>
          <p:nvSpPr>
            <p:cNvPr id="751" name="Google Shape;751;p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752" name="Google Shape;752;p42"/>
          <p:cNvSpPr/>
          <p:nvPr/>
        </p:nvSpPr>
        <p:spPr>
          <a:xfrm>
            <a:off x="558924" y="1352545"/>
            <a:ext cx="9180600" cy="21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tính chất của hàm </a:t>
            </a:r>
            <a:r>
              <a:rPr b="1" lang="en-US" sz="1400">
                <a:solidFill>
                  <a:srgbClr val="262626"/>
                </a:solidFill>
                <a:latin typeface="Arial"/>
                <a:ea typeface="Arial"/>
                <a:cs typeface="Arial"/>
                <a:sym typeface="Arial"/>
              </a:rPr>
              <a:t>phân phối xác suất rời rạc</a:t>
            </a:r>
            <a:r>
              <a:rPr lang="en-US" sz="1400">
                <a:solidFill>
                  <a:srgbClr val="262626"/>
                </a:solidFill>
                <a:latin typeface="Arial"/>
                <a:ea typeface="Arial"/>
                <a:cs typeface="Arial"/>
                <a:sym typeface="Arial"/>
              </a:rPr>
              <a:t>:</a:t>
            </a:r>
            <a:endParaRPr/>
          </a:p>
        </p:txBody>
      </p:sp>
      <p:sp>
        <p:nvSpPr>
          <p:cNvPr id="753" name="Google Shape;753;p42"/>
          <p:cNvSpPr/>
          <p:nvPr/>
        </p:nvSpPr>
        <p:spPr>
          <a:xfrm>
            <a:off x="677096" y="1624608"/>
            <a:ext cx="8632800" cy="771000"/>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grpSp>
        <p:nvGrpSpPr>
          <p:cNvPr id="759" name="Google Shape;759;p43"/>
          <p:cNvGrpSpPr/>
          <p:nvPr/>
        </p:nvGrpSpPr>
        <p:grpSpPr>
          <a:xfrm>
            <a:off x="450000" y="450000"/>
            <a:ext cx="9018000" cy="276999"/>
            <a:chOff x="450000" y="450000"/>
            <a:chExt cx="9018000" cy="276999"/>
          </a:xfrm>
        </p:grpSpPr>
        <p:sp>
          <p:nvSpPr>
            <p:cNvPr id="760" name="Google Shape;760;p4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Biến ngẫu nhiên</a:t>
              </a:r>
              <a:endParaRPr b="1" sz="1800">
                <a:solidFill>
                  <a:schemeClr val="lt1"/>
                </a:solidFill>
                <a:latin typeface="Arial"/>
                <a:ea typeface="Arial"/>
                <a:cs typeface="Arial"/>
                <a:sym typeface="Arial"/>
              </a:endParaRPr>
            </a:p>
          </p:txBody>
        </p:sp>
        <p:sp>
          <p:nvSpPr>
            <p:cNvPr id="761" name="Google Shape;761;p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chemeClr val="lt1"/>
                  </a:solidFill>
                  <a:latin typeface="Arial"/>
                  <a:ea typeface="Arial"/>
                  <a:cs typeface="Arial"/>
                  <a:sym typeface="Arial"/>
                </a:rPr>
                <a:t>Bài 01</a:t>
              </a:r>
              <a:endParaRPr b="1" sz="1600">
                <a:solidFill>
                  <a:schemeClr val="lt1"/>
                </a:solidFill>
                <a:latin typeface="Arial"/>
                <a:ea typeface="Arial"/>
                <a:cs typeface="Arial"/>
                <a:sym typeface="Arial"/>
              </a:endParaRPr>
            </a:p>
          </p:txBody>
        </p:sp>
      </p:grpSp>
      <p:sp>
        <p:nvSpPr>
          <p:cNvPr id="762" name="Google Shape;762;p4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Quần thể và Mẫu </a:t>
            </a:r>
            <a:endParaRPr>
              <a:solidFill>
                <a:schemeClr val="lt1"/>
              </a:solidFill>
            </a:endParaRPr>
          </a:p>
        </p:txBody>
      </p:sp>
      <p:grpSp>
        <p:nvGrpSpPr>
          <p:cNvPr id="763" name="Google Shape;763;p43"/>
          <p:cNvGrpSpPr/>
          <p:nvPr/>
        </p:nvGrpSpPr>
        <p:grpSpPr>
          <a:xfrm>
            <a:off x="847631" y="3166215"/>
            <a:ext cx="8460514" cy="345461"/>
            <a:chOff x="903506" y="2429380"/>
            <a:chExt cx="8460514" cy="345461"/>
          </a:xfrm>
        </p:grpSpPr>
        <p:sp>
          <p:nvSpPr>
            <p:cNvPr id="764" name="Google Shape;764;p43"/>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765" name="Google Shape;765;p43"/>
            <p:cNvSpPr/>
            <p:nvPr/>
          </p:nvSpPr>
          <p:spPr>
            <a:xfrm>
              <a:off x="1279004" y="2429380"/>
              <a:ext cx="8085016"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Số trung bình, độ lệch chuẩn, phương sai, v.v., của một </a:t>
              </a:r>
              <a:r>
                <a:rPr b="1" lang="en-US" sz="1300">
                  <a:solidFill>
                    <a:schemeClr val="lt1"/>
                  </a:solidFill>
                  <a:latin typeface="Arial"/>
                  <a:ea typeface="Arial"/>
                  <a:cs typeface="Arial"/>
                  <a:sym typeface="Arial"/>
                </a:rPr>
                <a:t>quần thể.</a:t>
              </a:r>
              <a:endParaRPr b="1" sz="1300">
                <a:solidFill>
                  <a:schemeClr val="lt1"/>
                </a:solidFill>
                <a:latin typeface="Arial"/>
                <a:ea typeface="Arial"/>
                <a:cs typeface="Arial"/>
                <a:sym typeface="Arial"/>
              </a:endParaRPr>
            </a:p>
          </p:txBody>
        </p:sp>
      </p:grpSp>
      <p:sp>
        <p:nvSpPr>
          <p:cNvPr id="766" name="Google Shape;766;p43"/>
          <p:cNvSpPr/>
          <p:nvPr/>
        </p:nvSpPr>
        <p:spPr>
          <a:xfrm>
            <a:off x="674680" y="2215460"/>
            <a:ext cx="8632825"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chemeClr val="lt1"/>
              </a:buClr>
              <a:buSzPts val="1300"/>
              <a:buFont typeface="Arial"/>
              <a:buChar char="‣"/>
            </a:pPr>
            <a:r>
              <a:rPr lang="en-US" sz="1300">
                <a:solidFill>
                  <a:schemeClr val="lt1"/>
                </a:solidFill>
                <a:latin typeface="Arial"/>
                <a:ea typeface="Arial"/>
                <a:cs typeface="Arial"/>
                <a:sym typeface="Arial"/>
              </a:rPr>
              <a:t>Tất cả tập dữ liệu cần phân tích. </a:t>
            </a:r>
            <a:endParaRPr>
              <a:solidFill>
                <a:schemeClr val="lt1"/>
              </a:solidFill>
            </a:endParaRPr>
          </a:p>
          <a:p>
            <a:pPr indent="-182563" lvl="0" marL="182563" marR="0" rtl="0" algn="l">
              <a:spcBef>
                <a:spcPts val="800"/>
              </a:spcBef>
              <a:spcAft>
                <a:spcPts val="0"/>
              </a:spcAft>
              <a:buClr>
                <a:schemeClr val="lt1"/>
              </a:buClr>
              <a:buSzPts val="1300"/>
              <a:buFont typeface="Arial"/>
              <a:buChar char="‣"/>
            </a:pPr>
            <a:r>
              <a:rPr lang="en-US" sz="1300">
                <a:solidFill>
                  <a:schemeClr val="lt1"/>
                </a:solidFill>
                <a:latin typeface="Arial"/>
                <a:ea typeface="Arial"/>
                <a:cs typeface="Arial"/>
                <a:sym typeface="Arial"/>
              </a:rPr>
              <a:t>Có thể là “thực tế” hoặc “lý tưởng hóa”.</a:t>
            </a:r>
            <a:endParaRPr>
              <a:solidFill>
                <a:schemeClr val="lt1"/>
              </a:solidFill>
            </a:endParaRPr>
          </a:p>
          <a:p>
            <a:pPr indent="-182563" lvl="0" marL="182563" marR="0" rtl="0" algn="l">
              <a:spcBef>
                <a:spcPts val="800"/>
              </a:spcBef>
              <a:spcAft>
                <a:spcPts val="0"/>
              </a:spcAft>
              <a:buClr>
                <a:schemeClr val="lt1"/>
              </a:buClr>
              <a:buSzPts val="1300"/>
              <a:buFont typeface="Arial"/>
              <a:buChar char="‣"/>
            </a:pPr>
            <a:r>
              <a:rPr lang="en-US" sz="1300">
                <a:solidFill>
                  <a:schemeClr val="lt1"/>
                </a:solidFill>
                <a:latin typeface="Arial"/>
                <a:ea typeface="Arial"/>
                <a:cs typeface="Arial"/>
                <a:sym typeface="Arial"/>
              </a:rPr>
              <a:t>Tính chất của một quần thể được gọi là </a:t>
            </a:r>
            <a:r>
              <a:rPr b="1" lang="en-US" sz="1300">
                <a:solidFill>
                  <a:schemeClr val="lt1"/>
                </a:solidFill>
                <a:latin typeface="Arial"/>
                <a:ea typeface="Arial"/>
                <a:cs typeface="Arial"/>
                <a:sym typeface="Arial"/>
              </a:rPr>
              <a:t>tham số:</a:t>
            </a:r>
            <a:endParaRPr>
              <a:solidFill>
                <a:schemeClr val="lt1"/>
              </a:solidFill>
            </a:endParaRPr>
          </a:p>
        </p:txBody>
      </p:sp>
      <p:grpSp>
        <p:nvGrpSpPr>
          <p:cNvPr id="767" name="Google Shape;767;p43"/>
          <p:cNvGrpSpPr/>
          <p:nvPr/>
        </p:nvGrpSpPr>
        <p:grpSpPr>
          <a:xfrm>
            <a:off x="847631" y="4652973"/>
            <a:ext cx="8460514" cy="345461"/>
            <a:chOff x="903506" y="2429380"/>
            <a:chExt cx="8460514" cy="345461"/>
          </a:xfrm>
        </p:grpSpPr>
        <p:sp>
          <p:nvSpPr>
            <p:cNvPr id="768" name="Google Shape;768;p43"/>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769" name="Google Shape;769;p43"/>
            <p:cNvSpPr/>
            <p:nvPr/>
          </p:nvSpPr>
          <p:spPr>
            <a:xfrm>
              <a:off x="1279004" y="2429380"/>
              <a:ext cx="8085016"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Số trung bình, độ lệch chuẩn, phương sai, v.v., của một</a:t>
              </a:r>
              <a:r>
                <a:rPr lang="en-US" sz="1300">
                  <a:solidFill>
                    <a:schemeClr val="lt1"/>
                  </a:solidFill>
                  <a:latin typeface="Calibri"/>
                  <a:ea typeface="Calibri"/>
                  <a:cs typeface="Calibri"/>
                  <a:sym typeface="Calibri"/>
                </a:rPr>
                <a:t> </a:t>
              </a:r>
              <a:r>
                <a:rPr b="1" lang="en-US" sz="1300">
                  <a:solidFill>
                    <a:schemeClr val="lt1"/>
                  </a:solidFill>
                  <a:latin typeface="Arial"/>
                  <a:ea typeface="Arial"/>
                  <a:cs typeface="Arial"/>
                  <a:sym typeface="Arial"/>
                </a:rPr>
                <a:t>mẫu</a:t>
              </a:r>
              <a:r>
                <a:rPr lang="en-US" sz="1300">
                  <a:solidFill>
                    <a:schemeClr val="lt1"/>
                  </a:solidFill>
                  <a:latin typeface="Arial"/>
                  <a:ea typeface="Arial"/>
                  <a:cs typeface="Arial"/>
                  <a:sym typeface="Arial"/>
                </a:rPr>
                <a:t>.</a:t>
              </a:r>
              <a:endParaRPr sz="1300">
                <a:solidFill>
                  <a:schemeClr val="lt1"/>
                </a:solidFill>
                <a:latin typeface="Arial"/>
                <a:ea typeface="Arial"/>
                <a:cs typeface="Arial"/>
                <a:sym typeface="Arial"/>
              </a:endParaRPr>
            </a:p>
          </p:txBody>
        </p:sp>
      </p:grpSp>
      <p:sp>
        <p:nvSpPr>
          <p:cNvPr id="770" name="Google Shape;770;p43"/>
          <p:cNvSpPr/>
          <p:nvPr/>
        </p:nvSpPr>
        <p:spPr>
          <a:xfrm>
            <a:off x="674680" y="4004865"/>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chemeClr val="lt1"/>
              </a:buClr>
              <a:buSzPts val="1300"/>
              <a:buFont typeface="Arial"/>
              <a:buChar char="‣"/>
            </a:pPr>
            <a:r>
              <a:rPr lang="en-US" sz="1300">
                <a:solidFill>
                  <a:schemeClr val="lt1"/>
                </a:solidFill>
                <a:latin typeface="Arial"/>
                <a:ea typeface="Arial"/>
                <a:cs typeface="Arial"/>
                <a:sym typeface="Arial"/>
              </a:rPr>
              <a:t>Một tập con của quần thể.</a:t>
            </a:r>
            <a:endParaRPr>
              <a:solidFill>
                <a:schemeClr val="lt1"/>
              </a:solidFill>
            </a:endParaRPr>
          </a:p>
          <a:p>
            <a:pPr indent="-182563" lvl="0" marL="182563" marR="0" rtl="0" algn="l">
              <a:spcBef>
                <a:spcPts val="800"/>
              </a:spcBef>
              <a:spcAft>
                <a:spcPts val="0"/>
              </a:spcAft>
              <a:buClr>
                <a:schemeClr val="lt1"/>
              </a:buClr>
              <a:buSzPts val="1300"/>
              <a:buFont typeface="Arial"/>
              <a:buChar char="‣"/>
            </a:pPr>
            <a:r>
              <a:rPr lang="en-US" sz="1300">
                <a:solidFill>
                  <a:schemeClr val="lt1"/>
                </a:solidFill>
                <a:latin typeface="Arial"/>
                <a:ea typeface="Arial"/>
                <a:cs typeface="Arial"/>
                <a:sym typeface="Arial"/>
              </a:rPr>
              <a:t>Tính chất của một mẫu được gọi là </a:t>
            </a:r>
            <a:r>
              <a:rPr b="1" lang="en-US" sz="1300">
                <a:solidFill>
                  <a:schemeClr val="lt1"/>
                </a:solidFill>
                <a:latin typeface="Arial"/>
                <a:ea typeface="Arial"/>
                <a:cs typeface="Arial"/>
                <a:sym typeface="Arial"/>
              </a:rPr>
              <a:t>thống kê:</a:t>
            </a:r>
            <a:endParaRPr>
              <a:solidFill>
                <a:schemeClr val="lt1"/>
              </a:solidFill>
            </a:endParaRPr>
          </a:p>
        </p:txBody>
      </p:sp>
      <p:sp>
        <p:nvSpPr>
          <p:cNvPr id="771" name="Google Shape;771;p43"/>
          <p:cNvSpPr/>
          <p:nvPr/>
        </p:nvSpPr>
        <p:spPr>
          <a:xfrm>
            <a:off x="558800" y="1902172"/>
            <a:ext cx="8763637"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lt1"/>
              </a:buClr>
              <a:buSzPts val="1680"/>
              <a:buFont typeface="Arial"/>
              <a:buChar char="•"/>
            </a:pPr>
            <a:r>
              <a:rPr lang="en-US" sz="1400">
                <a:solidFill>
                  <a:schemeClr val="lt1"/>
                </a:solidFill>
                <a:latin typeface="Arial"/>
                <a:ea typeface="Arial"/>
                <a:cs typeface="Arial"/>
                <a:sym typeface="Arial"/>
              </a:rPr>
              <a:t>Quần thể: </a:t>
            </a:r>
            <a:endParaRPr>
              <a:solidFill>
                <a:schemeClr val="lt1"/>
              </a:solidFill>
            </a:endParaRPr>
          </a:p>
          <a:p>
            <a:pPr indent="-9208" lvl="0" marL="115888" marR="0" rtl="0" algn="l">
              <a:spcBef>
                <a:spcPts val="1000"/>
              </a:spcBef>
              <a:spcAft>
                <a:spcPts val="0"/>
              </a:spcAft>
              <a:buClr>
                <a:srgbClr val="A5A5A5"/>
              </a:buClr>
              <a:buSzPts val="1680"/>
              <a:buFont typeface="Calibri"/>
              <a:buNone/>
            </a:pPr>
            <a:r>
              <a:t/>
            </a:r>
            <a:endParaRPr sz="1400">
              <a:solidFill>
                <a:schemeClr val="lt1"/>
              </a:solidFill>
              <a:latin typeface="Arial"/>
              <a:ea typeface="Arial"/>
              <a:cs typeface="Arial"/>
              <a:sym typeface="Arial"/>
            </a:endParaRPr>
          </a:p>
        </p:txBody>
      </p:sp>
      <p:sp>
        <p:nvSpPr>
          <p:cNvPr id="772" name="Google Shape;772;p43"/>
          <p:cNvSpPr/>
          <p:nvPr/>
        </p:nvSpPr>
        <p:spPr>
          <a:xfrm>
            <a:off x="522920" y="3699677"/>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lt1"/>
              </a:buClr>
              <a:buSzPts val="1680"/>
              <a:buFont typeface="Arial"/>
              <a:buChar char="•"/>
            </a:pPr>
            <a:r>
              <a:rPr lang="en-US" sz="1400">
                <a:solidFill>
                  <a:schemeClr val="lt1"/>
                </a:solidFill>
                <a:latin typeface="Arial"/>
                <a:ea typeface="Arial"/>
                <a:cs typeface="Arial"/>
                <a:sym typeface="Arial"/>
              </a:rPr>
              <a:t>Mẫu</a:t>
            </a:r>
            <a:endParaRPr sz="1400">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grpSp>
        <p:nvGrpSpPr>
          <p:cNvPr id="778" name="Google Shape;778;p44"/>
          <p:cNvGrpSpPr/>
          <p:nvPr/>
        </p:nvGrpSpPr>
        <p:grpSpPr>
          <a:xfrm>
            <a:off x="450000" y="450000"/>
            <a:ext cx="9018000" cy="276999"/>
            <a:chOff x="450000" y="450000"/>
            <a:chExt cx="9018000" cy="276999"/>
          </a:xfrm>
        </p:grpSpPr>
        <p:sp>
          <p:nvSpPr>
            <p:cNvPr id="779" name="Google Shape;779;p4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Biến ngẫu nhiên</a:t>
              </a:r>
              <a:endParaRPr b="1" sz="1800">
                <a:solidFill>
                  <a:schemeClr val="lt1"/>
                </a:solidFill>
                <a:latin typeface="Arial"/>
                <a:ea typeface="Arial"/>
                <a:cs typeface="Arial"/>
                <a:sym typeface="Arial"/>
              </a:endParaRPr>
            </a:p>
          </p:txBody>
        </p:sp>
        <p:sp>
          <p:nvSpPr>
            <p:cNvPr id="780" name="Google Shape;780;p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781" name="Google Shape;781;p44"/>
          <p:cNvSpPr/>
          <p:nvPr/>
        </p:nvSpPr>
        <p:spPr>
          <a:xfrm>
            <a:off x="674556" y="1700808"/>
            <a:ext cx="8632825" cy="811101"/>
          </a:xfrm>
          <a:prstGeom prst="rect">
            <a:avLst/>
          </a:prstGeom>
          <a:noFill/>
          <a:ln>
            <a:noFill/>
          </a:ln>
        </p:spPr>
        <p:txBody>
          <a:bodyPr anchorCtr="0" anchor="t" bIns="72000" lIns="0" spcFirstLastPara="1" rIns="144000" wrap="square" tIns="72000">
            <a:spAutoFit/>
          </a:bodyPr>
          <a:lstStyle/>
          <a:p>
            <a:pPr indent="-182563" lvl="0" marL="182563" marR="0" rtl="0" algn="l">
              <a:lnSpc>
                <a:spcPct val="15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số liệu này là các tính chất của một tập hợp “lý tưởng”.</a:t>
            </a:r>
            <a:endParaRPr/>
          </a:p>
          <a:p>
            <a:pPr indent="-182563" lvl="0" marL="182563" marR="0" rtl="0" algn="l">
              <a:lnSpc>
                <a:spcPct val="15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có thể được diễn giải là </a:t>
            </a:r>
            <a:r>
              <a:rPr b="1" lang="en-US" sz="1300">
                <a:solidFill>
                  <a:srgbClr val="1429A0"/>
                </a:solidFill>
                <a:latin typeface="Arial"/>
                <a:ea typeface="Arial"/>
                <a:cs typeface="Arial"/>
                <a:sym typeface="Arial"/>
              </a:rPr>
              <a:t>tham số </a:t>
            </a:r>
            <a:r>
              <a:rPr lang="en-US" sz="1300">
                <a:solidFill>
                  <a:srgbClr val="262626"/>
                </a:solidFill>
                <a:latin typeface="Arial"/>
                <a:ea typeface="Arial"/>
                <a:cs typeface="Arial"/>
                <a:sym typeface="Arial"/>
              </a:rPr>
              <a:t>của một </a:t>
            </a:r>
            <a:r>
              <a:rPr b="1" lang="en-US" sz="1300">
                <a:solidFill>
                  <a:srgbClr val="00B050"/>
                </a:solidFill>
                <a:latin typeface="Arial"/>
                <a:ea typeface="Arial"/>
                <a:cs typeface="Arial"/>
                <a:sym typeface="Arial"/>
              </a:rPr>
              <a:t>quần thể lý tưởng</a:t>
            </a:r>
            <a:r>
              <a:rPr lang="en-US" sz="1300">
                <a:solidFill>
                  <a:srgbClr val="00B050"/>
                </a:solidFill>
                <a:latin typeface="Arial"/>
                <a:ea typeface="Arial"/>
                <a:cs typeface="Arial"/>
                <a:sym typeface="Arial"/>
              </a:rPr>
              <a:t>. </a:t>
            </a:r>
            <a:endParaRPr/>
          </a:p>
        </p:txBody>
      </p:sp>
      <p:sp>
        <p:nvSpPr>
          <p:cNvPr id="782" name="Google Shape;782;p4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Ta có thể tính trung bình, độ lệch chuẩn, phương sai, v.v., bằng hàm phân phối xác suất.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grpSp>
        <p:nvGrpSpPr>
          <p:cNvPr id="788" name="Google Shape;788;p45"/>
          <p:cNvGrpSpPr/>
          <p:nvPr/>
        </p:nvGrpSpPr>
        <p:grpSpPr>
          <a:xfrm>
            <a:off x="450000" y="450000"/>
            <a:ext cx="9018000" cy="276999"/>
            <a:chOff x="450000" y="450000"/>
            <a:chExt cx="9018000" cy="276999"/>
          </a:xfrm>
        </p:grpSpPr>
        <p:sp>
          <p:nvSpPr>
            <p:cNvPr id="789" name="Google Shape;789;p4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Biến ngẫu nhiên</a:t>
              </a:r>
              <a:endParaRPr b="1" sz="1800">
                <a:solidFill>
                  <a:schemeClr val="lt1"/>
                </a:solidFill>
                <a:latin typeface="Arial"/>
                <a:ea typeface="Arial"/>
                <a:cs typeface="Arial"/>
                <a:sym typeface="Arial"/>
              </a:endParaRPr>
            </a:p>
          </p:txBody>
        </p:sp>
        <p:sp>
          <p:nvSpPr>
            <p:cNvPr id="790" name="Google Shape;790;p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791" name="Google Shape;791;p4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Trung bình của quần thể </a:t>
            </a:r>
            <a:endParaRPr/>
          </a:p>
        </p:txBody>
      </p:sp>
      <p:sp>
        <p:nvSpPr>
          <p:cNvPr id="792" name="Google Shape;792;p45"/>
          <p:cNvSpPr/>
          <p:nvPr/>
        </p:nvSpPr>
        <p:spPr>
          <a:xfrm>
            <a:off x="674556" y="221546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Số trung bình này cũng được gọi là </a:t>
            </a:r>
            <a:r>
              <a:rPr b="1" lang="en-US" sz="1300">
                <a:solidFill>
                  <a:srgbClr val="1429A0"/>
                </a:solidFill>
                <a:latin typeface="Arial"/>
                <a:ea typeface="Arial"/>
                <a:cs typeface="Arial"/>
                <a:sym typeface="Arial"/>
              </a:rPr>
              <a:t>giá trị kỳ vọng </a:t>
            </a:r>
            <a:r>
              <a:rPr lang="en-US" sz="1300">
                <a:solidFill>
                  <a:srgbClr val="262626"/>
                </a:solidFill>
                <a:latin typeface="Arial"/>
                <a:ea typeface="Arial"/>
                <a:cs typeface="Arial"/>
                <a:sym typeface="Arial"/>
              </a:rPr>
              <a:t>của một biến ngẫu nhiên: 𝐸[𝑋].</a:t>
            </a:r>
            <a:endParaRPr/>
          </a:p>
        </p:txBody>
      </p:sp>
      <p:sp>
        <p:nvSpPr>
          <p:cNvPr id="793" name="Google Shape;793;p45"/>
          <p:cNvSpPr/>
          <p:nvPr/>
        </p:nvSpPr>
        <p:spPr>
          <a:xfrm>
            <a:off x="845376" y="2584176"/>
            <a:ext cx="8462005" cy="345461"/>
          </a:xfrm>
          <a:prstGeom prst="rect">
            <a:avLst/>
          </a:prstGeom>
          <a:blipFill rotWithShape="1">
            <a:blip r:embed="rId3">
              <a:alphaModFix/>
            </a:blip>
            <a:stretch>
              <a:fillRect b="0" l="-71"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94" name="Google Shape;794;p45"/>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tính chất của số trung bình của quần thể:</a:t>
            </a:r>
            <a:endParaRPr/>
          </a:p>
        </p:txBody>
      </p:sp>
      <p:sp>
        <p:nvSpPr>
          <p:cNvPr id="795" name="Google Shape;795;p45"/>
          <p:cNvSpPr/>
          <p:nvPr/>
        </p:nvSpPr>
        <p:spPr>
          <a:xfrm>
            <a:off x="3776302" y="3068960"/>
            <a:ext cx="2350222" cy="79239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96" name="Google Shape;796;p45"/>
          <p:cNvSpPr/>
          <p:nvPr/>
        </p:nvSpPr>
        <p:spPr>
          <a:xfrm>
            <a:off x="3764741" y="4581128"/>
            <a:ext cx="2406776" cy="840808"/>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97" name="Google Shape;797;p45"/>
          <p:cNvSpPr/>
          <p:nvPr/>
        </p:nvSpPr>
        <p:spPr>
          <a:xfrm>
            <a:off x="845376" y="4121187"/>
            <a:ext cx="8462005" cy="545516"/>
          </a:xfrm>
          <a:prstGeom prst="rect">
            <a:avLst/>
          </a:prstGeom>
          <a:blipFill rotWithShape="1">
            <a:blip r:embed="rId6">
              <a:alphaModFix/>
            </a:blip>
            <a:stretch>
              <a:fillRect b="0" l="-71"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grpSp>
        <p:nvGrpSpPr>
          <p:cNvPr id="803" name="Google Shape;803;p46"/>
          <p:cNvGrpSpPr/>
          <p:nvPr/>
        </p:nvGrpSpPr>
        <p:grpSpPr>
          <a:xfrm>
            <a:off x="450000" y="450000"/>
            <a:ext cx="9018000" cy="276999"/>
            <a:chOff x="450000" y="450000"/>
            <a:chExt cx="9018000" cy="276999"/>
          </a:xfrm>
        </p:grpSpPr>
        <p:sp>
          <p:nvSpPr>
            <p:cNvPr id="804" name="Google Shape;804;p4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Biến ngẫu nhiên</a:t>
              </a:r>
              <a:endParaRPr b="1" sz="1800">
                <a:solidFill>
                  <a:schemeClr val="lt1"/>
                </a:solidFill>
                <a:latin typeface="Arial"/>
                <a:ea typeface="Arial"/>
                <a:cs typeface="Arial"/>
                <a:sym typeface="Arial"/>
              </a:endParaRPr>
            </a:p>
          </p:txBody>
        </p:sp>
        <p:sp>
          <p:nvSpPr>
            <p:cNvPr id="805" name="Google Shape;805;p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806" name="Google Shape;806;p46"/>
          <p:cNvSpPr/>
          <p:nvPr/>
        </p:nvSpPr>
        <p:spPr>
          <a:xfrm>
            <a:off x="674556" y="3191551"/>
            <a:ext cx="8632825" cy="345461"/>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07" name="Google Shape;807;p4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tính chất của số trung bình của quần thể:</a:t>
            </a:r>
            <a:endParaRPr/>
          </a:p>
        </p:txBody>
      </p:sp>
      <p:sp>
        <p:nvSpPr>
          <p:cNvPr id="808" name="Google Shape;808;p46"/>
          <p:cNvSpPr/>
          <p:nvPr/>
        </p:nvSpPr>
        <p:spPr>
          <a:xfrm>
            <a:off x="702940" y="1700808"/>
            <a:ext cx="8632825" cy="1438068"/>
          </a:xfrm>
          <a:prstGeom prst="rect">
            <a:avLst/>
          </a:prstGeom>
          <a:blipFill rotWithShape="1">
            <a:blip r:embed="rId4">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grpSp>
        <p:nvGrpSpPr>
          <p:cNvPr id="814" name="Google Shape;814;p47"/>
          <p:cNvGrpSpPr/>
          <p:nvPr/>
        </p:nvGrpSpPr>
        <p:grpSpPr>
          <a:xfrm>
            <a:off x="450000" y="450000"/>
            <a:ext cx="9018000" cy="276999"/>
            <a:chOff x="450000" y="450000"/>
            <a:chExt cx="9018000" cy="276999"/>
          </a:xfrm>
        </p:grpSpPr>
        <p:sp>
          <p:nvSpPr>
            <p:cNvPr id="815" name="Google Shape;815;p4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Biến ngẫu nhiên</a:t>
              </a:r>
              <a:endParaRPr b="1" sz="1800">
                <a:solidFill>
                  <a:schemeClr val="lt1"/>
                </a:solidFill>
                <a:latin typeface="Arial"/>
                <a:ea typeface="Arial"/>
                <a:cs typeface="Arial"/>
                <a:sym typeface="Arial"/>
              </a:endParaRPr>
            </a:p>
          </p:txBody>
        </p:sp>
        <p:sp>
          <p:nvSpPr>
            <p:cNvPr id="816" name="Google Shape;816;p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817" name="Google Shape;817;p4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Phương sai của quần thể </a:t>
            </a:r>
            <a:endParaRPr b="1" sz="2400">
              <a:solidFill>
                <a:srgbClr val="0C0C0C"/>
              </a:solidFill>
              <a:latin typeface="Arial"/>
              <a:ea typeface="Arial"/>
              <a:cs typeface="Arial"/>
              <a:sym typeface="Arial"/>
            </a:endParaRPr>
          </a:p>
        </p:txBody>
      </p:sp>
      <p:sp>
        <p:nvSpPr>
          <p:cNvPr id="818" name="Google Shape;818;p47"/>
          <p:cNvSpPr/>
          <p:nvPr/>
        </p:nvSpPr>
        <p:spPr>
          <a:xfrm>
            <a:off x="674556" y="2215460"/>
            <a:ext cx="8632825"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1) Đối với trường hợp rời rạc với </a:t>
            </a:r>
            <a:r>
              <a:rPr i="1" lang="en-US" sz="1300">
                <a:solidFill>
                  <a:srgbClr val="262626"/>
                </a:solidFill>
                <a:latin typeface="Arial"/>
                <a:ea typeface="Arial"/>
                <a:cs typeface="Arial"/>
                <a:sym typeface="Arial"/>
              </a:rPr>
              <a:t>P(x)</a:t>
            </a:r>
            <a:r>
              <a:rPr lang="en-US" sz="1300">
                <a:solidFill>
                  <a:srgbClr val="262626"/>
                </a:solidFill>
                <a:latin typeface="Arial"/>
                <a:ea typeface="Arial"/>
                <a:cs typeface="Arial"/>
                <a:sym typeface="Arial"/>
              </a:rPr>
              <a:t>= hàm phân phối xác suất:</a:t>
            </a:r>
            <a:endParaRPr/>
          </a:p>
        </p:txBody>
      </p:sp>
      <p:sp>
        <p:nvSpPr>
          <p:cNvPr id="819" name="Google Shape;819;p47"/>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Phương sai của quần thể được ký hiệu là 𝜎^2 hoặc 𝑉𝑎𝑟(𝑋). </a:t>
            </a:r>
            <a:endParaRPr/>
          </a:p>
        </p:txBody>
      </p:sp>
      <p:sp>
        <p:nvSpPr>
          <p:cNvPr id="820" name="Google Shape;820;p47"/>
          <p:cNvSpPr/>
          <p:nvPr/>
        </p:nvSpPr>
        <p:spPr>
          <a:xfrm>
            <a:off x="674556" y="5229200"/>
            <a:ext cx="8632825" cy="707035"/>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21" name="Google Shape;821;p47"/>
          <p:cNvSpPr/>
          <p:nvPr/>
        </p:nvSpPr>
        <p:spPr>
          <a:xfrm>
            <a:off x="3302614" y="2636604"/>
            <a:ext cx="3285927" cy="79239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22" name="Google Shape;822;p47"/>
          <p:cNvSpPr/>
          <p:nvPr/>
        </p:nvSpPr>
        <p:spPr>
          <a:xfrm>
            <a:off x="3302614" y="4071815"/>
            <a:ext cx="3297598" cy="840808"/>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23" name="Google Shape;823;p47"/>
          <p:cNvSpPr/>
          <p:nvPr/>
        </p:nvSpPr>
        <p:spPr>
          <a:xfrm>
            <a:off x="674556" y="3624140"/>
            <a:ext cx="8632825" cy="345461"/>
          </a:xfrm>
          <a:prstGeom prst="rect">
            <a:avLst/>
          </a:prstGeom>
          <a:blipFill rotWithShape="1">
            <a:blip r:embed="rId6">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grpSp>
        <p:nvGrpSpPr>
          <p:cNvPr id="829" name="Google Shape;829;p48"/>
          <p:cNvGrpSpPr/>
          <p:nvPr/>
        </p:nvGrpSpPr>
        <p:grpSpPr>
          <a:xfrm>
            <a:off x="450000" y="450000"/>
            <a:ext cx="9018000" cy="276999"/>
            <a:chOff x="450000" y="450000"/>
            <a:chExt cx="9018000" cy="276999"/>
          </a:xfrm>
        </p:grpSpPr>
        <p:sp>
          <p:nvSpPr>
            <p:cNvPr id="830" name="Google Shape;830;p4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Biến ngẫu nhiên</a:t>
              </a:r>
              <a:endParaRPr b="1" sz="1800">
                <a:solidFill>
                  <a:schemeClr val="lt1"/>
                </a:solidFill>
                <a:latin typeface="Arial"/>
                <a:ea typeface="Arial"/>
                <a:cs typeface="Arial"/>
                <a:sym typeface="Arial"/>
              </a:endParaRPr>
            </a:p>
          </p:txBody>
        </p:sp>
        <p:sp>
          <p:nvSpPr>
            <p:cNvPr id="831" name="Google Shape;831;p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832" name="Google Shape;832;p48"/>
          <p:cNvSpPr/>
          <p:nvPr/>
        </p:nvSpPr>
        <p:spPr>
          <a:xfrm>
            <a:off x="674556" y="1700808"/>
            <a:ext cx="8632825" cy="2095107"/>
          </a:xfrm>
          <a:prstGeom prst="rect">
            <a:avLst/>
          </a:prstGeom>
          <a:blipFill rotWithShape="1">
            <a:blip r:embed="rId3">
              <a:alphaModFix/>
            </a:blip>
            <a:stretch>
              <a:fillRect b="0" l="-14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33" name="Google Shape;833;p4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tính chất của phương sai của quần thể: </a:t>
            </a:r>
            <a:endParaRPr/>
          </a:p>
        </p:txBody>
      </p:sp>
      <p:sp>
        <p:nvSpPr>
          <p:cNvPr id="834" name="Google Shape;834;p48"/>
          <p:cNvSpPr/>
          <p:nvPr/>
        </p:nvSpPr>
        <p:spPr>
          <a:xfrm>
            <a:off x="674556" y="3549887"/>
            <a:ext cx="8632825" cy="345461"/>
          </a:xfrm>
          <a:prstGeom prst="rect">
            <a:avLst/>
          </a:prstGeom>
          <a:blipFill rotWithShape="1">
            <a:blip r:embed="rId4">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49"/>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Tìm hiểu về xác suất</a:t>
            </a:r>
            <a:endParaRPr b="1" sz="3200">
              <a:solidFill>
                <a:srgbClr val="000000"/>
              </a:solidFill>
              <a:latin typeface="Arial"/>
              <a:ea typeface="Arial"/>
              <a:cs typeface="Arial"/>
              <a:sym typeface="Arial"/>
            </a:endParaRPr>
          </a:p>
        </p:txBody>
      </p:sp>
      <p:sp>
        <p:nvSpPr>
          <p:cNvPr id="841" name="Google Shape;841;p49"/>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 </a:t>
            </a:r>
            <a:endParaRPr b="1" sz="5398">
              <a:solidFill>
                <a:srgbClr val="7F7F7F"/>
              </a:solidFill>
              <a:latin typeface="Arial"/>
              <a:ea typeface="Arial"/>
              <a:cs typeface="Arial"/>
              <a:sym typeface="Arial"/>
            </a:endParaRPr>
          </a:p>
        </p:txBody>
      </p:sp>
      <p:sp>
        <p:nvSpPr>
          <p:cNvPr id="842" name="Google Shape;842;p49"/>
          <p:cNvSpPr/>
          <p:nvPr/>
        </p:nvSpPr>
        <p:spPr>
          <a:xfrm>
            <a:off x="1054111" y="3929021"/>
            <a:ext cx="3897301"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Lý thyết về xác suất</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Quy tắc xác suất</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Biến ngẫu nhiên</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1.4. Phân phối xác suất rời rạc</a:t>
            </a:r>
            <a:endParaRPr sz="1800">
              <a:solidFill>
                <a:srgbClr val="3F3F3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grpSp>
        <p:nvGrpSpPr>
          <p:cNvPr id="138" name="Google Shape;138;p5"/>
          <p:cNvGrpSpPr/>
          <p:nvPr/>
        </p:nvGrpSpPr>
        <p:grpSpPr>
          <a:xfrm>
            <a:off x="450000" y="450000"/>
            <a:ext cx="9018000" cy="276999"/>
            <a:chOff x="450000" y="450000"/>
            <a:chExt cx="9018000" cy="276999"/>
          </a:xfrm>
        </p:grpSpPr>
        <p:sp>
          <p:nvSpPr>
            <p:cNvPr id="139" name="Google Shape;139;p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Lý thyết về xác suất</a:t>
              </a:r>
              <a:endParaRPr b="1" sz="1800">
                <a:solidFill>
                  <a:schemeClr val="lt1"/>
                </a:solidFill>
                <a:latin typeface="Arial"/>
                <a:ea typeface="Arial"/>
                <a:cs typeface="Arial"/>
                <a:sym typeface="Arial"/>
              </a:endParaRPr>
            </a:p>
          </p:txBody>
        </p:sp>
        <p:sp>
          <p:nvSpPr>
            <p:cNvPr id="140" name="Google Shape;140;p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141" name="Google Shape;141;p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Thử nghiệm ngẫu nhiên và biến cố</a:t>
            </a:r>
            <a:endParaRPr b="1" sz="2400">
              <a:solidFill>
                <a:srgbClr val="0C0C0C"/>
              </a:solidFill>
              <a:latin typeface="Arial"/>
              <a:ea typeface="Arial"/>
              <a:cs typeface="Arial"/>
              <a:sym typeface="Arial"/>
            </a:endParaRPr>
          </a:p>
        </p:txBody>
      </p:sp>
      <p:sp>
        <p:nvSpPr>
          <p:cNvPr id="142" name="Google Shape;142;p5"/>
          <p:cNvSpPr/>
          <p:nvPr/>
        </p:nvSpPr>
        <p:spPr>
          <a:xfrm>
            <a:off x="672080" y="2204864"/>
            <a:ext cx="8632825"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Thử nghiệm trong đó tất cả các kết quả có thể có được quan sát.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được lặp lại nhiều lần nhất có thể trong cùng điều kiện chính xác.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Kết quả hoặc đầu ra được tạo ra một cách ngẫu nhiên.</a:t>
            </a:r>
            <a:endParaRPr/>
          </a:p>
        </p:txBody>
      </p:sp>
      <p:grpSp>
        <p:nvGrpSpPr>
          <p:cNvPr id="143" name="Google Shape;143;p5"/>
          <p:cNvGrpSpPr/>
          <p:nvPr/>
        </p:nvGrpSpPr>
        <p:grpSpPr>
          <a:xfrm>
            <a:off x="2662873" y="3366845"/>
            <a:ext cx="4577077" cy="2390572"/>
            <a:chOff x="2575148" y="3366845"/>
            <a:chExt cx="4577077" cy="2390572"/>
          </a:xfrm>
        </p:grpSpPr>
        <p:pic>
          <p:nvPicPr>
            <p:cNvPr id="144" name="Google Shape;144;p5"/>
            <p:cNvPicPr preferRelativeResize="0"/>
            <p:nvPr/>
          </p:nvPicPr>
          <p:blipFill rotWithShape="1">
            <a:blip r:embed="rId3">
              <a:alphaModFix/>
            </a:blip>
            <a:srcRect b="0" l="0" r="0" t="0"/>
            <a:stretch/>
          </p:blipFill>
          <p:spPr>
            <a:xfrm>
              <a:off x="5027595" y="3366845"/>
              <a:ext cx="2124630" cy="2390572"/>
            </a:xfrm>
            <a:prstGeom prst="rect">
              <a:avLst/>
            </a:prstGeom>
            <a:noFill/>
            <a:ln>
              <a:noFill/>
            </a:ln>
          </p:spPr>
        </p:pic>
        <p:pic>
          <p:nvPicPr>
            <p:cNvPr descr="텍스트, 명함, 벡터그래픽, 기어이(가) 표시된 사진&#10;&#10;자동 생성된 설명" id="145" name="Google Shape;145;p5"/>
            <p:cNvPicPr preferRelativeResize="0"/>
            <p:nvPr/>
          </p:nvPicPr>
          <p:blipFill rotWithShape="1">
            <a:blip r:embed="rId4">
              <a:alphaModFix/>
            </a:blip>
            <a:srcRect b="17145" l="18270" r="18270" t="17145"/>
            <a:stretch/>
          </p:blipFill>
          <p:spPr>
            <a:xfrm>
              <a:off x="2575148" y="3462141"/>
              <a:ext cx="2124630" cy="2199980"/>
            </a:xfrm>
            <a:prstGeom prst="rect">
              <a:avLst/>
            </a:prstGeom>
            <a:noFill/>
            <a:ln>
              <a:noFill/>
            </a:ln>
          </p:spPr>
        </p:pic>
      </p:grpSp>
      <p:sp>
        <p:nvSpPr>
          <p:cNvPr id="146" name="Google Shape;146;p5"/>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Thử nghiệm ngẫu nhiên</a:t>
            </a:r>
            <a:endParaRPr sz="1400">
              <a:solidFill>
                <a:schemeClr val="dk1"/>
              </a:solidFill>
              <a:latin typeface="Arial"/>
              <a:ea typeface="Arial"/>
              <a:cs typeface="Arial"/>
              <a:sym typeface="Arial"/>
            </a:endParaRPr>
          </a:p>
        </p:txBody>
      </p:sp>
      <p:sp>
        <p:nvSpPr>
          <p:cNvPr id="147" name="Google Shape;147;p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grpSp>
        <p:nvGrpSpPr>
          <p:cNvPr id="848" name="Google Shape;848;p50"/>
          <p:cNvGrpSpPr/>
          <p:nvPr/>
        </p:nvGrpSpPr>
        <p:grpSpPr>
          <a:xfrm>
            <a:off x="450000" y="450000"/>
            <a:ext cx="9018000" cy="276999"/>
            <a:chOff x="450000" y="450000"/>
            <a:chExt cx="9018000" cy="276999"/>
          </a:xfrm>
        </p:grpSpPr>
        <p:sp>
          <p:nvSpPr>
            <p:cNvPr id="849" name="Google Shape;849;p5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Phân phối xác suất rời rạc</a:t>
              </a:r>
              <a:endParaRPr b="1" sz="1800">
                <a:solidFill>
                  <a:schemeClr val="lt1"/>
                </a:solidFill>
                <a:latin typeface="Arial"/>
                <a:ea typeface="Arial"/>
                <a:cs typeface="Arial"/>
                <a:sym typeface="Arial"/>
              </a:endParaRPr>
            </a:p>
          </p:txBody>
        </p:sp>
        <p:sp>
          <p:nvSpPr>
            <p:cNvPr id="850" name="Google Shape;850;p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851" name="Google Shape;851;p5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Phân phối xác suất rời rạc</a:t>
            </a:r>
            <a:endParaRPr b="1" sz="2400">
              <a:solidFill>
                <a:srgbClr val="0C0C0C"/>
              </a:solidFill>
              <a:latin typeface="Arial"/>
              <a:ea typeface="Arial"/>
              <a:cs typeface="Arial"/>
              <a:sym typeface="Arial"/>
            </a:endParaRPr>
          </a:p>
        </p:txBody>
      </p:sp>
      <p:pic>
        <p:nvPicPr>
          <p:cNvPr descr="텍스트, 명함, 벡터그래픽, 기어이(가) 표시된 사진&#10;&#10;자동 생성된 설명" id="852" name="Google Shape;852;p50"/>
          <p:cNvPicPr preferRelativeResize="0"/>
          <p:nvPr/>
        </p:nvPicPr>
        <p:blipFill rotWithShape="1">
          <a:blip r:embed="rId3">
            <a:alphaModFix/>
          </a:blip>
          <a:srcRect b="17145" l="18270" r="18270" t="17145"/>
          <a:stretch/>
        </p:blipFill>
        <p:spPr>
          <a:xfrm>
            <a:off x="3619264" y="2849735"/>
            <a:ext cx="2124239" cy="2199573"/>
          </a:xfrm>
          <a:prstGeom prst="rect">
            <a:avLst/>
          </a:prstGeom>
          <a:noFill/>
          <a:ln>
            <a:noFill/>
          </a:ln>
        </p:spPr>
      </p:pic>
      <p:sp>
        <p:nvSpPr>
          <p:cNvPr id="853" name="Google Shape;853;p50"/>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phân phối xác suất Bernoulli: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grpSp>
        <p:nvGrpSpPr>
          <p:cNvPr id="859" name="Google Shape;859;p51"/>
          <p:cNvGrpSpPr/>
          <p:nvPr/>
        </p:nvGrpSpPr>
        <p:grpSpPr>
          <a:xfrm>
            <a:off x="450000" y="450000"/>
            <a:ext cx="9018000" cy="276999"/>
            <a:chOff x="450000" y="450000"/>
            <a:chExt cx="9018000" cy="276999"/>
          </a:xfrm>
        </p:grpSpPr>
        <p:sp>
          <p:nvSpPr>
            <p:cNvPr id="860" name="Google Shape;860;p51"/>
            <p:cNvSpPr/>
            <p:nvPr/>
          </p:nvSpPr>
          <p:spPr>
            <a:xfrm>
              <a:off x="450000" y="450000"/>
              <a:ext cx="8785226" cy="276999"/>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Phân phối xác suất rời rạc</a:t>
              </a:r>
              <a:endParaRPr b="1" sz="1800">
                <a:solidFill>
                  <a:schemeClr val="lt1"/>
                </a:solidFill>
                <a:latin typeface="Arial"/>
                <a:ea typeface="Arial"/>
                <a:cs typeface="Arial"/>
                <a:sym typeface="Arial"/>
              </a:endParaRPr>
            </a:p>
          </p:txBody>
        </p:sp>
        <p:sp>
          <p:nvSpPr>
            <p:cNvPr id="861" name="Google Shape;861;p51"/>
            <p:cNvSpPr/>
            <p:nvPr/>
          </p:nvSpPr>
          <p:spPr>
            <a:xfrm>
              <a:off x="8674461" y="480778"/>
              <a:ext cx="793539" cy="246221"/>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grpSp>
        <p:nvGrpSpPr>
          <p:cNvPr id="862" name="Google Shape;862;p51"/>
          <p:cNvGrpSpPr/>
          <p:nvPr/>
        </p:nvGrpSpPr>
        <p:grpSpPr>
          <a:xfrm>
            <a:off x="846956" y="1716338"/>
            <a:ext cx="8460514" cy="345461"/>
            <a:chOff x="903506" y="2429380"/>
            <a:chExt cx="8460514" cy="345461"/>
          </a:xfrm>
        </p:grpSpPr>
        <p:sp>
          <p:nvSpPr>
            <p:cNvPr id="863" name="Google Shape;863;p51"/>
            <p:cNvSpPr/>
            <p:nvPr/>
          </p:nvSpPr>
          <p:spPr>
            <a:xfrm>
              <a:off x="903506" y="2490277"/>
              <a:ext cx="290279" cy="223667"/>
            </a:xfrm>
            <a:prstGeom prst="roundRect">
              <a:avLst>
                <a:gd fmla="val 16667" name="adj"/>
              </a:avLst>
            </a:prstGeom>
            <a:solidFill>
              <a:srgbClr val="193EB0"/>
            </a:solidFill>
            <a:ln>
              <a:noFill/>
            </a:ln>
            <a:effectLst>
              <a:outerShdw blurRad="57150" rotWithShape="0" algn="bl" dir="5400000" dist="19050">
                <a:srgbClr val="000000">
                  <a:alpha val="50000"/>
                </a:srgbClr>
              </a:outerShdw>
            </a:effectLst>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864" name="Google Shape;864;p51"/>
            <p:cNvSpPr/>
            <p:nvPr/>
          </p:nvSpPr>
          <p:spPr>
            <a:xfrm>
              <a:off x="1279004" y="2429380"/>
              <a:ext cx="8085016" cy="345461"/>
            </a:xfrm>
            <a:prstGeom prst="rect">
              <a:avLst/>
            </a:prstGeom>
            <a:noFill/>
            <a:ln>
              <a:noFill/>
            </a:ln>
            <a:effectLst>
              <a:outerShdw blurRad="57150" rotWithShape="0" algn="bl" dir="5400000" dist="19050">
                <a:srgbClr val="000000">
                  <a:alpha val="50000"/>
                </a:srgbClr>
              </a:outerShdw>
            </a:effectLst>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Tung đồng xu</a:t>
              </a:r>
              <a:endParaRPr sz="1400">
                <a:solidFill>
                  <a:srgbClr val="262626"/>
                </a:solidFill>
                <a:latin typeface="Arial"/>
                <a:ea typeface="Arial"/>
                <a:cs typeface="Arial"/>
                <a:sym typeface="Arial"/>
              </a:endParaRPr>
            </a:p>
          </p:txBody>
        </p:sp>
      </p:grpSp>
      <p:grpSp>
        <p:nvGrpSpPr>
          <p:cNvPr id="865" name="Google Shape;865;p51"/>
          <p:cNvGrpSpPr/>
          <p:nvPr/>
        </p:nvGrpSpPr>
        <p:grpSpPr>
          <a:xfrm>
            <a:off x="2503139" y="2219818"/>
            <a:ext cx="4896546" cy="2649342"/>
            <a:chOff x="2503139" y="2219818"/>
            <a:chExt cx="4896546" cy="2649342"/>
          </a:xfrm>
        </p:grpSpPr>
        <p:sp>
          <p:nvSpPr>
            <p:cNvPr id="866" name="Google Shape;866;p51"/>
            <p:cNvSpPr/>
            <p:nvPr/>
          </p:nvSpPr>
          <p:spPr>
            <a:xfrm>
              <a:off x="2503139" y="2219818"/>
              <a:ext cx="4896546" cy="2649342"/>
            </a:xfrm>
            <a:prstGeom prst="rect">
              <a:avLst/>
            </a:prstGeom>
            <a:solidFill>
              <a:srgbClr val="F2F2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67" name="Google Shape;867;p51"/>
            <p:cNvGrpSpPr/>
            <p:nvPr/>
          </p:nvGrpSpPr>
          <p:grpSpPr>
            <a:xfrm>
              <a:off x="2889250" y="2431816"/>
              <a:ext cx="4124325" cy="2297354"/>
              <a:chOff x="2895600" y="7070878"/>
              <a:chExt cx="4124325" cy="2297354"/>
            </a:xfrm>
          </p:grpSpPr>
          <p:sp>
            <p:nvSpPr>
              <p:cNvPr id="868" name="Google Shape;868;p51"/>
              <p:cNvSpPr txBox="1"/>
              <p:nvPr/>
            </p:nvSpPr>
            <p:spPr>
              <a:xfrm>
                <a:off x="3657216" y="8998900"/>
                <a:ext cx="1042416" cy="369332"/>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down</a:t>
                </a:r>
                <a:endParaRPr/>
              </a:p>
            </p:txBody>
          </p:sp>
          <p:sp>
            <p:nvSpPr>
              <p:cNvPr id="869" name="Google Shape;869;p51"/>
              <p:cNvSpPr txBox="1"/>
              <p:nvPr/>
            </p:nvSpPr>
            <p:spPr>
              <a:xfrm>
                <a:off x="5275632" y="8998900"/>
                <a:ext cx="921364" cy="369332"/>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up</a:t>
                </a:r>
                <a:endParaRPr/>
              </a:p>
            </p:txBody>
          </p:sp>
          <p:grpSp>
            <p:nvGrpSpPr>
              <p:cNvPr id="870" name="Google Shape;870;p51"/>
              <p:cNvGrpSpPr/>
              <p:nvPr/>
            </p:nvGrpSpPr>
            <p:grpSpPr>
              <a:xfrm>
                <a:off x="4128910" y="7070878"/>
                <a:ext cx="856187" cy="483466"/>
                <a:chOff x="4128910" y="7070878"/>
                <a:chExt cx="856187" cy="483466"/>
              </a:xfrm>
            </p:grpSpPr>
            <p:sp>
              <p:nvSpPr>
                <p:cNvPr id="871" name="Google Shape;871;p51"/>
                <p:cNvSpPr/>
                <p:nvPr/>
              </p:nvSpPr>
              <p:spPr>
                <a:xfrm>
                  <a:off x="4128910" y="7264319"/>
                  <a:ext cx="108000" cy="108000"/>
                </a:xfrm>
                <a:prstGeom prst="ellipse">
                  <a:avLst/>
                </a:prstGeom>
                <a:solidFill>
                  <a:srgbClr val="193EB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72" name="Google Shape;872;p51"/>
                <p:cNvCxnSpPr/>
                <p:nvPr/>
              </p:nvCxnSpPr>
              <p:spPr>
                <a:xfrm>
                  <a:off x="4264935" y="7318319"/>
                  <a:ext cx="371293" cy="0"/>
                </a:xfrm>
                <a:prstGeom prst="straightConnector1">
                  <a:avLst/>
                </a:prstGeom>
                <a:noFill/>
                <a:ln cap="flat" cmpd="sng" w="12700">
                  <a:solidFill>
                    <a:srgbClr val="FF4337"/>
                  </a:solidFill>
                  <a:prstDash val="dot"/>
                  <a:miter lim="800000"/>
                  <a:headEnd len="sm" w="sm" type="none"/>
                  <a:tailEnd len="sm" w="sm" type="none"/>
                </a:ln>
                <a:effectLst>
                  <a:outerShdw blurRad="57150" rotWithShape="0" algn="bl" dir="5400000" dist="19050">
                    <a:srgbClr val="000000">
                      <a:alpha val="50000"/>
                    </a:srgbClr>
                  </a:outerShdw>
                </a:effectLst>
              </p:spPr>
            </p:cxnSp>
            <p:sp>
              <p:nvSpPr>
                <p:cNvPr id="873" name="Google Shape;873;p51"/>
                <p:cNvSpPr/>
                <p:nvPr/>
              </p:nvSpPr>
              <p:spPr>
                <a:xfrm>
                  <a:off x="4651351" y="7070878"/>
                  <a:ext cx="333746" cy="483466"/>
                </a:xfrm>
                <a:prstGeom prst="rect">
                  <a:avLst/>
                </a:prstGeom>
                <a:blipFill rotWithShape="1">
                  <a:blip r:embed="rId3">
                    <a:alphaModFix/>
                  </a:blip>
                  <a:stretch>
                    <a:fillRect b="-2531" l="0" r="0" t="0"/>
                  </a:stretch>
                </a:blip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874" name="Google Shape;874;p51"/>
              <p:cNvGrpSpPr/>
              <p:nvPr/>
            </p:nvGrpSpPr>
            <p:grpSpPr>
              <a:xfrm>
                <a:off x="5683390" y="7070878"/>
                <a:ext cx="856187" cy="483466"/>
                <a:chOff x="4128910" y="7070878"/>
                <a:chExt cx="856187" cy="483466"/>
              </a:xfrm>
            </p:grpSpPr>
            <p:sp>
              <p:nvSpPr>
                <p:cNvPr id="875" name="Google Shape;875;p51"/>
                <p:cNvSpPr/>
                <p:nvPr/>
              </p:nvSpPr>
              <p:spPr>
                <a:xfrm>
                  <a:off x="4128910" y="7264319"/>
                  <a:ext cx="108000" cy="108000"/>
                </a:xfrm>
                <a:prstGeom prst="ellipse">
                  <a:avLst/>
                </a:prstGeom>
                <a:solidFill>
                  <a:srgbClr val="193EB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76" name="Google Shape;876;p51"/>
                <p:cNvCxnSpPr/>
                <p:nvPr/>
              </p:nvCxnSpPr>
              <p:spPr>
                <a:xfrm>
                  <a:off x="4264935" y="7318319"/>
                  <a:ext cx="371293" cy="0"/>
                </a:xfrm>
                <a:prstGeom prst="straightConnector1">
                  <a:avLst/>
                </a:prstGeom>
                <a:noFill/>
                <a:ln cap="flat" cmpd="sng" w="12700">
                  <a:solidFill>
                    <a:srgbClr val="FF4337"/>
                  </a:solidFill>
                  <a:prstDash val="dot"/>
                  <a:miter lim="800000"/>
                  <a:headEnd len="sm" w="sm" type="none"/>
                  <a:tailEnd len="sm" w="sm" type="none"/>
                </a:ln>
                <a:effectLst>
                  <a:outerShdw blurRad="57150" rotWithShape="0" algn="bl" dir="5400000" dist="19050">
                    <a:srgbClr val="000000">
                      <a:alpha val="50000"/>
                    </a:srgbClr>
                  </a:outerShdw>
                </a:effectLst>
              </p:spPr>
            </p:cxnSp>
            <p:sp>
              <p:nvSpPr>
                <p:cNvPr id="877" name="Google Shape;877;p51"/>
                <p:cNvSpPr/>
                <p:nvPr/>
              </p:nvSpPr>
              <p:spPr>
                <a:xfrm>
                  <a:off x="4651351" y="7070878"/>
                  <a:ext cx="333746" cy="483466"/>
                </a:xfrm>
                <a:prstGeom prst="rect">
                  <a:avLst/>
                </a:prstGeom>
                <a:blipFill rotWithShape="1">
                  <a:blip r:embed="rId3">
                    <a:alphaModFix/>
                  </a:blip>
                  <a:stretch>
                    <a:fillRect b="-2531" l="0" r="0" t="0"/>
                  </a:stretch>
                </a:blip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cxnSp>
            <p:nvCxnSpPr>
              <p:cNvPr id="878" name="Google Shape;878;p51"/>
              <p:cNvCxnSpPr/>
              <p:nvPr/>
            </p:nvCxnSpPr>
            <p:spPr>
              <a:xfrm>
                <a:off x="5735215" y="8643248"/>
                <a:ext cx="0" cy="301681"/>
              </a:xfrm>
              <a:prstGeom prst="straightConnector1">
                <a:avLst/>
              </a:prstGeom>
              <a:noFill/>
              <a:ln cap="flat" cmpd="sng" w="12700">
                <a:solidFill>
                  <a:srgbClr val="FF4337"/>
                </a:solidFill>
                <a:prstDash val="dot"/>
                <a:miter lim="800000"/>
                <a:headEnd len="sm" w="sm" type="none"/>
                <a:tailEnd len="sm" w="sm" type="none"/>
              </a:ln>
              <a:effectLst>
                <a:outerShdw blurRad="57150" rotWithShape="0" algn="bl" dir="5400000" dist="19050">
                  <a:srgbClr val="000000">
                    <a:alpha val="50000"/>
                  </a:srgbClr>
                </a:outerShdw>
              </a:effectLst>
            </p:spPr>
          </p:cxnSp>
          <p:cxnSp>
            <p:nvCxnSpPr>
              <p:cNvPr id="879" name="Google Shape;879;p51"/>
              <p:cNvCxnSpPr/>
              <p:nvPr/>
            </p:nvCxnSpPr>
            <p:spPr>
              <a:xfrm>
                <a:off x="4182910" y="8643248"/>
                <a:ext cx="0" cy="301681"/>
              </a:xfrm>
              <a:prstGeom prst="straightConnector1">
                <a:avLst/>
              </a:prstGeom>
              <a:noFill/>
              <a:ln cap="flat" cmpd="sng" w="12700">
                <a:solidFill>
                  <a:srgbClr val="FF4337"/>
                </a:solidFill>
                <a:prstDash val="dot"/>
                <a:miter lim="800000"/>
                <a:headEnd len="sm" w="sm" type="none"/>
                <a:tailEnd len="sm" w="sm" type="none"/>
              </a:ln>
              <a:effectLst>
                <a:outerShdw blurRad="57150" rotWithShape="0" algn="bl" dir="5400000" dist="19050">
                  <a:srgbClr val="000000">
                    <a:alpha val="50000"/>
                  </a:srgbClr>
                </a:outerShdw>
              </a:effectLst>
            </p:spPr>
          </p:cxnSp>
          <p:cxnSp>
            <p:nvCxnSpPr>
              <p:cNvPr id="880" name="Google Shape;880;p51"/>
              <p:cNvCxnSpPr/>
              <p:nvPr/>
            </p:nvCxnSpPr>
            <p:spPr>
              <a:xfrm>
                <a:off x="2895600" y="8643248"/>
                <a:ext cx="4124325" cy="0"/>
              </a:xfrm>
              <a:prstGeom prst="straightConnector1">
                <a:avLst/>
              </a:prstGeom>
              <a:noFill/>
              <a:ln cap="flat" cmpd="sng" w="12700">
                <a:solidFill>
                  <a:schemeClr val="dk1"/>
                </a:solidFill>
                <a:prstDash val="solid"/>
                <a:miter lim="800000"/>
                <a:headEnd len="sm" w="sm" type="none"/>
                <a:tailEnd len="sm" w="sm" type="none"/>
              </a:ln>
              <a:effectLst>
                <a:outerShdw blurRad="57150" rotWithShape="0" algn="bl" dir="5400000" dist="19050">
                  <a:srgbClr val="000000">
                    <a:alpha val="50000"/>
                  </a:srgbClr>
                </a:outerShdw>
              </a:effectLst>
            </p:spPr>
          </p:cxnSp>
        </p:grpSp>
      </p:grpSp>
      <p:sp>
        <p:nvSpPr>
          <p:cNvPr id="881" name="Google Shape;881;p51"/>
          <p:cNvSpPr/>
          <p:nvPr/>
        </p:nvSpPr>
        <p:spPr>
          <a:xfrm>
            <a:off x="558924" y="1428745"/>
            <a:ext cx="9180558" cy="215444"/>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115888" lvl="0" marL="115888" marR="0" rtl="0" algn="l">
              <a:spcBef>
                <a:spcPts val="0"/>
              </a:spcBef>
              <a:spcAft>
                <a:spcPts val="0"/>
              </a:spcAft>
              <a:buClr>
                <a:schemeClr val="lt1"/>
              </a:buClr>
              <a:buSzPts val="1680"/>
              <a:buFont typeface="Arial"/>
              <a:buChar char="•"/>
            </a:pPr>
            <a:r>
              <a:rPr lang="en-US" sz="1400">
                <a:solidFill>
                  <a:schemeClr val="lt1"/>
                </a:solidFill>
                <a:latin typeface="Arial"/>
                <a:ea typeface="Arial"/>
                <a:cs typeface="Arial"/>
                <a:sym typeface="Arial"/>
              </a:rPr>
              <a:t>Biến ngẫu nhiên và phân phối xác suất Bernoulli: </a:t>
            </a:r>
            <a:endParaRPr>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grpSp>
        <p:nvGrpSpPr>
          <p:cNvPr id="887" name="Google Shape;887;p52"/>
          <p:cNvGrpSpPr/>
          <p:nvPr/>
        </p:nvGrpSpPr>
        <p:grpSpPr>
          <a:xfrm>
            <a:off x="450000" y="450000"/>
            <a:ext cx="9018000" cy="276999"/>
            <a:chOff x="450000" y="450000"/>
            <a:chExt cx="9018000" cy="276999"/>
          </a:xfrm>
        </p:grpSpPr>
        <p:sp>
          <p:nvSpPr>
            <p:cNvPr id="888" name="Google Shape;888;p5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Phân phối xác suất rời rạc</a:t>
              </a:r>
              <a:endParaRPr b="1" sz="1800">
                <a:solidFill>
                  <a:schemeClr val="lt1"/>
                </a:solidFill>
                <a:latin typeface="Arial"/>
                <a:ea typeface="Arial"/>
                <a:cs typeface="Arial"/>
                <a:sym typeface="Arial"/>
              </a:endParaRPr>
            </a:p>
          </p:txBody>
        </p:sp>
        <p:sp>
          <p:nvSpPr>
            <p:cNvPr id="889" name="Google Shape;889;p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grpSp>
        <p:nvGrpSpPr>
          <p:cNvPr id="890" name="Google Shape;890;p52"/>
          <p:cNvGrpSpPr/>
          <p:nvPr/>
        </p:nvGrpSpPr>
        <p:grpSpPr>
          <a:xfrm>
            <a:off x="846956" y="1716338"/>
            <a:ext cx="8460514" cy="345461"/>
            <a:chOff x="903506" y="2429380"/>
            <a:chExt cx="8460514" cy="345461"/>
          </a:xfrm>
        </p:grpSpPr>
        <p:sp>
          <p:nvSpPr>
            <p:cNvPr id="891" name="Google Shape;891;p52"/>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892" name="Google Shape;892;p52"/>
            <p:cNvSpPr/>
            <p:nvPr/>
          </p:nvSpPr>
          <p:spPr>
            <a:xfrm>
              <a:off x="1279004" y="2429380"/>
              <a:ext cx="8085016"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Trường hợp kết quả nhị phân thông thường</a:t>
              </a:r>
              <a:endParaRPr sz="1300">
                <a:solidFill>
                  <a:srgbClr val="262626"/>
                </a:solidFill>
                <a:latin typeface="Arial"/>
                <a:ea typeface="Arial"/>
                <a:cs typeface="Arial"/>
                <a:sym typeface="Arial"/>
              </a:endParaRPr>
            </a:p>
          </p:txBody>
        </p:sp>
      </p:grpSp>
      <p:grpSp>
        <p:nvGrpSpPr>
          <p:cNvPr id="893" name="Google Shape;893;p52"/>
          <p:cNvGrpSpPr/>
          <p:nvPr/>
        </p:nvGrpSpPr>
        <p:grpSpPr>
          <a:xfrm>
            <a:off x="2503139" y="2296018"/>
            <a:ext cx="4896546" cy="2649342"/>
            <a:chOff x="2503139" y="2219818"/>
            <a:chExt cx="4896546" cy="2649342"/>
          </a:xfrm>
        </p:grpSpPr>
        <p:sp>
          <p:nvSpPr>
            <p:cNvPr id="894" name="Google Shape;894;p52"/>
            <p:cNvSpPr/>
            <p:nvPr/>
          </p:nvSpPr>
          <p:spPr>
            <a:xfrm>
              <a:off x="2503139" y="2219818"/>
              <a:ext cx="4896546" cy="264934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95" name="Google Shape;895;p52"/>
            <p:cNvGrpSpPr/>
            <p:nvPr/>
          </p:nvGrpSpPr>
          <p:grpSpPr>
            <a:xfrm>
              <a:off x="2889250" y="2361500"/>
              <a:ext cx="4124325" cy="2365978"/>
              <a:chOff x="2889250" y="3199511"/>
              <a:chExt cx="4124325" cy="2365978"/>
            </a:xfrm>
          </p:grpSpPr>
          <p:grpSp>
            <p:nvGrpSpPr>
              <p:cNvPr id="896" name="Google Shape;896;p52"/>
              <p:cNvGrpSpPr/>
              <p:nvPr/>
            </p:nvGrpSpPr>
            <p:grpSpPr>
              <a:xfrm>
                <a:off x="4591696" y="3199511"/>
                <a:ext cx="2108993" cy="1072565"/>
                <a:chOff x="4869590" y="6602571"/>
                <a:chExt cx="2108993" cy="1072565"/>
              </a:xfrm>
            </p:grpSpPr>
            <p:sp>
              <p:nvSpPr>
                <p:cNvPr id="897" name="Google Shape;897;p52"/>
                <p:cNvSpPr txBox="1"/>
                <p:nvPr/>
              </p:nvSpPr>
              <p:spPr>
                <a:xfrm>
                  <a:off x="6329359" y="6602571"/>
                  <a:ext cx="649224" cy="400110"/>
                </a:xfrm>
                <a:prstGeom prst="rect">
                  <a:avLst/>
                </a:prstGeom>
                <a:blipFill rotWithShape="1">
                  <a:blip r:embed="rId3">
                    <a:alphaModFix/>
                  </a:blip>
                  <a:stretch>
                    <a:fillRect b="-922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98" name="Google Shape;898;p52"/>
                <p:cNvSpPr txBox="1"/>
                <p:nvPr/>
              </p:nvSpPr>
              <p:spPr>
                <a:xfrm>
                  <a:off x="4869590" y="7275026"/>
                  <a:ext cx="1089216" cy="400110"/>
                </a:xfrm>
                <a:prstGeom prst="rect">
                  <a:avLst/>
                </a:prstGeom>
                <a:blipFill rotWithShape="1">
                  <a:blip r:embed="rId4">
                    <a:alphaModFix/>
                  </a:blip>
                  <a:stretch>
                    <a:fillRect b="-16665" l="-558"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899" name="Google Shape;899;p52"/>
              <p:cNvGrpSpPr/>
              <p:nvPr/>
            </p:nvGrpSpPr>
            <p:grpSpPr>
              <a:xfrm>
                <a:off x="2889250" y="3377756"/>
                <a:ext cx="4124325" cy="2187733"/>
                <a:chOff x="2895600" y="7180499"/>
                <a:chExt cx="4124325" cy="2187733"/>
              </a:xfrm>
            </p:grpSpPr>
            <p:sp>
              <p:nvSpPr>
                <p:cNvPr id="900" name="Google Shape;900;p52"/>
                <p:cNvSpPr txBox="1"/>
                <p:nvPr/>
              </p:nvSpPr>
              <p:spPr>
                <a:xfrm>
                  <a:off x="3949948" y="8998900"/>
                  <a:ext cx="45695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0</a:t>
                  </a:r>
                  <a:endParaRPr/>
                </a:p>
              </p:txBody>
            </p:sp>
            <p:sp>
              <p:nvSpPr>
                <p:cNvPr id="901" name="Google Shape;901;p52"/>
                <p:cNvSpPr txBox="1"/>
                <p:nvPr/>
              </p:nvSpPr>
              <p:spPr>
                <a:xfrm>
                  <a:off x="5534370" y="8998900"/>
                  <a:ext cx="40388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1</a:t>
                  </a:r>
                  <a:endParaRPr/>
                </a:p>
              </p:txBody>
            </p:sp>
            <p:grpSp>
              <p:nvGrpSpPr>
                <p:cNvPr id="902" name="Google Shape;902;p52"/>
                <p:cNvGrpSpPr/>
                <p:nvPr/>
              </p:nvGrpSpPr>
              <p:grpSpPr>
                <a:xfrm>
                  <a:off x="4128910" y="7829469"/>
                  <a:ext cx="507318" cy="108000"/>
                  <a:chOff x="4128910" y="7829469"/>
                  <a:chExt cx="507318" cy="108000"/>
                </a:xfrm>
              </p:grpSpPr>
              <p:sp>
                <p:nvSpPr>
                  <p:cNvPr id="903" name="Google Shape;903;p52"/>
                  <p:cNvSpPr/>
                  <p:nvPr/>
                </p:nvSpPr>
                <p:spPr>
                  <a:xfrm>
                    <a:off x="4128910" y="7829469"/>
                    <a:ext cx="108000" cy="108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904" name="Google Shape;904;p52"/>
                  <p:cNvCxnSpPr/>
                  <p:nvPr/>
                </p:nvCxnSpPr>
                <p:spPr>
                  <a:xfrm>
                    <a:off x="4264935" y="7883469"/>
                    <a:ext cx="371293" cy="0"/>
                  </a:xfrm>
                  <a:prstGeom prst="straightConnector1">
                    <a:avLst/>
                  </a:prstGeom>
                  <a:noFill/>
                  <a:ln cap="flat" cmpd="sng" w="12700">
                    <a:solidFill>
                      <a:srgbClr val="FF4337"/>
                    </a:solidFill>
                    <a:prstDash val="dot"/>
                    <a:miter lim="800000"/>
                    <a:headEnd len="sm" w="sm" type="none"/>
                    <a:tailEnd len="sm" w="sm" type="none"/>
                  </a:ln>
                </p:spPr>
              </p:cxnSp>
            </p:grpSp>
            <p:grpSp>
              <p:nvGrpSpPr>
                <p:cNvPr id="905" name="Google Shape;905;p52"/>
                <p:cNvGrpSpPr/>
                <p:nvPr/>
              </p:nvGrpSpPr>
              <p:grpSpPr>
                <a:xfrm>
                  <a:off x="5683390" y="7180499"/>
                  <a:ext cx="507318" cy="108000"/>
                  <a:chOff x="4128910" y="7180499"/>
                  <a:chExt cx="507318" cy="108000"/>
                </a:xfrm>
              </p:grpSpPr>
              <p:sp>
                <p:nvSpPr>
                  <p:cNvPr id="906" name="Google Shape;906;p52"/>
                  <p:cNvSpPr/>
                  <p:nvPr/>
                </p:nvSpPr>
                <p:spPr>
                  <a:xfrm>
                    <a:off x="4128910" y="7180499"/>
                    <a:ext cx="108000" cy="108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907" name="Google Shape;907;p52"/>
                  <p:cNvCxnSpPr/>
                  <p:nvPr/>
                </p:nvCxnSpPr>
                <p:spPr>
                  <a:xfrm>
                    <a:off x="4264935" y="7234499"/>
                    <a:ext cx="371293" cy="0"/>
                  </a:xfrm>
                  <a:prstGeom prst="straightConnector1">
                    <a:avLst/>
                  </a:prstGeom>
                  <a:noFill/>
                  <a:ln cap="flat" cmpd="sng" w="12700">
                    <a:solidFill>
                      <a:srgbClr val="FF4337"/>
                    </a:solidFill>
                    <a:prstDash val="dot"/>
                    <a:miter lim="800000"/>
                    <a:headEnd len="sm" w="sm" type="none"/>
                    <a:tailEnd len="sm" w="sm" type="none"/>
                  </a:ln>
                </p:spPr>
              </p:cxnSp>
            </p:grpSp>
            <p:cxnSp>
              <p:nvCxnSpPr>
                <p:cNvPr id="908" name="Google Shape;908;p52"/>
                <p:cNvCxnSpPr/>
                <p:nvPr/>
              </p:nvCxnSpPr>
              <p:spPr>
                <a:xfrm>
                  <a:off x="5735215" y="8643248"/>
                  <a:ext cx="0" cy="301681"/>
                </a:xfrm>
                <a:prstGeom prst="straightConnector1">
                  <a:avLst/>
                </a:prstGeom>
                <a:noFill/>
                <a:ln cap="flat" cmpd="sng" w="12700">
                  <a:solidFill>
                    <a:srgbClr val="FF4337"/>
                  </a:solidFill>
                  <a:prstDash val="dot"/>
                  <a:miter lim="800000"/>
                  <a:headEnd len="sm" w="sm" type="none"/>
                  <a:tailEnd len="sm" w="sm" type="none"/>
                </a:ln>
              </p:spPr>
            </p:cxnSp>
            <p:cxnSp>
              <p:nvCxnSpPr>
                <p:cNvPr id="909" name="Google Shape;909;p52"/>
                <p:cNvCxnSpPr/>
                <p:nvPr/>
              </p:nvCxnSpPr>
              <p:spPr>
                <a:xfrm>
                  <a:off x="4182910" y="8643248"/>
                  <a:ext cx="0" cy="301681"/>
                </a:xfrm>
                <a:prstGeom prst="straightConnector1">
                  <a:avLst/>
                </a:prstGeom>
                <a:noFill/>
                <a:ln cap="flat" cmpd="sng" w="12700">
                  <a:solidFill>
                    <a:srgbClr val="FF4337"/>
                  </a:solidFill>
                  <a:prstDash val="dot"/>
                  <a:miter lim="800000"/>
                  <a:headEnd len="sm" w="sm" type="none"/>
                  <a:tailEnd len="sm" w="sm" type="none"/>
                </a:ln>
              </p:spPr>
            </p:cxnSp>
            <p:cxnSp>
              <p:nvCxnSpPr>
                <p:cNvPr id="910" name="Google Shape;910;p52"/>
                <p:cNvCxnSpPr/>
                <p:nvPr/>
              </p:nvCxnSpPr>
              <p:spPr>
                <a:xfrm>
                  <a:off x="2895600" y="8643248"/>
                  <a:ext cx="4124325" cy="0"/>
                </a:xfrm>
                <a:prstGeom prst="straightConnector1">
                  <a:avLst/>
                </a:prstGeom>
                <a:noFill/>
                <a:ln cap="flat" cmpd="sng" w="12700">
                  <a:solidFill>
                    <a:schemeClr val="dk1"/>
                  </a:solidFill>
                  <a:prstDash val="solid"/>
                  <a:miter lim="800000"/>
                  <a:headEnd len="sm" w="sm" type="none"/>
                  <a:tailEnd len="sm" w="sm" type="none"/>
                </a:ln>
              </p:spPr>
            </p:cxnSp>
          </p:grpSp>
        </p:grpSp>
      </p:grpSp>
      <p:sp>
        <p:nvSpPr>
          <p:cNvPr id="911" name="Google Shape;911;p5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0C0C0C"/>
              </a:buClr>
              <a:buSzPts val="1680"/>
              <a:buFont typeface="Arial"/>
              <a:buChar char="•"/>
            </a:pPr>
            <a:r>
              <a:rPr lang="en-US" sz="1400">
                <a:solidFill>
                  <a:srgbClr val="0C0C0C"/>
                </a:solidFill>
                <a:latin typeface="Arial"/>
                <a:ea typeface="Arial"/>
                <a:cs typeface="Arial"/>
                <a:sym typeface="Arial"/>
              </a:rPr>
              <a:t>Biến ngẫu nhiên và phân phối xác suất Bernoulli: </a:t>
            </a:r>
            <a:endParaRPr>
              <a:solidFill>
                <a:srgbClr val="0C0C0C"/>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grpSp>
        <p:nvGrpSpPr>
          <p:cNvPr id="917" name="Google Shape;917;p53"/>
          <p:cNvGrpSpPr/>
          <p:nvPr/>
        </p:nvGrpSpPr>
        <p:grpSpPr>
          <a:xfrm>
            <a:off x="450000" y="450000"/>
            <a:ext cx="9018000" cy="276999"/>
            <a:chOff x="450000" y="450000"/>
            <a:chExt cx="9018000" cy="276999"/>
          </a:xfrm>
        </p:grpSpPr>
        <p:sp>
          <p:nvSpPr>
            <p:cNvPr id="918" name="Google Shape;918;p5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Phân phối xác suất rời rạc</a:t>
              </a:r>
              <a:endParaRPr b="1" sz="1800">
                <a:solidFill>
                  <a:schemeClr val="lt1"/>
                </a:solidFill>
                <a:latin typeface="Arial"/>
                <a:ea typeface="Arial"/>
                <a:cs typeface="Arial"/>
                <a:sym typeface="Arial"/>
              </a:endParaRPr>
            </a:p>
          </p:txBody>
        </p:sp>
        <p:sp>
          <p:nvSpPr>
            <p:cNvPr id="919" name="Google Shape;919;p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920" name="Google Shape;920;p53"/>
          <p:cNvSpPr/>
          <p:nvPr/>
        </p:nvSpPr>
        <p:spPr>
          <a:xfrm>
            <a:off x="674556" y="1700808"/>
            <a:ext cx="8632825" cy="1678455"/>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21" name="Google Shape;921;p5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phân phối xác suất Bernoulli: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grpSp>
        <p:nvGrpSpPr>
          <p:cNvPr id="927" name="Google Shape;927;p54"/>
          <p:cNvGrpSpPr/>
          <p:nvPr/>
        </p:nvGrpSpPr>
        <p:grpSpPr>
          <a:xfrm>
            <a:off x="450000" y="450000"/>
            <a:ext cx="9018000" cy="276999"/>
            <a:chOff x="450000" y="450000"/>
            <a:chExt cx="9018000" cy="276999"/>
          </a:xfrm>
        </p:grpSpPr>
        <p:sp>
          <p:nvSpPr>
            <p:cNvPr id="928" name="Google Shape;928;p5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Phân phối xác suất rời rạc</a:t>
              </a:r>
              <a:endParaRPr b="1" sz="1800">
                <a:solidFill>
                  <a:schemeClr val="lt1"/>
                </a:solidFill>
                <a:latin typeface="Arial"/>
                <a:ea typeface="Arial"/>
                <a:cs typeface="Arial"/>
                <a:sym typeface="Arial"/>
              </a:endParaRPr>
            </a:p>
          </p:txBody>
        </p:sp>
        <p:sp>
          <p:nvSpPr>
            <p:cNvPr id="929" name="Google Shape;929;p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grpSp>
        <p:nvGrpSpPr>
          <p:cNvPr id="930" name="Google Shape;930;p54"/>
          <p:cNvGrpSpPr/>
          <p:nvPr/>
        </p:nvGrpSpPr>
        <p:grpSpPr>
          <a:xfrm>
            <a:off x="738944" y="2060848"/>
            <a:ext cx="7849566" cy="1635296"/>
            <a:chOff x="559817" y="2060575"/>
            <a:chExt cx="8642431" cy="1800473"/>
          </a:xfrm>
        </p:grpSpPr>
        <p:pic>
          <p:nvPicPr>
            <p:cNvPr descr="텍스트, 명함, 벡터그래픽, 기어이(가) 표시된 사진&#10;&#10;자동 생성된 설명" id="931" name="Google Shape;931;p54"/>
            <p:cNvPicPr preferRelativeResize="0"/>
            <p:nvPr/>
          </p:nvPicPr>
          <p:blipFill rotWithShape="1">
            <a:blip r:embed="rId3">
              <a:alphaModFix/>
            </a:blip>
            <a:srcRect b="17145" l="27602" r="27601" t="17145"/>
            <a:stretch/>
          </p:blipFill>
          <p:spPr>
            <a:xfrm>
              <a:off x="559817" y="2060575"/>
              <a:ext cx="1227393" cy="1800473"/>
            </a:xfrm>
            <a:prstGeom prst="rect">
              <a:avLst/>
            </a:prstGeom>
            <a:noFill/>
            <a:ln>
              <a:noFill/>
            </a:ln>
          </p:spPr>
        </p:pic>
        <p:pic>
          <p:nvPicPr>
            <p:cNvPr descr="텍스트, 명함, 벡터그래픽, 기어이(가) 표시된 사진&#10;&#10;자동 생성된 설명" id="932" name="Google Shape;932;p54"/>
            <p:cNvPicPr preferRelativeResize="0"/>
            <p:nvPr/>
          </p:nvPicPr>
          <p:blipFill rotWithShape="1">
            <a:blip r:embed="rId4">
              <a:alphaModFix/>
            </a:blip>
            <a:srcRect b="17145" l="27602" r="27601" t="17145"/>
            <a:stretch/>
          </p:blipFill>
          <p:spPr>
            <a:xfrm>
              <a:off x="2413576" y="2060575"/>
              <a:ext cx="1227393" cy="1800473"/>
            </a:xfrm>
            <a:prstGeom prst="rect">
              <a:avLst/>
            </a:prstGeom>
            <a:noFill/>
            <a:ln>
              <a:noFill/>
            </a:ln>
          </p:spPr>
        </p:pic>
        <p:pic>
          <p:nvPicPr>
            <p:cNvPr descr="텍스트, 명함, 벡터그래픽, 기어이(가) 표시된 사진&#10;&#10;자동 생성된 설명" id="933" name="Google Shape;933;p54"/>
            <p:cNvPicPr preferRelativeResize="0"/>
            <p:nvPr/>
          </p:nvPicPr>
          <p:blipFill rotWithShape="1">
            <a:blip r:embed="rId4">
              <a:alphaModFix/>
            </a:blip>
            <a:srcRect b="17145" l="27602" r="27601" t="17145"/>
            <a:stretch/>
          </p:blipFill>
          <p:spPr>
            <a:xfrm>
              <a:off x="4267335" y="2060575"/>
              <a:ext cx="1227393" cy="1800473"/>
            </a:xfrm>
            <a:prstGeom prst="rect">
              <a:avLst/>
            </a:prstGeom>
            <a:noFill/>
            <a:ln>
              <a:noFill/>
            </a:ln>
          </p:spPr>
        </p:pic>
        <p:pic>
          <p:nvPicPr>
            <p:cNvPr descr="텍스트, 명함, 벡터그래픽, 기어이(가) 표시된 사진&#10;&#10;자동 생성된 설명" id="934" name="Google Shape;934;p54"/>
            <p:cNvPicPr preferRelativeResize="0"/>
            <p:nvPr/>
          </p:nvPicPr>
          <p:blipFill rotWithShape="1">
            <a:blip r:embed="rId4">
              <a:alphaModFix/>
            </a:blip>
            <a:srcRect b="17145" l="27602" r="27601" t="17145"/>
            <a:stretch/>
          </p:blipFill>
          <p:spPr>
            <a:xfrm>
              <a:off x="6121095" y="2060575"/>
              <a:ext cx="1227393" cy="1800473"/>
            </a:xfrm>
            <a:prstGeom prst="rect">
              <a:avLst/>
            </a:prstGeom>
            <a:noFill/>
            <a:ln>
              <a:noFill/>
            </a:ln>
          </p:spPr>
        </p:pic>
        <p:pic>
          <p:nvPicPr>
            <p:cNvPr descr="텍스트, 명함, 벡터그래픽, 기어이(가) 표시된 사진&#10;&#10;자동 생성된 설명" id="935" name="Google Shape;935;p54"/>
            <p:cNvPicPr preferRelativeResize="0"/>
            <p:nvPr/>
          </p:nvPicPr>
          <p:blipFill rotWithShape="1">
            <a:blip r:embed="rId4">
              <a:alphaModFix/>
            </a:blip>
            <a:srcRect b="17145" l="27602" r="27601" t="17145"/>
            <a:stretch/>
          </p:blipFill>
          <p:spPr>
            <a:xfrm>
              <a:off x="7974855" y="2060575"/>
              <a:ext cx="1227393" cy="1800473"/>
            </a:xfrm>
            <a:prstGeom prst="rect">
              <a:avLst/>
            </a:prstGeom>
            <a:noFill/>
            <a:ln>
              <a:noFill/>
            </a:ln>
          </p:spPr>
        </p:pic>
        <p:sp>
          <p:nvSpPr>
            <p:cNvPr id="936" name="Google Shape;936;p54"/>
            <p:cNvSpPr/>
            <p:nvPr/>
          </p:nvSpPr>
          <p:spPr>
            <a:xfrm>
              <a:off x="1883599" y="2744017"/>
              <a:ext cx="433587" cy="433587"/>
            </a:xfrm>
            <a:prstGeom prst="mathPlus">
              <a:avLst>
                <a:gd fmla="val 23520" name="adj1"/>
              </a:avLst>
            </a:prstGeom>
            <a:solidFill>
              <a:srgbClr val="1429A0"/>
            </a:solidFill>
            <a:ln cap="flat" cmpd="sng" w="190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sp>
          <p:nvSpPr>
            <p:cNvPr id="937" name="Google Shape;937;p54"/>
            <p:cNvSpPr/>
            <p:nvPr/>
          </p:nvSpPr>
          <p:spPr>
            <a:xfrm>
              <a:off x="3737358" y="2744017"/>
              <a:ext cx="433587" cy="433587"/>
            </a:xfrm>
            <a:prstGeom prst="mathPlus">
              <a:avLst>
                <a:gd fmla="val 23520" name="adj1"/>
              </a:avLst>
            </a:prstGeom>
            <a:solidFill>
              <a:srgbClr val="1429A0"/>
            </a:solidFill>
            <a:ln cap="flat" cmpd="sng" w="190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sp>
          <p:nvSpPr>
            <p:cNvPr id="938" name="Google Shape;938;p54"/>
            <p:cNvSpPr/>
            <p:nvPr/>
          </p:nvSpPr>
          <p:spPr>
            <a:xfrm>
              <a:off x="5591118" y="2744017"/>
              <a:ext cx="433587" cy="433587"/>
            </a:xfrm>
            <a:prstGeom prst="mathPlus">
              <a:avLst>
                <a:gd fmla="val 23520" name="adj1"/>
              </a:avLst>
            </a:prstGeom>
            <a:solidFill>
              <a:srgbClr val="1429A0"/>
            </a:solidFill>
            <a:ln cap="flat" cmpd="sng" w="190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sp>
          <p:nvSpPr>
            <p:cNvPr id="939" name="Google Shape;939;p54"/>
            <p:cNvSpPr/>
            <p:nvPr/>
          </p:nvSpPr>
          <p:spPr>
            <a:xfrm>
              <a:off x="7444877" y="2744017"/>
              <a:ext cx="433587" cy="433587"/>
            </a:xfrm>
            <a:prstGeom prst="mathPlus">
              <a:avLst>
                <a:gd fmla="val 23520" name="adj1"/>
              </a:avLst>
            </a:prstGeom>
            <a:solidFill>
              <a:srgbClr val="1429A0"/>
            </a:solidFill>
            <a:ln cap="flat" cmpd="sng" w="190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grpSp>
      <p:sp>
        <p:nvSpPr>
          <p:cNvPr id="940" name="Google Shape;940;p5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Bernoulli </a:t>
            </a:r>
            <a:r>
              <a:rPr lang="en-US" sz="1400">
                <a:solidFill>
                  <a:srgbClr val="262626"/>
                </a:solidFill>
                <a:latin typeface="Arial"/>
                <a:ea typeface="Arial"/>
                <a:cs typeface="Arial"/>
                <a:sym typeface="Arial"/>
              </a:rPr>
              <a:t>và phân phối nhị thức</a:t>
            </a:r>
            <a:endParaRPr sz="1400">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grpSp>
        <p:nvGrpSpPr>
          <p:cNvPr id="946" name="Google Shape;946;p55"/>
          <p:cNvGrpSpPr/>
          <p:nvPr/>
        </p:nvGrpSpPr>
        <p:grpSpPr>
          <a:xfrm>
            <a:off x="450000" y="450000"/>
            <a:ext cx="9018000" cy="276999"/>
            <a:chOff x="450000" y="450000"/>
            <a:chExt cx="9018000" cy="276999"/>
          </a:xfrm>
        </p:grpSpPr>
        <p:sp>
          <p:nvSpPr>
            <p:cNvPr id="947" name="Google Shape;947;p5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Phân phối xác suất rời rạc</a:t>
              </a:r>
              <a:endParaRPr b="1" sz="1800">
                <a:solidFill>
                  <a:schemeClr val="lt1"/>
                </a:solidFill>
                <a:latin typeface="Arial"/>
                <a:ea typeface="Arial"/>
                <a:cs typeface="Arial"/>
                <a:sym typeface="Arial"/>
              </a:endParaRPr>
            </a:p>
          </p:txBody>
        </p:sp>
        <p:sp>
          <p:nvSpPr>
            <p:cNvPr id="948" name="Google Shape;948;p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949" name="Google Shape;949;p55"/>
          <p:cNvSpPr/>
          <p:nvPr/>
        </p:nvSpPr>
        <p:spPr>
          <a:xfrm>
            <a:off x="674556" y="1777008"/>
            <a:ext cx="8632800" cy="2737500"/>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50" name="Google Shape;950;p5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Bernoulli </a:t>
            </a:r>
            <a:r>
              <a:rPr lang="en-US" sz="1400">
                <a:solidFill>
                  <a:srgbClr val="262626"/>
                </a:solidFill>
                <a:latin typeface="Arial"/>
                <a:ea typeface="Arial"/>
                <a:cs typeface="Arial"/>
                <a:sym typeface="Arial"/>
              </a:rPr>
              <a:t>và phân phối nhị thức</a:t>
            </a:r>
            <a:endParaRPr sz="1400">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grpSp>
        <p:nvGrpSpPr>
          <p:cNvPr id="956" name="Google Shape;956;p56"/>
          <p:cNvGrpSpPr/>
          <p:nvPr/>
        </p:nvGrpSpPr>
        <p:grpSpPr>
          <a:xfrm>
            <a:off x="450000" y="450000"/>
            <a:ext cx="9018000" cy="276999"/>
            <a:chOff x="450000" y="450000"/>
            <a:chExt cx="9018000" cy="276999"/>
          </a:xfrm>
        </p:grpSpPr>
        <p:sp>
          <p:nvSpPr>
            <p:cNvPr id="957" name="Google Shape;957;p5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Phân phối xác suất rời rạc</a:t>
              </a:r>
              <a:endParaRPr b="1" sz="1800">
                <a:solidFill>
                  <a:schemeClr val="lt1"/>
                </a:solidFill>
                <a:latin typeface="Arial"/>
                <a:ea typeface="Arial"/>
                <a:cs typeface="Arial"/>
                <a:sym typeface="Arial"/>
              </a:endParaRPr>
            </a:p>
          </p:txBody>
        </p:sp>
        <p:sp>
          <p:nvSpPr>
            <p:cNvPr id="958" name="Google Shape;958;p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grpSp>
        <p:nvGrpSpPr>
          <p:cNvPr id="959" name="Google Shape;959;p56"/>
          <p:cNvGrpSpPr/>
          <p:nvPr/>
        </p:nvGrpSpPr>
        <p:grpSpPr>
          <a:xfrm>
            <a:off x="2791172" y="1916832"/>
            <a:ext cx="4320480" cy="3095922"/>
            <a:chOff x="2791172" y="1773238"/>
            <a:chExt cx="4320480" cy="3095922"/>
          </a:xfrm>
        </p:grpSpPr>
        <p:sp>
          <p:nvSpPr>
            <p:cNvPr id="960" name="Google Shape;960;p56"/>
            <p:cNvSpPr/>
            <p:nvPr/>
          </p:nvSpPr>
          <p:spPr>
            <a:xfrm>
              <a:off x="2791172" y="1773238"/>
              <a:ext cx="4320480" cy="309592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61" name="Google Shape;961;p56"/>
            <p:cNvGrpSpPr/>
            <p:nvPr/>
          </p:nvGrpSpPr>
          <p:grpSpPr>
            <a:xfrm>
              <a:off x="2965668" y="2010698"/>
              <a:ext cx="3838813" cy="2682557"/>
              <a:chOff x="2912040" y="2808983"/>
              <a:chExt cx="3838813" cy="2682557"/>
            </a:xfrm>
          </p:grpSpPr>
          <p:grpSp>
            <p:nvGrpSpPr>
              <p:cNvPr id="962" name="Google Shape;962;p56"/>
              <p:cNvGrpSpPr/>
              <p:nvPr/>
            </p:nvGrpSpPr>
            <p:grpSpPr>
              <a:xfrm>
                <a:off x="3373722" y="3251200"/>
                <a:ext cx="3350928" cy="1921138"/>
                <a:chOff x="2084614" y="1997720"/>
                <a:chExt cx="3350928" cy="1921138"/>
              </a:xfrm>
            </p:grpSpPr>
            <p:cxnSp>
              <p:nvCxnSpPr>
                <p:cNvPr id="963" name="Google Shape;963;p56"/>
                <p:cNvCxnSpPr/>
                <p:nvPr/>
              </p:nvCxnSpPr>
              <p:spPr>
                <a:xfrm>
                  <a:off x="2084614" y="3918858"/>
                  <a:ext cx="3350928" cy="0"/>
                </a:xfrm>
                <a:prstGeom prst="straightConnector1">
                  <a:avLst/>
                </a:prstGeom>
                <a:noFill/>
                <a:ln cap="flat" cmpd="sng" w="12700">
                  <a:solidFill>
                    <a:schemeClr val="dk1"/>
                  </a:solidFill>
                  <a:prstDash val="solid"/>
                  <a:miter lim="800000"/>
                  <a:headEnd len="sm" w="sm" type="none"/>
                  <a:tailEnd len="lg" w="lg" type="stealth"/>
                </a:ln>
              </p:spPr>
            </p:cxnSp>
            <p:cxnSp>
              <p:nvCxnSpPr>
                <p:cNvPr id="964" name="Google Shape;964;p56"/>
                <p:cNvCxnSpPr/>
                <p:nvPr/>
              </p:nvCxnSpPr>
              <p:spPr>
                <a:xfrm rot="10800000">
                  <a:off x="2084614" y="1997720"/>
                  <a:ext cx="0" cy="1921138"/>
                </a:xfrm>
                <a:prstGeom prst="straightConnector1">
                  <a:avLst/>
                </a:prstGeom>
                <a:noFill/>
                <a:ln cap="flat" cmpd="sng" w="12700">
                  <a:solidFill>
                    <a:schemeClr val="dk1"/>
                  </a:solidFill>
                  <a:prstDash val="solid"/>
                  <a:miter lim="800000"/>
                  <a:headEnd len="sm" w="sm" type="none"/>
                  <a:tailEnd len="lg" w="lg" type="stealth"/>
                </a:ln>
              </p:spPr>
            </p:cxnSp>
          </p:grpSp>
          <p:sp>
            <p:nvSpPr>
              <p:cNvPr id="965" name="Google Shape;965;p56"/>
              <p:cNvSpPr/>
              <p:nvPr/>
            </p:nvSpPr>
            <p:spPr>
              <a:xfrm>
                <a:off x="4073415" y="2808983"/>
                <a:ext cx="1755994" cy="369332"/>
              </a:xfrm>
              <a:prstGeom prst="rect">
                <a:avLst/>
              </a:prstGeom>
              <a:blipFill rotWithShape="1">
                <a:blip r:embed="rId3">
                  <a:alphaModFix/>
                </a:blip>
                <a:stretch>
                  <a:fillRect b="-666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966" name="Google Shape;966;p56"/>
              <p:cNvCxnSpPr/>
              <p:nvPr/>
            </p:nvCxnSpPr>
            <p:spPr>
              <a:xfrm rot="-5400000">
                <a:off x="3337720" y="5209718"/>
                <a:ext cx="70377" cy="0"/>
              </a:xfrm>
              <a:prstGeom prst="straightConnector1">
                <a:avLst/>
              </a:prstGeom>
              <a:noFill/>
              <a:ln cap="flat" cmpd="sng" w="12700">
                <a:solidFill>
                  <a:schemeClr val="dk1"/>
                </a:solidFill>
                <a:prstDash val="solid"/>
                <a:miter lim="800000"/>
                <a:headEnd len="sm" w="sm" type="none"/>
                <a:tailEnd len="sm" w="sm" type="none"/>
              </a:ln>
            </p:spPr>
          </p:cxnSp>
          <p:sp>
            <p:nvSpPr>
              <p:cNvPr id="967" name="Google Shape;967;p56"/>
              <p:cNvSpPr txBox="1"/>
              <p:nvPr/>
            </p:nvSpPr>
            <p:spPr>
              <a:xfrm>
                <a:off x="3166271" y="5276096"/>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0</a:t>
                </a:r>
                <a:endParaRPr/>
              </a:p>
            </p:txBody>
          </p:sp>
          <p:cxnSp>
            <p:nvCxnSpPr>
              <p:cNvPr id="968" name="Google Shape;968;p56"/>
              <p:cNvCxnSpPr/>
              <p:nvPr/>
            </p:nvCxnSpPr>
            <p:spPr>
              <a:xfrm rot="-5400000">
                <a:off x="3971983" y="5209718"/>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969" name="Google Shape;969;p56"/>
              <p:cNvCxnSpPr/>
              <p:nvPr/>
            </p:nvCxnSpPr>
            <p:spPr>
              <a:xfrm rot="-5400000">
                <a:off x="4606246" y="5209718"/>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970" name="Google Shape;970;p56"/>
              <p:cNvCxnSpPr/>
              <p:nvPr/>
            </p:nvCxnSpPr>
            <p:spPr>
              <a:xfrm rot="-5400000">
                <a:off x="5240509" y="5209718"/>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971" name="Google Shape;971;p56"/>
              <p:cNvCxnSpPr/>
              <p:nvPr/>
            </p:nvCxnSpPr>
            <p:spPr>
              <a:xfrm rot="-5400000">
                <a:off x="5874772" y="5209718"/>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972" name="Google Shape;972;p56"/>
              <p:cNvCxnSpPr/>
              <p:nvPr/>
            </p:nvCxnSpPr>
            <p:spPr>
              <a:xfrm rot="-5400000">
                <a:off x="6509036" y="5209718"/>
                <a:ext cx="70377" cy="0"/>
              </a:xfrm>
              <a:prstGeom prst="straightConnector1">
                <a:avLst/>
              </a:prstGeom>
              <a:noFill/>
              <a:ln cap="flat" cmpd="sng" w="12700">
                <a:solidFill>
                  <a:schemeClr val="dk1"/>
                </a:solidFill>
                <a:prstDash val="solid"/>
                <a:miter lim="800000"/>
                <a:headEnd len="sm" w="sm" type="none"/>
                <a:tailEnd len="sm" w="sm" type="none"/>
              </a:ln>
            </p:spPr>
          </p:cxnSp>
          <p:sp>
            <p:nvSpPr>
              <p:cNvPr id="973" name="Google Shape;973;p56"/>
              <p:cNvSpPr txBox="1"/>
              <p:nvPr/>
            </p:nvSpPr>
            <p:spPr>
              <a:xfrm>
                <a:off x="3799683" y="5276096"/>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2</a:t>
                </a:r>
                <a:endParaRPr/>
              </a:p>
            </p:txBody>
          </p:sp>
          <p:sp>
            <p:nvSpPr>
              <p:cNvPr id="974" name="Google Shape;974;p56"/>
              <p:cNvSpPr txBox="1"/>
              <p:nvPr/>
            </p:nvSpPr>
            <p:spPr>
              <a:xfrm>
                <a:off x="4434375" y="5276096"/>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4</a:t>
                </a:r>
                <a:endParaRPr/>
              </a:p>
            </p:txBody>
          </p:sp>
          <p:sp>
            <p:nvSpPr>
              <p:cNvPr id="975" name="Google Shape;975;p56"/>
              <p:cNvSpPr txBox="1"/>
              <p:nvPr/>
            </p:nvSpPr>
            <p:spPr>
              <a:xfrm>
                <a:off x="5069067" y="5276096"/>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6</a:t>
                </a:r>
                <a:endParaRPr/>
              </a:p>
            </p:txBody>
          </p:sp>
          <p:sp>
            <p:nvSpPr>
              <p:cNvPr id="976" name="Google Shape;976;p56"/>
              <p:cNvSpPr txBox="1"/>
              <p:nvPr/>
            </p:nvSpPr>
            <p:spPr>
              <a:xfrm>
                <a:off x="5704199" y="5276096"/>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8</a:t>
                </a:r>
                <a:endParaRPr/>
              </a:p>
            </p:txBody>
          </p:sp>
          <p:sp>
            <p:nvSpPr>
              <p:cNvPr id="977" name="Google Shape;977;p56"/>
              <p:cNvSpPr txBox="1"/>
              <p:nvPr/>
            </p:nvSpPr>
            <p:spPr>
              <a:xfrm>
                <a:off x="6339331" y="5276096"/>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10</a:t>
                </a:r>
                <a:endParaRPr/>
              </a:p>
            </p:txBody>
          </p:sp>
          <p:cxnSp>
            <p:nvCxnSpPr>
              <p:cNvPr id="978" name="Google Shape;978;p56"/>
              <p:cNvCxnSpPr/>
              <p:nvPr/>
            </p:nvCxnSpPr>
            <p:spPr>
              <a:xfrm>
                <a:off x="3306464" y="5171457"/>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979" name="Google Shape;979;p56"/>
              <p:cNvCxnSpPr/>
              <p:nvPr/>
            </p:nvCxnSpPr>
            <p:spPr>
              <a:xfrm>
                <a:off x="3306464" y="4624564"/>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980" name="Google Shape;980;p56"/>
              <p:cNvCxnSpPr/>
              <p:nvPr/>
            </p:nvCxnSpPr>
            <p:spPr>
              <a:xfrm>
                <a:off x="3306464" y="4077670"/>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981" name="Google Shape;981;p56"/>
              <p:cNvCxnSpPr/>
              <p:nvPr/>
            </p:nvCxnSpPr>
            <p:spPr>
              <a:xfrm>
                <a:off x="3306464" y="3530776"/>
                <a:ext cx="70377" cy="0"/>
              </a:xfrm>
              <a:prstGeom prst="straightConnector1">
                <a:avLst/>
              </a:prstGeom>
              <a:noFill/>
              <a:ln cap="flat" cmpd="sng" w="12700">
                <a:solidFill>
                  <a:schemeClr val="dk1"/>
                </a:solidFill>
                <a:prstDash val="solid"/>
                <a:miter lim="800000"/>
                <a:headEnd len="sm" w="sm" type="none"/>
                <a:tailEnd len="sm" w="sm" type="none"/>
              </a:ln>
            </p:spPr>
          </p:cxnSp>
          <p:sp>
            <p:nvSpPr>
              <p:cNvPr id="982" name="Google Shape;982;p56"/>
              <p:cNvSpPr txBox="1"/>
              <p:nvPr/>
            </p:nvSpPr>
            <p:spPr>
              <a:xfrm>
                <a:off x="2912040" y="5064335"/>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a:t>
                </a:r>
                <a:endParaRPr/>
              </a:p>
            </p:txBody>
          </p:sp>
          <p:sp>
            <p:nvSpPr>
              <p:cNvPr id="983" name="Google Shape;983;p56"/>
              <p:cNvSpPr txBox="1"/>
              <p:nvPr/>
            </p:nvSpPr>
            <p:spPr>
              <a:xfrm>
                <a:off x="2912040" y="4533431"/>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0.1</a:t>
                </a:r>
                <a:endParaRPr/>
              </a:p>
            </p:txBody>
          </p:sp>
          <p:sp>
            <p:nvSpPr>
              <p:cNvPr id="984" name="Google Shape;984;p56"/>
              <p:cNvSpPr txBox="1"/>
              <p:nvPr/>
            </p:nvSpPr>
            <p:spPr>
              <a:xfrm>
                <a:off x="2912040" y="3972349"/>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0.2</a:t>
                </a:r>
                <a:endParaRPr/>
              </a:p>
            </p:txBody>
          </p:sp>
          <p:sp>
            <p:nvSpPr>
              <p:cNvPr id="985" name="Google Shape;985;p56"/>
              <p:cNvSpPr txBox="1"/>
              <p:nvPr/>
            </p:nvSpPr>
            <p:spPr>
              <a:xfrm>
                <a:off x="2912040" y="3452069"/>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0.3</a:t>
                </a:r>
                <a:endParaRPr/>
              </a:p>
            </p:txBody>
          </p:sp>
          <p:grpSp>
            <p:nvGrpSpPr>
              <p:cNvPr id="986" name="Google Shape;986;p56"/>
              <p:cNvGrpSpPr/>
              <p:nvPr/>
            </p:nvGrpSpPr>
            <p:grpSpPr>
              <a:xfrm>
                <a:off x="3319827" y="3768935"/>
                <a:ext cx="3276235" cy="1449269"/>
                <a:chOff x="3319827" y="3768935"/>
                <a:chExt cx="3276235" cy="1449269"/>
              </a:xfrm>
            </p:grpSpPr>
            <p:sp>
              <p:nvSpPr>
                <p:cNvPr id="987" name="Google Shape;987;p56"/>
                <p:cNvSpPr/>
                <p:nvPr/>
              </p:nvSpPr>
              <p:spPr>
                <a:xfrm>
                  <a:off x="4272327" y="4473786"/>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8" name="Google Shape;988;p56"/>
                <p:cNvSpPr/>
                <p:nvPr/>
              </p:nvSpPr>
              <p:spPr>
                <a:xfrm>
                  <a:off x="3953239" y="4869073"/>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9" name="Google Shape;989;p56"/>
                <p:cNvSpPr/>
                <p:nvPr/>
              </p:nvSpPr>
              <p:spPr>
                <a:xfrm>
                  <a:off x="3638914" y="5064335"/>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0" name="Google Shape;990;p56"/>
                <p:cNvSpPr/>
                <p:nvPr/>
              </p:nvSpPr>
              <p:spPr>
                <a:xfrm>
                  <a:off x="3319827" y="511196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1" name="Google Shape;991;p56"/>
                <p:cNvSpPr/>
                <p:nvPr/>
              </p:nvSpPr>
              <p:spPr>
                <a:xfrm>
                  <a:off x="4586652" y="4002298"/>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2" name="Google Shape;992;p56"/>
                <p:cNvSpPr/>
                <p:nvPr/>
              </p:nvSpPr>
              <p:spPr>
                <a:xfrm>
                  <a:off x="4910502" y="3768935"/>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3" name="Google Shape;993;p56"/>
                <p:cNvSpPr/>
                <p:nvPr/>
              </p:nvSpPr>
              <p:spPr>
                <a:xfrm>
                  <a:off x="5234352" y="3997535"/>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4" name="Google Shape;994;p56"/>
                <p:cNvSpPr/>
                <p:nvPr/>
              </p:nvSpPr>
              <p:spPr>
                <a:xfrm>
                  <a:off x="5548677" y="4469022"/>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5" name="Google Shape;995;p56"/>
                <p:cNvSpPr/>
                <p:nvPr/>
              </p:nvSpPr>
              <p:spPr>
                <a:xfrm>
                  <a:off x="5867764" y="4873834"/>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6" name="Google Shape;996;p56"/>
                <p:cNvSpPr/>
                <p:nvPr/>
              </p:nvSpPr>
              <p:spPr>
                <a:xfrm>
                  <a:off x="6177326" y="5064335"/>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7" name="Google Shape;997;p56"/>
                <p:cNvSpPr/>
                <p:nvPr/>
              </p:nvSpPr>
              <p:spPr>
                <a:xfrm>
                  <a:off x="6491652" y="511196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998" name="Google Shape;998;p5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Bernoulli </a:t>
            </a:r>
            <a:r>
              <a:rPr lang="en-US" sz="1400">
                <a:solidFill>
                  <a:srgbClr val="262626"/>
                </a:solidFill>
                <a:latin typeface="Arial"/>
                <a:ea typeface="Arial"/>
                <a:cs typeface="Arial"/>
                <a:sym typeface="Arial"/>
              </a:rPr>
              <a:t>và phân phối nhị thức</a:t>
            </a:r>
            <a:endParaRPr sz="1400">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grpSp>
        <p:nvGrpSpPr>
          <p:cNvPr id="1004" name="Google Shape;1004;p57"/>
          <p:cNvGrpSpPr/>
          <p:nvPr/>
        </p:nvGrpSpPr>
        <p:grpSpPr>
          <a:xfrm>
            <a:off x="450000" y="450000"/>
            <a:ext cx="9018000" cy="276999"/>
            <a:chOff x="450000" y="450000"/>
            <a:chExt cx="9018000" cy="276999"/>
          </a:xfrm>
        </p:grpSpPr>
        <p:sp>
          <p:nvSpPr>
            <p:cNvPr id="1005" name="Google Shape;1005;p5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Phân phối xác suất rời rạc</a:t>
              </a:r>
              <a:endParaRPr b="1" sz="1800">
                <a:solidFill>
                  <a:schemeClr val="lt1"/>
                </a:solidFill>
                <a:latin typeface="Arial"/>
                <a:ea typeface="Arial"/>
                <a:cs typeface="Arial"/>
                <a:sym typeface="Arial"/>
              </a:endParaRPr>
            </a:p>
          </p:txBody>
        </p:sp>
        <p:sp>
          <p:nvSpPr>
            <p:cNvPr id="1006" name="Google Shape;1006;p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grpSp>
        <p:nvGrpSpPr>
          <p:cNvPr id="1007" name="Google Shape;1007;p57"/>
          <p:cNvGrpSpPr/>
          <p:nvPr/>
        </p:nvGrpSpPr>
        <p:grpSpPr>
          <a:xfrm>
            <a:off x="2791172" y="1916832"/>
            <a:ext cx="4320480" cy="3095922"/>
            <a:chOff x="2791172" y="1773238"/>
            <a:chExt cx="4320480" cy="3095922"/>
          </a:xfrm>
        </p:grpSpPr>
        <p:sp>
          <p:nvSpPr>
            <p:cNvPr id="1008" name="Google Shape;1008;p57"/>
            <p:cNvSpPr/>
            <p:nvPr/>
          </p:nvSpPr>
          <p:spPr>
            <a:xfrm>
              <a:off x="2791172" y="1773238"/>
              <a:ext cx="4320480" cy="309592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09" name="Google Shape;1009;p57"/>
            <p:cNvGrpSpPr/>
            <p:nvPr/>
          </p:nvGrpSpPr>
          <p:grpSpPr>
            <a:xfrm>
              <a:off x="2965668" y="2010698"/>
              <a:ext cx="3838813" cy="2682557"/>
              <a:chOff x="2965668" y="2010698"/>
              <a:chExt cx="3838813" cy="2682557"/>
            </a:xfrm>
          </p:grpSpPr>
          <p:grpSp>
            <p:nvGrpSpPr>
              <p:cNvPr id="1010" name="Google Shape;1010;p57"/>
              <p:cNvGrpSpPr/>
              <p:nvPr/>
            </p:nvGrpSpPr>
            <p:grpSpPr>
              <a:xfrm>
                <a:off x="3427350" y="2452915"/>
                <a:ext cx="3350928" cy="1921138"/>
                <a:chOff x="2084614" y="1997720"/>
                <a:chExt cx="3350928" cy="1921138"/>
              </a:xfrm>
            </p:grpSpPr>
            <p:cxnSp>
              <p:nvCxnSpPr>
                <p:cNvPr id="1011" name="Google Shape;1011;p57"/>
                <p:cNvCxnSpPr/>
                <p:nvPr/>
              </p:nvCxnSpPr>
              <p:spPr>
                <a:xfrm>
                  <a:off x="2084614" y="3918858"/>
                  <a:ext cx="3350928" cy="0"/>
                </a:xfrm>
                <a:prstGeom prst="straightConnector1">
                  <a:avLst/>
                </a:prstGeom>
                <a:noFill/>
                <a:ln cap="flat" cmpd="sng" w="12700">
                  <a:solidFill>
                    <a:schemeClr val="dk1"/>
                  </a:solidFill>
                  <a:prstDash val="solid"/>
                  <a:miter lim="800000"/>
                  <a:headEnd len="sm" w="sm" type="none"/>
                  <a:tailEnd len="lg" w="lg" type="stealth"/>
                </a:ln>
              </p:spPr>
            </p:cxnSp>
            <p:cxnSp>
              <p:nvCxnSpPr>
                <p:cNvPr id="1012" name="Google Shape;1012;p57"/>
                <p:cNvCxnSpPr/>
                <p:nvPr/>
              </p:nvCxnSpPr>
              <p:spPr>
                <a:xfrm rot="10800000">
                  <a:off x="2084614" y="1997720"/>
                  <a:ext cx="0" cy="1921138"/>
                </a:xfrm>
                <a:prstGeom prst="straightConnector1">
                  <a:avLst/>
                </a:prstGeom>
                <a:noFill/>
                <a:ln cap="flat" cmpd="sng" w="12700">
                  <a:solidFill>
                    <a:schemeClr val="dk1"/>
                  </a:solidFill>
                  <a:prstDash val="solid"/>
                  <a:miter lim="800000"/>
                  <a:headEnd len="sm" w="sm" type="none"/>
                  <a:tailEnd len="lg" w="lg" type="stealth"/>
                </a:ln>
              </p:spPr>
            </p:cxnSp>
          </p:grpSp>
          <p:sp>
            <p:nvSpPr>
              <p:cNvPr id="1013" name="Google Shape;1013;p57"/>
              <p:cNvSpPr/>
              <p:nvPr/>
            </p:nvSpPr>
            <p:spPr>
              <a:xfrm>
                <a:off x="4127043" y="2010698"/>
                <a:ext cx="1755994" cy="369332"/>
              </a:xfrm>
              <a:prstGeom prst="rect">
                <a:avLst/>
              </a:prstGeom>
              <a:blipFill rotWithShape="1">
                <a:blip r:embed="rId3">
                  <a:alphaModFix/>
                </a:blip>
                <a:stretch>
                  <a:fillRect b="-666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014" name="Google Shape;1014;p57"/>
              <p:cNvCxnSpPr/>
              <p:nvPr/>
            </p:nvCxnSpPr>
            <p:spPr>
              <a:xfrm rot="-5400000">
                <a:off x="3391348" y="4411433"/>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015" name="Google Shape;1015;p57"/>
              <p:cNvSpPr txBox="1"/>
              <p:nvPr/>
            </p:nvSpPr>
            <p:spPr>
              <a:xfrm>
                <a:off x="3219899" y="447781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0</a:t>
                </a:r>
                <a:endParaRPr/>
              </a:p>
            </p:txBody>
          </p:sp>
          <p:cxnSp>
            <p:nvCxnSpPr>
              <p:cNvPr id="1016" name="Google Shape;1016;p57"/>
              <p:cNvCxnSpPr/>
              <p:nvPr/>
            </p:nvCxnSpPr>
            <p:spPr>
              <a:xfrm rot="-5400000">
                <a:off x="4025611" y="4411433"/>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017" name="Google Shape;1017;p57"/>
              <p:cNvCxnSpPr/>
              <p:nvPr/>
            </p:nvCxnSpPr>
            <p:spPr>
              <a:xfrm rot="-5400000">
                <a:off x="4659874" y="4411433"/>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018" name="Google Shape;1018;p57"/>
              <p:cNvCxnSpPr/>
              <p:nvPr/>
            </p:nvCxnSpPr>
            <p:spPr>
              <a:xfrm rot="-5400000">
                <a:off x="5294137" y="4411433"/>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019" name="Google Shape;1019;p57"/>
              <p:cNvCxnSpPr/>
              <p:nvPr/>
            </p:nvCxnSpPr>
            <p:spPr>
              <a:xfrm rot="-5400000">
                <a:off x="5928400" y="4411433"/>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020" name="Google Shape;1020;p57"/>
              <p:cNvCxnSpPr/>
              <p:nvPr/>
            </p:nvCxnSpPr>
            <p:spPr>
              <a:xfrm rot="-5400000">
                <a:off x="6562664" y="4411433"/>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021" name="Google Shape;1021;p57"/>
              <p:cNvSpPr txBox="1"/>
              <p:nvPr/>
            </p:nvSpPr>
            <p:spPr>
              <a:xfrm>
                <a:off x="3853311" y="447781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2</a:t>
                </a:r>
                <a:endParaRPr/>
              </a:p>
            </p:txBody>
          </p:sp>
          <p:sp>
            <p:nvSpPr>
              <p:cNvPr id="1022" name="Google Shape;1022;p57"/>
              <p:cNvSpPr txBox="1"/>
              <p:nvPr/>
            </p:nvSpPr>
            <p:spPr>
              <a:xfrm>
                <a:off x="4488003" y="447781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4</a:t>
                </a:r>
                <a:endParaRPr/>
              </a:p>
            </p:txBody>
          </p:sp>
          <p:sp>
            <p:nvSpPr>
              <p:cNvPr id="1023" name="Google Shape;1023;p57"/>
              <p:cNvSpPr txBox="1"/>
              <p:nvPr/>
            </p:nvSpPr>
            <p:spPr>
              <a:xfrm>
                <a:off x="5122695" y="447781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6</a:t>
                </a:r>
                <a:endParaRPr/>
              </a:p>
            </p:txBody>
          </p:sp>
          <p:sp>
            <p:nvSpPr>
              <p:cNvPr id="1024" name="Google Shape;1024;p57"/>
              <p:cNvSpPr txBox="1"/>
              <p:nvPr/>
            </p:nvSpPr>
            <p:spPr>
              <a:xfrm>
                <a:off x="5757827" y="447781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8</a:t>
                </a:r>
                <a:endParaRPr/>
              </a:p>
            </p:txBody>
          </p:sp>
          <p:sp>
            <p:nvSpPr>
              <p:cNvPr id="1025" name="Google Shape;1025;p57"/>
              <p:cNvSpPr txBox="1"/>
              <p:nvPr/>
            </p:nvSpPr>
            <p:spPr>
              <a:xfrm>
                <a:off x="6392959" y="447781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10</a:t>
                </a:r>
                <a:endParaRPr/>
              </a:p>
            </p:txBody>
          </p:sp>
          <p:cxnSp>
            <p:nvCxnSpPr>
              <p:cNvPr id="1026" name="Google Shape;1026;p57"/>
              <p:cNvCxnSpPr/>
              <p:nvPr/>
            </p:nvCxnSpPr>
            <p:spPr>
              <a:xfrm>
                <a:off x="3360092" y="4373172"/>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027" name="Google Shape;1027;p57"/>
              <p:cNvCxnSpPr/>
              <p:nvPr/>
            </p:nvCxnSpPr>
            <p:spPr>
              <a:xfrm>
                <a:off x="3360092" y="3826279"/>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028" name="Google Shape;1028;p57"/>
              <p:cNvCxnSpPr/>
              <p:nvPr/>
            </p:nvCxnSpPr>
            <p:spPr>
              <a:xfrm>
                <a:off x="3360092" y="3279385"/>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029" name="Google Shape;1029;p57"/>
              <p:cNvCxnSpPr/>
              <p:nvPr/>
            </p:nvCxnSpPr>
            <p:spPr>
              <a:xfrm>
                <a:off x="3360092" y="2732491"/>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030" name="Google Shape;1030;p57"/>
              <p:cNvSpPr txBox="1"/>
              <p:nvPr/>
            </p:nvSpPr>
            <p:spPr>
              <a:xfrm>
                <a:off x="2965668" y="4266050"/>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a:t>
                </a:r>
                <a:endParaRPr/>
              </a:p>
            </p:txBody>
          </p:sp>
          <p:sp>
            <p:nvSpPr>
              <p:cNvPr id="1031" name="Google Shape;1031;p57"/>
              <p:cNvSpPr txBox="1"/>
              <p:nvPr/>
            </p:nvSpPr>
            <p:spPr>
              <a:xfrm>
                <a:off x="2965668" y="3735146"/>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0.1</a:t>
                </a:r>
                <a:endParaRPr/>
              </a:p>
            </p:txBody>
          </p:sp>
          <p:sp>
            <p:nvSpPr>
              <p:cNvPr id="1032" name="Google Shape;1032;p57"/>
              <p:cNvSpPr txBox="1"/>
              <p:nvPr/>
            </p:nvSpPr>
            <p:spPr>
              <a:xfrm>
                <a:off x="2965668" y="3174064"/>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0.2</a:t>
                </a:r>
                <a:endParaRPr/>
              </a:p>
            </p:txBody>
          </p:sp>
          <p:sp>
            <p:nvSpPr>
              <p:cNvPr id="1033" name="Google Shape;1033;p57"/>
              <p:cNvSpPr txBox="1"/>
              <p:nvPr/>
            </p:nvSpPr>
            <p:spPr>
              <a:xfrm>
                <a:off x="2965668" y="2653784"/>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0.3</a:t>
                </a:r>
                <a:endParaRPr/>
              </a:p>
            </p:txBody>
          </p:sp>
          <p:grpSp>
            <p:nvGrpSpPr>
              <p:cNvPr id="1034" name="Google Shape;1034;p57"/>
              <p:cNvGrpSpPr/>
              <p:nvPr/>
            </p:nvGrpSpPr>
            <p:grpSpPr>
              <a:xfrm>
                <a:off x="3376043" y="2879036"/>
                <a:ext cx="3276235" cy="1588968"/>
                <a:chOff x="3319827" y="3654636"/>
                <a:chExt cx="3276235" cy="1588968"/>
              </a:xfrm>
            </p:grpSpPr>
            <p:sp>
              <p:nvSpPr>
                <p:cNvPr id="1035" name="Google Shape;1035;p57"/>
                <p:cNvSpPr/>
                <p:nvPr/>
              </p:nvSpPr>
              <p:spPr>
                <a:xfrm>
                  <a:off x="4272327" y="3654636"/>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6" name="Google Shape;1036;p57"/>
                <p:cNvSpPr/>
                <p:nvPr/>
              </p:nvSpPr>
              <p:spPr>
                <a:xfrm>
                  <a:off x="3953239" y="3834023"/>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7" name="Google Shape;1037;p57"/>
                <p:cNvSpPr/>
                <p:nvPr/>
              </p:nvSpPr>
              <p:spPr>
                <a:xfrm>
                  <a:off x="3638914" y="445791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8" name="Google Shape;1038;p57"/>
                <p:cNvSpPr/>
                <p:nvPr/>
              </p:nvSpPr>
              <p:spPr>
                <a:xfrm>
                  <a:off x="3319827" y="497226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9" name="Google Shape;1039;p57"/>
                <p:cNvSpPr/>
                <p:nvPr/>
              </p:nvSpPr>
              <p:spPr>
                <a:xfrm>
                  <a:off x="4586652" y="4021348"/>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0" name="Google Shape;1040;p57"/>
                <p:cNvSpPr/>
                <p:nvPr/>
              </p:nvSpPr>
              <p:spPr>
                <a:xfrm>
                  <a:off x="4910502" y="455951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1" name="Google Shape;1041;p57"/>
                <p:cNvSpPr/>
                <p:nvPr/>
              </p:nvSpPr>
              <p:spPr>
                <a:xfrm>
                  <a:off x="5234352" y="4924635"/>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2" name="Google Shape;1042;p57"/>
                <p:cNvSpPr/>
                <p:nvPr/>
              </p:nvSpPr>
              <p:spPr>
                <a:xfrm>
                  <a:off x="5548677" y="5075447"/>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3" name="Google Shape;1043;p57"/>
                <p:cNvSpPr/>
                <p:nvPr/>
              </p:nvSpPr>
              <p:spPr>
                <a:xfrm>
                  <a:off x="5867764" y="5118309"/>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4" name="Google Shape;1044;p57"/>
                <p:cNvSpPr/>
                <p:nvPr/>
              </p:nvSpPr>
              <p:spPr>
                <a:xfrm>
                  <a:off x="6177326" y="513736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5" name="Google Shape;1045;p57"/>
                <p:cNvSpPr/>
                <p:nvPr/>
              </p:nvSpPr>
              <p:spPr>
                <a:xfrm>
                  <a:off x="6491652" y="511196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1046" name="Google Shape;1046;p5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Bernoulli </a:t>
            </a:r>
            <a:r>
              <a:rPr lang="en-US" sz="1400">
                <a:solidFill>
                  <a:srgbClr val="262626"/>
                </a:solidFill>
                <a:latin typeface="Arial"/>
                <a:ea typeface="Arial"/>
                <a:cs typeface="Arial"/>
                <a:sym typeface="Arial"/>
              </a:rPr>
              <a:t>và phân phối nhị thức</a:t>
            </a:r>
            <a:endParaRPr sz="1400">
              <a:solidFill>
                <a:schemeClr val="dk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grpSp>
        <p:nvGrpSpPr>
          <p:cNvPr id="1052" name="Google Shape;1052;p58"/>
          <p:cNvGrpSpPr/>
          <p:nvPr/>
        </p:nvGrpSpPr>
        <p:grpSpPr>
          <a:xfrm>
            <a:off x="450000" y="450000"/>
            <a:ext cx="9018000" cy="276999"/>
            <a:chOff x="450000" y="450000"/>
            <a:chExt cx="9018000" cy="276999"/>
          </a:xfrm>
        </p:grpSpPr>
        <p:sp>
          <p:nvSpPr>
            <p:cNvPr id="1053" name="Google Shape;1053;p5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Phân phối xác suất rời rạc</a:t>
              </a:r>
              <a:endParaRPr b="1" sz="1800">
                <a:solidFill>
                  <a:schemeClr val="lt1"/>
                </a:solidFill>
                <a:latin typeface="Arial"/>
                <a:ea typeface="Arial"/>
                <a:cs typeface="Arial"/>
                <a:sym typeface="Arial"/>
              </a:endParaRPr>
            </a:p>
          </p:txBody>
        </p:sp>
        <p:sp>
          <p:nvSpPr>
            <p:cNvPr id="1054" name="Google Shape;1054;p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grpSp>
        <p:nvGrpSpPr>
          <p:cNvPr id="1055" name="Google Shape;1055;p58"/>
          <p:cNvGrpSpPr/>
          <p:nvPr/>
        </p:nvGrpSpPr>
        <p:grpSpPr>
          <a:xfrm>
            <a:off x="2791172" y="1916832"/>
            <a:ext cx="4320480" cy="3095922"/>
            <a:chOff x="2791172" y="1773238"/>
            <a:chExt cx="4320480" cy="3095922"/>
          </a:xfrm>
        </p:grpSpPr>
        <p:sp>
          <p:nvSpPr>
            <p:cNvPr id="1056" name="Google Shape;1056;p58"/>
            <p:cNvSpPr/>
            <p:nvPr/>
          </p:nvSpPr>
          <p:spPr>
            <a:xfrm>
              <a:off x="2791172" y="1773238"/>
              <a:ext cx="4320480" cy="309592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57" name="Google Shape;1057;p58"/>
            <p:cNvGrpSpPr/>
            <p:nvPr/>
          </p:nvGrpSpPr>
          <p:grpSpPr>
            <a:xfrm>
              <a:off x="2965668" y="2010698"/>
              <a:ext cx="3838813" cy="2682557"/>
              <a:chOff x="2965668" y="2010698"/>
              <a:chExt cx="3838813" cy="2682557"/>
            </a:xfrm>
          </p:grpSpPr>
          <p:grpSp>
            <p:nvGrpSpPr>
              <p:cNvPr id="1058" name="Google Shape;1058;p58"/>
              <p:cNvGrpSpPr/>
              <p:nvPr/>
            </p:nvGrpSpPr>
            <p:grpSpPr>
              <a:xfrm>
                <a:off x="3427350" y="2452915"/>
                <a:ext cx="3350928" cy="1921138"/>
                <a:chOff x="2084614" y="1997720"/>
                <a:chExt cx="3350928" cy="1921138"/>
              </a:xfrm>
            </p:grpSpPr>
            <p:cxnSp>
              <p:nvCxnSpPr>
                <p:cNvPr id="1059" name="Google Shape;1059;p58"/>
                <p:cNvCxnSpPr/>
                <p:nvPr/>
              </p:nvCxnSpPr>
              <p:spPr>
                <a:xfrm>
                  <a:off x="2084614" y="3918858"/>
                  <a:ext cx="3350928" cy="0"/>
                </a:xfrm>
                <a:prstGeom prst="straightConnector1">
                  <a:avLst/>
                </a:prstGeom>
                <a:noFill/>
                <a:ln cap="flat" cmpd="sng" w="12700">
                  <a:solidFill>
                    <a:schemeClr val="dk1"/>
                  </a:solidFill>
                  <a:prstDash val="solid"/>
                  <a:miter lim="800000"/>
                  <a:headEnd len="sm" w="sm" type="none"/>
                  <a:tailEnd len="lg" w="lg" type="stealth"/>
                </a:ln>
              </p:spPr>
            </p:cxnSp>
            <p:cxnSp>
              <p:nvCxnSpPr>
                <p:cNvPr id="1060" name="Google Shape;1060;p58"/>
                <p:cNvCxnSpPr/>
                <p:nvPr/>
              </p:nvCxnSpPr>
              <p:spPr>
                <a:xfrm rot="10800000">
                  <a:off x="2084614" y="1997720"/>
                  <a:ext cx="0" cy="1921138"/>
                </a:xfrm>
                <a:prstGeom prst="straightConnector1">
                  <a:avLst/>
                </a:prstGeom>
                <a:noFill/>
                <a:ln cap="flat" cmpd="sng" w="12700">
                  <a:solidFill>
                    <a:schemeClr val="dk1"/>
                  </a:solidFill>
                  <a:prstDash val="solid"/>
                  <a:miter lim="800000"/>
                  <a:headEnd len="sm" w="sm" type="none"/>
                  <a:tailEnd len="lg" w="lg" type="stealth"/>
                </a:ln>
              </p:spPr>
            </p:cxnSp>
          </p:grpSp>
          <p:sp>
            <p:nvSpPr>
              <p:cNvPr id="1061" name="Google Shape;1061;p58"/>
              <p:cNvSpPr/>
              <p:nvPr/>
            </p:nvSpPr>
            <p:spPr>
              <a:xfrm>
                <a:off x="4127043" y="2010698"/>
                <a:ext cx="1755994" cy="369332"/>
              </a:xfrm>
              <a:prstGeom prst="rect">
                <a:avLst/>
              </a:prstGeom>
              <a:blipFill rotWithShape="1">
                <a:blip r:embed="rId3">
                  <a:alphaModFix/>
                </a:blip>
                <a:stretch>
                  <a:fillRect b="-666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062" name="Google Shape;1062;p58"/>
              <p:cNvCxnSpPr/>
              <p:nvPr/>
            </p:nvCxnSpPr>
            <p:spPr>
              <a:xfrm rot="-5400000">
                <a:off x="3391348" y="4411433"/>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063" name="Google Shape;1063;p58"/>
              <p:cNvSpPr txBox="1"/>
              <p:nvPr/>
            </p:nvSpPr>
            <p:spPr>
              <a:xfrm>
                <a:off x="3219899" y="447781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0</a:t>
                </a:r>
                <a:endParaRPr/>
              </a:p>
            </p:txBody>
          </p:sp>
          <p:cxnSp>
            <p:nvCxnSpPr>
              <p:cNvPr id="1064" name="Google Shape;1064;p58"/>
              <p:cNvCxnSpPr/>
              <p:nvPr/>
            </p:nvCxnSpPr>
            <p:spPr>
              <a:xfrm rot="-5400000">
                <a:off x="4025611" y="4411433"/>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065" name="Google Shape;1065;p58"/>
              <p:cNvCxnSpPr/>
              <p:nvPr/>
            </p:nvCxnSpPr>
            <p:spPr>
              <a:xfrm rot="-5400000">
                <a:off x="4659874" y="4411433"/>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066" name="Google Shape;1066;p58"/>
              <p:cNvCxnSpPr/>
              <p:nvPr/>
            </p:nvCxnSpPr>
            <p:spPr>
              <a:xfrm rot="-5400000">
                <a:off x="5294137" y="4411433"/>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067" name="Google Shape;1067;p58"/>
              <p:cNvCxnSpPr/>
              <p:nvPr/>
            </p:nvCxnSpPr>
            <p:spPr>
              <a:xfrm rot="-5400000">
                <a:off x="5928400" y="4411433"/>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068" name="Google Shape;1068;p58"/>
              <p:cNvCxnSpPr/>
              <p:nvPr/>
            </p:nvCxnSpPr>
            <p:spPr>
              <a:xfrm rot="-5400000">
                <a:off x="6562664" y="4411433"/>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069" name="Google Shape;1069;p58"/>
              <p:cNvSpPr txBox="1"/>
              <p:nvPr/>
            </p:nvSpPr>
            <p:spPr>
              <a:xfrm>
                <a:off x="3853311" y="447781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2</a:t>
                </a:r>
                <a:endParaRPr/>
              </a:p>
            </p:txBody>
          </p:sp>
          <p:sp>
            <p:nvSpPr>
              <p:cNvPr id="1070" name="Google Shape;1070;p58"/>
              <p:cNvSpPr txBox="1"/>
              <p:nvPr/>
            </p:nvSpPr>
            <p:spPr>
              <a:xfrm>
                <a:off x="4488003" y="447781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4</a:t>
                </a:r>
                <a:endParaRPr/>
              </a:p>
            </p:txBody>
          </p:sp>
          <p:sp>
            <p:nvSpPr>
              <p:cNvPr id="1071" name="Google Shape;1071;p58"/>
              <p:cNvSpPr txBox="1"/>
              <p:nvPr/>
            </p:nvSpPr>
            <p:spPr>
              <a:xfrm>
                <a:off x="5122695" y="447781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6</a:t>
                </a:r>
                <a:endParaRPr/>
              </a:p>
            </p:txBody>
          </p:sp>
          <p:sp>
            <p:nvSpPr>
              <p:cNvPr id="1072" name="Google Shape;1072;p58"/>
              <p:cNvSpPr txBox="1"/>
              <p:nvPr/>
            </p:nvSpPr>
            <p:spPr>
              <a:xfrm>
                <a:off x="5757827" y="447781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8</a:t>
                </a:r>
                <a:endParaRPr/>
              </a:p>
            </p:txBody>
          </p:sp>
          <p:sp>
            <p:nvSpPr>
              <p:cNvPr id="1073" name="Google Shape;1073;p58"/>
              <p:cNvSpPr txBox="1"/>
              <p:nvPr/>
            </p:nvSpPr>
            <p:spPr>
              <a:xfrm>
                <a:off x="6392959" y="4477811"/>
                <a:ext cx="41152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10</a:t>
                </a:r>
                <a:endParaRPr/>
              </a:p>
            </p:txBody>
          </p:sp>
          <p:cxnSp>
            <p:nvCxnSpPr>
              <p:cNvPr id="1074" name="Google Shape;1074;p58"/>
              <p:cNvCxnSpPr/>
              <p:nvPr/>
            </p:nvCxnSpPr>
            <p:spPr>
              <a:xfrm>
                <a:off x="3360092" y="4373172"/>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075" name="Google Shape;1075;p58"/>
              <p:cNvCxnSpPr/>
              <p:nvPr/>
            </p:nvCxnSpPr>
            <p:spPr>
              <a:xfrm>
                <a:off x="3360092" y="3826279"/>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076" name="Google Shape;1076;p58"/>
              <p:cNvCxnSpPr/>
              <p:nvPr/>
            </p:nvCxnSpPr>
            <p:spPr>
              <a:xfrm>
                <a:off x="3360092" y="3279385"/>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077" name="Google Shape;1077;p58"/>
              <p:cNvCxnSpPr/>
              <p:nvPr/>
            </p:nvCxnSpPr>
            <p:spPr>
              <a:xfrm>
                <a:off x="3360092" y="2732491"/>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078" name="Google Shape;1078;p58"/>
              <p:cNvSpPr txBox="1"/>
              <p:nvPr/>
            </p:nvSpPr>
            <p:spPr>
              <a:xfrm>
                <a:off x="2965668" y="4266050"/>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a:t>
                </a:r>
                <a:endParaRPr/>
              </a:p>
            </p:txBody>
          </p:sp>
          <p:sp>
            <p:nvSpPr>
              <p:cNvPr id="1079" name="Google Shape;1079;p58"/>
              <p:cNvSpPr txBox="1"/>
              <p:nvPr/>
            </p:nvSpPr>
            <p:spPr>
              <a:xfrm>
                <a:off x="2965668" y="3735146"/>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0.1</a:t>
                </a:r>
                <a:endParaRPr/>
              </a:p>
            </p:txBody>
          </p:sp>
          <p:sp>
            <p:nvSpPr>
              <p:cNvPr id="1080" name="Google Shape;1080;p58"/>
              <p:cNvSpPr txBox="1"/>
              <p:nvPr/>
            </p:nvSpPr>
            <p:spPr>
              <a:xfrm>
                <a:off x="2965668" y="3174064"/>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0.2</a:t>
                </a:r>
                <a:endParaRPr/>
              </a:p>
            </p:txBody>
          </p:sp>
          <p:sp>
            <p:nvSpPr>
              <p:cNvPr id="1081" name="Google Shape;1081;p58"/>
              <p:cNvSpPr txBox="1"/>
              <p:nvPr/>
            </p:nvSpPr>
            <p:spPr>
              <a:xfrm>
                <a:off x="2965668" y="2653784"/>
                <a:ext cx="32677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0.3</a:t>
                </a:r>
                <a:endParaRPr/>
              </a:p>
            </p:txBody>
          </p:sp>
          <p:grpSp>
            <p:nvGrpSpPr>
              <p:cNvPr id="1082" name="Google Shape;1082;p58"/>
              <p:cNvGrpSpPr/>
              <p:nvPr/>
            </p:nvGrpSpPr>
            <p:grpSpPr>
              <a:xfrm flipH="1">
                <a:off x="3386203" y="2853480"/>
                <a:ext cx="3276235" cy="1588968"/>
                <a:chOff x="3319827" y="3654636"/>
                <a:chExt cx="3276235" cy="1588968"/>
              </a:xfrm>
            </p:grpSpPr>
            <p:sp>
              <p:nvSpPr>
                <p:cNvPr id="1083" name="Google Shape;1083;p58"/>
                <p:cNvSpPr/>
                <p:nvPr/>
              </p:nvSpPr>
              <p:spPr>
                <a:xfrm>
                  <a:off x="4272327" y="3654636"/>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4" name="Google Shape;1084;p58"/>
                <p:cNvSpPr/>
                <p:nvPr/>
              </p:nvSpPr>
              <p:spPr>
                <a:xfrm>
                  <a:off x="3953239" y="3834023"/>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5" name="Google Shape;1085;p58"/>
                <p:cNvSpPr/>
                <p:nvPr/>
              </p:nvSpPr>
              <p:spPr>
                <a:xfrm>
                  <a:off x="3638914" y="445791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6" name="Google Shape;1086;p58"/>
                <p:cNvSpPr/>
                <p:nvPr/>
              </p:nvSpPr>
              <p:spPr>
                <a:xfrm>
                  <a:off x="3319827" y="497226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7" name="Google Shape;1087;p58"/>
                <p:cNvSpPr/>
                <p:nvPr/>
              </p:nvSpPr>
              <p:spPr>
                <a:xfrm>
                  <a:off x="4586652" y="4021348"/>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8" name="Google Shape;1088;p58"/>
                <p:cNvSpPr/>
                <p:nvPr/>
              </p:nvSpPr>
              <p:spPr>
                <a:xfrm>
                  <a:off x="4910502" y="455951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9" name="Google Shape;1089;p58"/>
                <p:cNvSpPr/>
                <p:nvPr/>
              </p:nvSpPr>
              <p:spPr>
                <a:xfrm>
                  <a:off x="5234352" y="4924635"/>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0" name="Google Shape;1090;p58"/>
                <p:cNvSpPr/>
                <p:nvPr/>
              </p:nvSpPr>
              <p:spPr>
                <a:xfrm>
                  <a:off x="5548677" y="5075447"/>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1" name="Google Shape;1091;p58"/>
                <p:cNvSpPr/>
                <p:nvPr/>
              </p:nvSpPr>
              <p:spPr>
                <a:xfrm>
                  <a:off x="5867764" y="5118309"/>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2" name="Google Shape;1092;p58"/>
                <p:cNvSpPr/>
                <p:nvPr/>
              </p:nvSpPr>
              <p:spPr>
                <a:xfrm>
                  <a:off x="6177326" y="513736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3" name="Google Shape;1093;p58"/>
                <p:cNvSpPr/>
                <p:nvPr/>
              </p:nvSpPr>
              <p:spPr>
                <a:xfrm>
                  <a:off x="6491652" y="511196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1094" name="Google Shape;1094;p5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Bernoulli </a:t>
            </a:r>
            <a:r>
              <a:rPr lang="en-US" sz="1400">
                <a:solidFill>
                  <a:srgbClr val="262626"/>
                </a:solidFill>
                <a:latin typeface="Arial"/>
                <a:ea typeface="Arial"/>
                <a:cs typeface="Arial"/>
                <a:sym typeface="Arial"/>
              </a:rPr>
              <a:t>và phân phối nhị thức</a:t>
            </a:r>
            <a:endParaRPr sz="1400">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grpSp>
        <p:nvGrpSpPr>
          <p:cNvPr id="1100" name="Google Shape;1100;p59"/>
          <p:cNvGrpSpPr/>
          <p:nvPr/>
        </p:nvGrpSpPr>
        <p:grpSpPr>
          <a:xfrm>
            <a:off x="450000" y="450000"/>
            <a:ext cx="9018000" cy="276999"/>
            <a:chOff x="450000" y="450000"/>
            <a:chExt cx="9018000" cy="276999"/>
          </a:xfrm>
        </p:grpSpPr>
        <p:sp>
          <p:nvSpPr>
            <p:cNvPr id="1101" name="Google Shape;1101;p5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Phân phối xác suất rời rạc</a:t>
              </a:r>
              <a:endParaRPr b="1" sz="1800">
                <a:solidFill>
                  <a:schemeClr val="lt1"/>
                </a:solidFill>
                <a:latin typeface="Arial"/>
                <a:ea typeface="Arial"/>
                <a:cs typeface="Arial"/>
                <a:sym typeface="Arial"/>
              </a:endParaRPr>
            </a:p>
          </p:txBody>
        </p:sp>
        <p:sp>
          <p:nvSpPr>
            <p:cNvPr id="1102" name="Google Shape;1102;p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chemeClr val="lt1"/>
                  </a:solidFill>
                  <a:latin typeface="Arial"/>
                  <a:ea typeface="Arial"/>
                  <a:cs typeface="Arial"/>
                  <a:sym typeface="Arial"/>
                </a:rPr>
                <a:t>Bài 01</a:t>
              </a:r>
              <a:endParaRPr b="1" sz="1600">
                <a:solidFill>
                  <a:schemeClr val="lt1"/>
                </a:solidFill>
                <a:latin typeface="Arial"/>
                <a:ea typeface="Arial"/>
                <a:cs typeface="Arial"/>
                <a:sym typeface="Arial"/>
              </a:endParaRPr>
            </a:p>
          </p:txBody>
        </p:sp>
      </p:grpSp>
      <p:grpSp>
        <p:nvGrpSpPr>
          <p:cNvPr id="1103" name="Google Shape;1103;p59"/>
          <p:cNvGrpSpPr/>
          <p:nvPr/>
        </p:nvGrpSpPr>
        <p:grpSpPr>
          <a:xfrm>
            <a:off x="846956" y="1716338"/>
            <a:ext cx="8460514" cy="648108"/>
            <a:chOff x="903506" y="2429380"/>
            <a:chExt cx="8460514" cy="648108"/>
          </a:xfrm>
        </p:grpSpPr>
        <p:sp>
          <p:nvSpPr>
            <p:cNvPr id="1104" name="Google Shape;1104;p59"/>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1105" name="Google Shape;1105;p59"/>
            <p:cNvSpPr/>
            <p:nvPr/>
          </p:nvSpPr>
          <p:spPr>
            <a:xfrm>
              <a:off x="1279004" y="2429380"/>
              <a:ext cx="8085016" cy="648108"/>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Được biết rằng trong năm ngày tiếp theo, xác suất có mưa là 20%.</a:t>
              </a:r>
              <a:endParaRPr>
                <a:solidFill>
                  <a:schemeClr val="lt1"/>
                </a:solidFill>
              </a:endParaRPr>
            </a:p>
            <a:p>
              <a:pPr indent="0" lvl="0" marL="0" marR="0" rtl="0" algn="l">
                <a:spcBef>
                  <a:spcPts val="800"/>
                </a:spcBef>
                <a:spcAft>
                  <a:spcPts val="0"/>
                </a:spcAft>
                <a:buNone/>
              </a:pPr>
              <a:r>
                <a:rPr lang="en-US" sz="1300">
                  <a:solidFill>
                    <a:schemeClr val="lt1"/>
                  </a:solidFill>
                  <a:latin typeface="Arial"/>
                  <a:ea typeface="Arial"/>
                  <a:cs typeface="Arial"/>
                  <a:sym typeface="Arial"/>
                </a:rPr>
                <a:t> Xác suất </a:t>
              </a:r>
              <a:r>
                <a:rPr b="1" lang="en-US" sz="1300">
                  <a:solidFill>
                    <a:schemeClr val="lt1"/>
                  </a:solidFill>
                  <a:latin typeface="Arial"/>
                  <a:ea typeface="Arial"/>
                  <a:cs typeface="Arial"/>
                  <a:sym typeface="Arial"/>
                </a:rPr>
                <a:t>không </a:t>
              </a:r>
              <a:r>
                <a:rPr lang="en-US" sz="1300">
                  <a:solidFill>
                    <a:schemeClr val="lt1"/>
                  </a:solidFill>
                  <a:latin typeface="Arial"/>
                  <a:ea typeface="Arial"/>
                  <a:cs typeface="Arial"/>
                  <a:sym typeface="Arial"/>
                </a:rPr>
                <a:t>có ngày nào có mưa là bao nhiêu?</a:t>
              </a:r>
              <a:endParaRPr>
                <a:solidFill>
                  <a:schemeClr val="lt1"/>
                </a:solidFill>
              </a:endParaRPr>
            </a:p>
          </p:txBody>
        </p:sp>
      </p:grpSp>
      <p:sp>
        <p:nvSpPr>
          <p:cNvPr id="1106" name="Google Shape;1106;p5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lt1"/>
              </a:buClr>
              <a:buSzPts val="1680"/>
              <a:buFont typeface="Arial"/>
              <a:buChar char="•"/>
            </a:pPr>
            <a:r>
              <a:rPr lang="en-US" sz="1400">
                <a:solidFill>
                  <a:schemeClr val="lt1"/>
                </a:solidFill>
                <a:latin typeface="Arial"/>
                <a:ea typeface="Arial"/>
                <a:cs typeface="Arial"/>
                <a:sym typeface="Arial"/>
              </a:rPr>
              <a:t>Biến ngẫu nhiên Bernoulli và phân phối nhị thức</a:t>
            </a:r>
            <a:endParaRPr sz="1400">
              <a:solidFill>
                <a:schemeClr val="lt1"/>
              </a:solidFill>
              <a:latin typeface="Arial"/>
              <a:ea typeface="Arial"/>
              <a:cs typeface="Arial"/>
              <a:sym typeface="Arial"/>
            </a:endParaRPr>
          </a:p>
        </p:txBody>
      </p:sp>
      <p:sp>
        <p:nvSpPr>
          <p:cNvPr id="1107" name="Google Shape;1107;p59"/>
          <p:cNvSpPr/>
          <p:nvPr/>
        </p:nvSpPr>
        <p:spPr>
          <a:xfrm>
            <a:off x="2487627" y="2564904"/>
            <a:ext cx="4709971" cy="501419"/>
          </a:xfrm>
          <a:prstGeom prst="rect">
            <a:avLst/>
          </a:prstGeom>
          <a:blipFill rotWithShape="1">
            <a:blip r:embed="rId3">
              <a:alphaModFix/>
            </a:blip>
            <a:stretch>
              <a:fillRect b="-243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 </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grpSp>
        <p:nvGrpSpPr>
          <p:cNvPr id="153" name="Google Shape;153;p6"/>
          <p:cNvGrpSpPr/>
          <p:nvPr/>
        </p:nvGrpSpPr>
        <p:grpSpPr>
          <a:xfrm>
            <a:off x="450000" y="450000"/>
            <a:ext cx="9018000" cy="276999"/>
            <a:chOff x="450000" y="450000"/>
            <a:chExt cx="9018000" cy="276999"/>
          </a:xfrm>
        </p:grpSpPr>
        <p:sp>
          <p:nvSpPr>
            <p:cNvPr id="154" name="Google Shape;154;p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Lý thyết về xác suất</a:t>
              </a:r>
              <a:endParaRPr b="1" sz="1800">
                <a:solidFill>
                  <a:schemeClr val="lt1"/>
                </a:solidFill>
                <a:latin typeface="Arial"/>
                <a:ea typeface="Arial"/>
                <a:cs typeface="Arial"/>
                <a:sym typeface="Arial"/>
              </a:endParaRPr>
            </a:p>
          </p:txBody>
        </p:sp>
        <p:sp>
          <p:nvSpPr>
            <p:cNvPr id="155" name="Google Shape;155;p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grpSp>
        <p:nvGrpSpPr>
          <p:cNvPr id="156" name="Google Shape;156;p6"/>
          <p:cNvGrpSpPr/>
          <p:nvPr/>
        </p:nvGrpSpPr>
        <p:grpSpPr>
          <a:xfrm>
            <a:off x="846956" y="3212976"/>
            <a:ext cx="6979589" cy="714721"/>
            <a:chOff x="846956" y="3059740"/>
            <a:chExt cx="6979589" cy="714721"/>
          </a:xfrm>
        </p:grpSpPr>
        <p:grpSp>
          <p:nvGrpSpPr>
            <p:cNvPr id="157" name="Google Shape;157;p6"/>
            <p:cNvGrpSpPr/>
            <p:nvPr/>
          </p:nvGrpSpPr>
          <p:grpSpPr>
            <a:xfrm>
              <a:off x="846956" y="3059740"/>
              <a:ext cx="6979589" cy="345461"/>
              <a:chOff x="903506" y="2429380"/>
              <a:chExt cx="6979589" cy="345461"/>
            </a:xfrm>
          </p:grpSpPr>
          <p:sp>
            <p:nvSpPr>
              <p:cNvPr id="158" name="Google Shape;158;p6"/>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159" name="Google Shape;159;p6"/>
              <p:cNvSpPr/>
              <p:nvPr/>
            </p:nvSpPr>
            <p:spPr>
              <a:xfrm>
                <a:off x="1279004" y="2429380"/>
                <a:ext cx="6604091" cy="345461"/>
              </a:xfrm>
              <a:prstGeom prst="rect">
                <a:avLst/>
              </a:prstGeom>
              <a:blipFill rotWithShape="1">
                <a:blip r:embed="rId3">
                  <a:alphaModFix/>
                </a:blip>
                <a:stretch>
                  <a:fillRect b="0" l="-276"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160" name="Google Shape;160;p6"/>
            <p:cNvGrpSpPr/>
            <p:nvPr/>
          </p:nvGrpSpPr>
          <p:grpSpPr>
            <a:xfrm>
              <a:off x="846956" y="3429000"/>
              <a:ext cx="6979589" cy="345461"/>
              <a:chOff x="903506" y="2429380"/>
              <a:chExt cx="6979589" cy="345461"/>
            </a:xfrm>
          </p:grpSpPr>
          <p:sp>
            <p:nvSpPr>
              <p:cNvPr id="161" name="Google Shape;161;p6"/>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162" name="Google Shape;162;p6"/>
              <p:cNvSpPr/>
              <p:nvPr/>
            </p:nvSpPr>
            <p:spPr>
              <a:xfrm>
                <a:off x="1279004" y="2429380"/>
                <a:ext cx="6604091" cy="345461"/>
              </a:xfrm>
              <a:prstGeom prst="rect">
                <a:avLst/>
              </a:prstGeom>
              <a:blipFill rotWithShape="1">
                <a:blip r:embed="rId4">
                  <a:alphaModFix/>
                </a:blip>
                <a:stretch>
                  <a:fillRect b="0" l="-276"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sp>
        <p:nvSpPr>
          <p:cNvPr id="163" name="Google Shape;163;p6"/>
          <p:cNvSpPr/>
          <p:nvPr/>
        </p:nvSpPr>
        <p:spPr>
          <a:xfrm>
            <a:off x="3798724" y="2469118"/>
            <a:ext cx="2305375" cy="47192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4" name="Google Shape;164;p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Không gian mẫu</a:t>
            </a:r>
            <a:endParaRPr sz="1400">
              <a:solidFill>
                <a:schemeClr val="dk1"/>
              </a:solidFill>
              <a:latin typeface="Arial"/>
              <a:ea typeface="Arial"/>
              <a:cs typeface="Arial"/>
              <a:sym typeface="Arial"/>
            </a:endParaRPr>
          </a:p>
        </p:txBody>
      </p:sp>
      <p:sp>
        <p:nvSpPr>
          <p:cNvPr id="165" name="Google Shape;165;p6"/>
          <p:cNvSpPr/>
          <p:nvPr/>
        </p:nvSpPr>
        <p:spPr>
          <a:xfrm>
            <a:off x="671261" y="1700808"/>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sử các kết quả có thể xảy ra của một phép thử ngẫu nhiên là 𝑒_1, 𝑒_2, 𝑒_3, …, 𝑒_𝑁.</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biểu thị không gian mẫu của thử nghiệm ngẫu nhiên bằng S. Điều này có thể được biểu thị dưới dạng một tập hợp.</a:t>
            </a:r>
            <a:endParaRPr sz="1300">
              <a:solidFill>
                <a:srgbClr val="262626"/>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grpSp>
        <p:nvGrpSpPr>
          <p:cNvPr id="1113" name="Google Shape;1113;p60"/>
          <p:cNvGrpSpPr/>
          <p:nvPr/>
        </p:nvGrpSpPr>
        <p:grpSpPr>
          <a:xfrm>
            <a:off x="450000" y="450000"/>
            <a:ext cx="9018000" cy="276999"/>
            <a:chOff x="450000" y="450000"/>
            <a:chExt cx="9018000" cy="276999"/>
          </a:xfrm>
        </p:grpSpPr>
        <p:sp>
          <p:nvSpPr>
            <p:cNvPr id="1114" name="Google Shape;1114;p6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Phân phối xác suất rời rạc</a:t>
              </a:r>
              <a:endParaRPr b="1" sz="1800">
                <a:solidFill>
                  <a:schemeClr val="lt1"/>
                </a:solidFill>
                <a:latin typeface="Arial"/>
                <a:ea typeface="Arial"/>
                <a:cs typeface="Arial"/>
                <a:sym typeface="Arial"/>
              </a:endParaRPr>
            </a:p>
          </p:txBody>
        </p:sp>
        <p:sp>
          <p:nvSpPr>
            <p:cNvPr id="1115" name="Google Shape;1115;p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chemeClr val="lt1"/>
                  </a:solidFill>
                  <a:latin typeface="Arial"/>
                  <a:ea typeface="Arial"/>
                  <a:cs typeface="Arial"/>
                  <a:sym typeface="Arial"/>
                </a:rPr>
                <a:t>Bài 01</a:t>
              </a:r>
              <a:endParaRPr b="1" sz="1600">
                <a:solidFill>
                  <a:schemeClr val="lt1"/>
                </a:solidFill>
                <a:latin typeface="Arial"/>
                <a:ea typeface="Arial"/>
                <a:cs typeface="Arial"/>
                <a:sym typeface="Arial"/>
              </a:endParaRPr>
            </a:p>
          </p:txBody>
        </p:sp>
      </p:grpSp>
      <p:grpSp>
        <p:nvGrpSpPr>
          <p:cNvPr id="1116" name="Google Shape;1116;p60"/>
          <p:cNvGrpSpPr/>
          <p:nvPr/>
        </p:nvGrpSpPr>
        <p:grpSpPr>
          <a:xfrm>
            <a:off x="846956" y="1716338"/>
            <a:ext cx="8460514" cy="648108"/>
            <a:chOff x="903506" y="2429380"/>
            <a:chExt cx="8460514" cy="648108"/>
          </a:xfrm>
        </p:grpSpPr>
        <p:sp>
          <p:nvSpPr>
            <p:cNvPr id="1117" name="Google Shape;1117;p60"/>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1118" name="Google Shape;1118;p60"/>
            <p:cNvSpPr/>
            <p:nvPr/>
          </p:nvSpPr>
          <p:spPr>
            <a:xfrm>
              <a:off x="1279004" y="2429380"/>
              <a:ext cx="8085016" cy="648108"/>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Được biết rằng trong năm ngày tiếp theo, xác suất có mưa là 20%.</a:t>
              </a:r>
              <a:endParaRPr>
                <a:solidFill>
                  <a:schemeClr val="lt1"/>
                </a:solidFill>
              </a:endParaRPr>
            </a:p>
            <a:p>
              <a:pPr indent="0" lvl="0" marL="0" marR="0" rtl="0" algn="l">
                <a:spcBef>
                  <a:spcPts val="800"/>
                </a:spcBef>
                <a:spcAft>
                  <a:spcPts val="0"/>
                </a:spcAft>
                <a:buNone/>
              </a:pPr>
              <a:r>
                <a:rPr lang="en-US" sz="1300">
                  <a:solidFill>
                    <a:schemeClr val="lt1"/>
                  </a:solidFill>
                  <a:latin typeface="Arial"/>
                  <a:ea typeface="Arial"/>
                  <a:cs typeface="Arial"/>
                  <a:sym typeface="Arial"/>
                </a:rPr>
                <a:t>          Xác suất có </a:t>
              </a:r>
              <a:r>
                <a:rPr b="1" lang="en-US" sz="1300">
                  <a:solidFill>
                    <a:schemeClr val="lt1"/>
                  </a:solidFill>
                  <a:latin typeface="Arial"/>
                  <a:ea typeface="Arial"/>
                  <a:cs typeface="Arial"/>
                  <a:sym typeface="Arial"/>
                </a:rPr>
                <a:t>đúng hai ngày mưa </a:t>
              </a:r>
              <a:r>
                <a:rPr lang="en-US" sz="1300">
                  <a:solidFill>
                    <a:schemeClr val="lt1"/>
                  </a:solidFill>
                  <a:latin typeface="Arial"/>
                  <a:ea typeface="Arial"/>
                  <a:cs typeface="Arial"/>
                  <a:sym typeface="Arial"/>
                </a:rPr>
                <a:t>là bao nhiêu?</a:t>
              </a:r>
              <a:endParaRPr>
                <a:solidFill>
                  <a:schemeClr val="lt1"/>
                </a:solidFill>
              </a:endParaRPr>
            </a:p>
          </p:txBody>
        </p:sp>
      </p:grpSp>
      <p:sp>
        <p:nvSpPr>
          <p:cNvPr id="1119" name="Google Shape;1119;p6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lt1"/>
              </a:buClr>
              <a:buSzPts val="1680"/>
              <a:buFont typeface="Arial"/>
              <a:buChar char="•"/>
            </a:pPr>
            <a:r>
              <a:rPr lang="en-US" sz="1400">
                <a:solidFill>
                  <a:schemeClr val="lt1"/>
                </a:solidFill>
                <a:latin typeface="Arial"/>
                <a:ea typeface="Arial"/>
                <a:cs typeface="Arial"/>
                <a:sym typeface="Arial"/>
              </a:rPr>
              <a:t>Biến ngẫu nhiên Bernoulli và phân phối nhị thức</a:t>
            </a:r>
            <a:endParaRPr sz="1400">
              <a:solidFill>
                <a:schemeClr val="lt1"/>
              </a:solidFill>
              <a:latin typeface="Arial"/>
              <a:ea typeface="Arial"/>
              <a:cs typeface="Arial"/>
              <a:sym typeface="Arial"/>
            </a:endParaRPr>
          </a:p>
        </p:txBody>
      </p:sp>
      <p:sp>
        <p:nvSpPr>
          <p:cNvPr id="1120" name="Google Shape;1120;p60"/>
          <p:cNvSpPr/>
          <p:nvPr/>
        </p:nvSpPr>
        <p:spPr>
          <a:xfrm>
            <a:off x="1792790" y="2564904"/>
            <a:ext cx="6099646" cy="501419"/>
          </a:xfrm>
          <a:prstGeom prst="rect">
            <a:avLst/>
          </a:prstGeom>
          <a:blipFill rotWithShape="1">
            <a:blip r:embed="rId3">
              <a:alphaModFix/>
            </a:blip>
            <a:stretch>
              <a:fillRect b="-243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 </a:t>
            </a:r>
            <a:endParaRPr>
              <a:solidFill>
                <a:schemeClr val="l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grpSp>
        <p:nvGrpSpPr>
          <p:cNvPr id="1126" name="Google Shape;1126;p61"/>
          <p:cNvGrpSpPr/>
          <p:nvPr/>
        </p:nvGrpSpPr>
        <p:grpSpPr>
          <a:xfrm>
            <a:off x="450000" y="450000"/>
            <a:ext cx="9018000" cy="276999"/>
            <a:chOff x="450000" y="450000"/>
            <a:chExt cx="9018000" cy="276999"/>
          </a:xfrm>
        </p:grpSpPr>
        <p:sp>
          <p:nvSpPr>
            <p:cNvPr id="1127" name="Google Shape;1127;p6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Phân phối xác suất rời rạc</a:t>
              </a:r>
              <a:endParaRPr b="1" sz="1800">
                <a:solidFill>
                  <a:schemeClr val="lt1"/>
                </a:solidFill>
                <a:latin typeface="Arial"/>
                <a:ea typeface="Arial"/>
                <a:cs typeface="Arial"/>
                <a:sym typeface="Arial"/>
              </a:endParaRPr>
            </a:p>
          </p:txBody>
        </p:sp>
        <p:sp>
          <p:nvSpPr>
            <p:cNvPr id="1128" name="Google Shape;1128;p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chemeClr val="lt1"/>
                  </a:solidFill>
                  <a:latin typeface="Arial"/>
                  <a:ea typeface="Arial"/>
                  <a:cs typeface="Arial"/>
                  <a:sym typeface="Arial"/>
                </a:rPr>
                <a:t>Bài 01</a:t>
              </a:r>
              <a:endParaRPr b="1" sz="1600">
                <a:solidFill>
                  <a:schemeClr val="lt1"/>
                </a:solidFill>
                <a:latin typeface="Arial"/>
                <a:ea typeface="Arial"/>
                <a:cs typeface="Arial"/>
                <a:sym typeface="Arial"/>
              </a:endParaRPr>
            </a:p>
          </p:txBody>
        </p:sp>
      </p:grpSp>
      <p:grpSp>
        <p:nvGrpSpPr>
          <p:cNvPr id="1129" name="Google Shape;1129;p61"/>
          <p:cNvGrpSpPr/>
          <p:nvPr/>
        </p:nvGrpSpPr>
        <p:grpSpPr>
          <a:xfrm>
            <a:off x="846956" y="1716338"/>
            <a:ext cx="8460514" cy="648108"/>
            <a:chOff x="903506" y="2429380"/>
            <a:chExt cx="8460514" cy="648108"/>
          </a:xfrm>
        </p:grpSpPr>
        <p:sp>
          <p:nvSpPr>
            <p:cNvPr id="1130" name="Google Shape;1130;p61"/>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1131" name="Google Shape;1131;p61"/>
            <p:cNvSpPr/>
            <p:nvPr/>
          </p:nvSpPr>
          <p:spPr>
            <a:xfrm>
              <a:off x="1279004" y="2429380"/>
              <a:ext cx="8085016" cy="648108"/>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Được biết rằng trong năm ngày tiếp theo, xác suất có mưa là 20%.</a:t>
              </a:r>
              <a:endParaRPr>
                <a:solidFill>
                  <a:schemeClr val="lt1"/>
                </a:solidFill>
              </a:endParaRPr>
            </a:p>
            <a:p>
              <a:pPr indent="0" lvl="0" marL="0" marR="0" rtl="0" algn="l">
                <a:spcBef>
                  <a:spcPts val="800"/>
                </a:spcBef>
                <a:spcAft>
                  <a:spcPts val="0"/>
                </a:spcAft>
                <a:buNone/>
              </a:pPr>
              <a:r>
                <a:rPr lang="en-US" sz="1300">
                  <a:solidFill>
                    <a:schemeClr val="lt1"/>
                  </a:solidFill>
                  <a:latin typeface="Arial"/>
                  <a:ea typeface="Arial"/>
                  <a:cs typeface="Arial"/>
                  <a:sym typeface="Arial"/>
                </a:rPr>
                <a:t>         Xác suất có </a:t>
              </a:r>
              <a:r>
                <a:rPr b="1" lang="en-US" sz="1300">
                  <a:solidFill>
                    <a:schemeClr val="lt1"/>
                  </a:solidFill>
                  <a:latin typeface="Arial"/>
                  <a:ea typeface="Arial"/>
                  <a:cs typeface="Arial"/>
                  <a:sym typeface="Arial"/>
                </a:rPr>
                <a:t>nhiều nhất hai ngày </a:t>
              </a:r>
              <a:r>
                <a:rPr lang="en-US" sz="1300">
                  <a:solidFill>
                    <a:schemeClr val="lt1"/>
                  </a:solidFill>
                  <a:latin typeface="Arial"/>
                  <a:ea typeface="Arial"/>
                  <a:cs typeface="Arial"/>
                  <a:sym typeface="Arial"/>
                </a:rPr>
                <a:t>có mưa là bao nhiêu?</a:t>
              </a:r>
              <a:endParaRPr>
                <a:solidFill>
                  <a:schemeClr val="lt1"/>
                </a:solidFill>
              </a:endParaRPr>
            </a:p>
          </p:txBody>
        </p:sp>
      </p:grpSp>
      <p:sp>
        <p:nvSpPr>
          <p:cNvPr id="1132" name="Google Shape;1132;p6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lt1"/>
              </a:buClr>
              <a:buSzPts val="1680"/>
              <a:buFont typeface="Arial"/>
              <a:buChar char="•"/>
            </a:pPr>
            <a:r>
              <a:rPr lang="en-US" sz="1400">
                <a:solidFill>
                  <a:schemeClr val="lt1"/>
                </a:solidFill>
                <a:latin typeface="Arial"/>
                <a:ea typeface="Arial"/>
                <a:cs typeface="Arial"/>
                <a:sym typeface="Arial"/>
              </a:rPr>
              <a:t>Biến ngẫu nhiên Bernoulli và phân phối nhị thức</a:t>
            </a:r>
            <a:endParaRPr sz="1400">
              <a:solidFill>
                <a:schemeClr val="lt1"/>
              </a:solidFill>
              <a:latin typeface="Arial"/>
              <a:ea typeface="Arial"/>
              <a:cs typeface="Arial"/>
              <a:sym typeface="Arial"/>
            </a:endParaRPr>
          </a:p>
        </p:txBody>
      </p:sp>
      <p:sp>
        <p:nvSpPr>
          <p:cNvPr id="1133" name="Google Shape;1133;p61"/>
          <p:cNvSpPr/>
          <p:nvPr/>
        </p:nvSpPr>
        <p:spPr>
          <a:xfrm>
            <a:off x="1499376" y="2492896"/>
            <a:ext cx="6686474" cy="183306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 </a:t>
            </a:r>
            <a:endParaRPr>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grpSp>
        <p:nvGrpSpPr>
          <p:cNvPr id="1139" name="Google Shape;1139;p62"/>
          <p:cNvGrpSpPr/>
          <p:nvPr/>
        </p:nvGrpSpPr>
        <p:grpSpPr>
          <a:xfrm>
            <a:off x="450000" y="450000"/>
            <a:ext cx="9018000" cy="276999"/>
            <a:chOff x="450000" y="450000"/>
            <a:chExt cx="9018000" cy="276999"/>
          </a:xfrm>
        </p:grpSpPr>
        <p:sp>
          <p:nvSpPr>
            <p:cNvPr id="1140" name="Google Shape;1140;p6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Phân phối xác suất rời rạc</a:t>
              </a:r>
              <a:endParaRPr b="1" sz="1800">
                <a:solidFill>
                  <a:schemeClr val="lt1"/>
                </a:solidFill>
                <a:latin typeface="Arial"/>
                <a:ea typeface="Arial"/>
                <a:cs typeface="Arial"/>
                <a:sym typeface="Arial"/>
              </a:endParaRPr>
            </a:p>
          </p:txBody>
        </p:sp>
        <p:sp>
          <p:nvSpPr>
            <p:cNvPr id="1141" name="Google Shape;1141;p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chemeClr val="lt1"/>
                  </a:solidFill>
                  <a:latin typeface="Arial"/>
                  <a:ea typeface="Arial"/>
                  <a:cs typeface="Arial"/>
                  <a:sym typeface="Arial"/>
                </a:rPr>
                <a:t>Bài 01</a:t>
              </a:r>
              <a:endParaRPr b="1" sz="1600">
                <a:solidFill>
                  <a:schemeClr val="lt1"/>
                </a:solidFill>
                <a:latin typeface="Arial"/>
                <a:ea typeface="Arial"/>
                <a:cs typeface="Arial"/>
                <a:sym typeface="Arial"/>
              </a:endParaRPr>
            </a:p>
          </p:txBody>
        </p:sp>
      </p:grpSp>
      <p:sp>
        <p:nvSpPr>
          <p:cNvPr id="1142" name="Google Shape;1142;p62"/>
          <p:cNvSpPr/>
          <p:nvPr/>
        </p:nvSpPr>
        <p:spPr>
          <a:xfrm>
            <a:off x="674556" y="1700808"/>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chemeClr val="lt1"/>
              </a:buClr>
              <a:buSzPts val="1300"/>
              <a:buFont typeface="Arial"/>
              <a:buChar char="‣"/>
            </a:pPr>
            <a:r>
              <a:rPr lang="en-US" sz="1300">
                <a:solidFill>
                  <a:schemeClr val="lt1"/>
                </a:solidFill>
                <a:latin typeface="Arial"/>
                <a:ea typeface="Arial"/>
                <a:cs typeface="Arial"/>
                <a:sym typeface="Arial"/>
              </a:rPr>
              <a:t>Được đặt tên theo nhà khoa học người Pháp Simeon D. Poisson.</a:t>
            </a:r>
            <a:endParaRPr>
              <a:solidFill>
                <a:schemeClr val="lt1"/>
              </a:solidFill>
            </a:endParaRPr>
          </a:p>
          <a:p>
            <a:pPr indent="-182563" lvl="0" marL="182563" marR="0" rtl="0" algn="l">
              <a:spcBef>
                <a:spcPts val="800"/>
              </a:spcBef>
              <a:spcAft>
                <a:spcPts val="0"/>
              </a:spcAft>
              <a:buClr>
                <a:schemeClr val="lt1"/>
              </a:buClr>
              <a:buSzPts val="1300"/>
              <a:buFont typeface="Arial"/>
              <a:buChar char="‣"/>
            </a:pPr>
            <a:r>
              <a:rPr lang="en-US" sz="1300">
                <a:solidFill>
                  <a:schemeClr val="lt1"/>
                </a:solidFill>
                <a:latin typeface="Arial"/>
                <a:ea typeface="Arial"/>
                <a:cs typeface="Arial"/>
                <a:sym typeface="Arial"/>
              </a:rPr>
              <a:t>Mô tả tần suất của biến cố trong một khoảng thời gian hoặc không gian cho trước.</a:t>
            </a:r>
            <a:endParaRPr>
              <a:solidFill>
                <a:schemeClr val="lt1"/>
              </a:solidFill>
            </a:endParaRPr>
          </a:p>
        </p:txBody>
      </p:sp>
      <p:grpSp>
        <p:nvGrpSpPr>
          <p:cNvPr id="1143" name="Google Shape;1143;p62"/>
          <p:cNvGrpSpPr/>
          <p:nvPr/>
        </p:nvGrpSpPr>
        <p:grpSpPr>
          <a:xfrm>
            <a:off x="847507" y="2404990"/>
            <a:ext cx="8460514" cy="1106262"/>
            <a:chOff x="855127" y="2404990"/>
            <a:chExt cx="8460514" cy="1106262"/>
          </a:xfrm>
        </p:grpSpPr>
        <p:grpSp>
          <p:nvGrpSpPr>
            <p:cNvPr id="1144" name="Google Shape;1144;p62"/>
            <p:cNvGrpSpPr/>
            <p:nvPr/>
          </p:nvGrpSpPr>
          <p:grpSpPr>
            <a:xfrm>
              <a:off x="855127" y="2404990"/>
              <a:ext cx="8460514" cy="345461"/>
              <a:chOff x="903506" y="2429380"/>
              <a:chExt cx="8460514" cy="345461"/>
            </a:xfrm>
          </p:grpSpPr>
          <p:sp>
            <p:nvSpPr>
              <p:cNvPr id="1145" name="Google Shape;1145;p62"/>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1146" name="Google Shape;1146;p62"/>
              <p:cNvSpPr/>
              <p:nvPr/>
            </p:nvSpPr>
            <p:spPr>
              <a:xfrm>
                <a:off x="1279004" y="2429380"/>
                <a:ext cx="8085016"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Số lượng email nhận được mỗi giờ.</a:t>
                </a:r>
                <a:endParaRPr>
                  <a:solidFill>
                    <a:schemeClr val="lt1"/>
                  </a:solidFill>
                </a:endParaRPr>
              </a:p>
            </p:txBody>
          </p:sp>
        </p:grpSp>
        <p:grpSp>
          <p:nvGrpSpPr>
            <p:cNvPr id="1147" name="Google Shape;1147;p62"/>
            <p:cNvGrpSpPr/>
            <p:nvPr/>
          </p:nvGrpSpPr>
          <p:grpSpPr>
            <a:xfrm>
              <a:off x="855127" y="2780928"/>
              <a:ext cx="8460514" cy="345461"/>
              <a:chOff x="903506" y="2429380"/>
              <a:chExt cx="8460514" cy="345461"/>
            </a:xfrm>
          </p:grpSpPr>
          <p:sp>
            <p:nvSpPr>
              <p:cNvPr id="1148" name="Google Shape;1148;p62"/>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1149" name="Google Shape;1149;p62"/>
              <p:cNvSpPr/>
              <p:nvPr/>
            </p:nvSpPr>
            <p:spPr>
              <a:xfrm>
                <a:off x="1279004" y="2429380"/>
                <a:ext cx="8085016"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Số vụ động đất mỗi năm,</a:t>
                </a:r>
                <a:endParaRPr>
                  <a:solidFill>
                    <a:schemeClr val="lt1"/>
                  </a:solidFill>
                </a:endParaRPr>
              </a:p>
            </p:txBody>
          </p:sp>
        </p:grpSp>
        <p:grpSp>
          <p:nvGrpSpPr>
            <p:cNvPr id="1150" name="Google Shape;1150;p62"/>
            <p:cNvGrpSpPr/>
            <p:nvPr/>
          </p:nvGrpSpPr>
          <p:grpSpPr>
            <a:xfrm>
              <a:off x="855127" y="3165791"/>
              <a:ext cx="8460514" cy="345461"/>
              <a:chOff x="903506" y="2429380"/>
              <a:chExt cx="8460514" cy="345461"/>
            </a:xfrm>
          </p:grpSpPr>
          <p:sp>
            <p:nvSpPr>
              <p:cNvPr id="1151" name="Google Shape;1151;p62"/>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1152" name="Google Shape;1152;p62"/>
              <p:cNvSpPr/>
              <p:nvPr/>
            </p:nvSpPr>
            <p:spPr>
              <a:xfrm>
                <a:off x="1279004" y="2429380"/>
                <a:ext cx="8085016"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Số lượng hạt sô-cô-la trong mỗi chiếc bánh quy. </a:t>
                </a:r>
                <a:endParaRPr>
                  <a:solidFill>
                    <a:schemeClr val="lt1"/>
                  </a:solidFill>
                </a:endParaRPr>
              </a:p>
            </p:txBody>
          </p:sp>
        </p:grpSp>
      </p:grpSp>
      <p:sp>
        <p:nvSpPr>
          <p:cNvPr id="1153" name="Google Shape;1153;p6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lt1"/>
              </a:buClr>
              <a:buSzPts val="1680"/>
              <a:buFont typeface="Arial"/>
              <a:buChar char="•"/>
            </a:pPr>
            <a:r>
              <a:rPr lang="en-US" sz="1400">
                <a:solidFill>
                  <a:schemeClr val="lt1"/>
                </a:solidFill>
                <a:latin typeface="Arial"/>
                <a:ea typeface="Arial"/>
                <a:cs typeface="Arial"/>
                <a:sym typeface="Arial"/>
              </a:rPr>
              <a:t>Biến ngẫu nhiên và phân phối xác suất Poisson:</a:t>
            </a:r>
            <a:endParaRPr>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grpSp>
        <p:nvGrpSpPr>
          <p:cNvPr id="1159" name="Google Shape;1159;p63"/>
          <p:cNvGrpSpPr/>
          <p:nvPr/>
        </p:nvGrpSpPr>
        <p:grpSpPr>
          <a:xfrm>
            <a:off x="450000" y="450000"/>
            <a:ext cx="9018000" cy="276999"/>
            <a:chOff x="450000" y="450000"/>
            <a:chExt cx="9018000" cy="276999"/>
          </a:xfrm>
        </p:grpSpPr>
        <p:sp>
          <p:nvSpPr>
            <p:cNvPr id="1160" name="Google Shape;1160;p6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Phân phối xác suất rời rạc</a:t>
              </a:r>
              <a:endParaRPr b="1" sz="1800">
                <a:solidFill>
                  <a:schemeClr val="lt1"/>
                </a:solidFill>
                <a:latin typeface="Arial"/>
                <a:ea typeface="Arial"/>
                <a:cs typeface="Arial"/>
                <a:sym typeface="Arial"/>
              </a:endParaRPr>
            </a:p>
          </p:txBody>
        </p:sp>
        <p:sp>
          <p:nvSpPr>
            <p:cNvPr id="1161" name="Google Shape;1161;p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chemeClr val="lt1"/>
                  </a:solidFill>
                  <a:latin typeface="Arial"/>
                  <a:ea typeface="Arial"/>
                  <a:cs typeface="Arial"/>
                  <a:sym typeface="Arial"/>
                </a:rPr>
                <a:t>Bài 01</a:t>
              </a:r>
              <a:endParaRPr b="1" sz="1600">
                <a:solidFill>
                  <a:schemeClr val="lt1"/>
                </a:solidFill>
                <a:latin typeface="Arial"/>
                <a:ea typeface="Arial"/>
                <a:cs typeface="Arial"/>
                <a:sym typeface="Arial"/>
              </a:endParaRPr>
            </a:p>
          </p:txBody>
        </p:sp>
      </p:grpSp>
      <p:sp>
        <p:nvSpPr>
          <p:cNvPr id="1162" name="Google Shape;1162;p63"/>
          <p:cNvSpPr/>
          <p:nvPr/>
        </p:nvSpPr>
        <p:spPr>
          <a:xfrm>
            <a:off x="674556" y="1700808"/>
            <a:ext cx="8632825" cy="2380313"/>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 </a:t>
            </a:r>
            <a:endParaRPr>
              <a:solidFill>
                <a:schemeClr val="lt1"/>
              </a:solidFill>
            </a:endParaRPr>
          </a:p>
        </p:txBody>
      </p:sp>
      <p:sp>
        <p:nvSpPr>
          <p:cNvPr id="1163" name="Google Shape;1163;p6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lt1"/>
              </a:buClr>
              <a:buSzPts val="1680"/>
              <a:buFont typeface="Arial"/>
              <a:buChar char="•"/>
            </a:pPr>
            <a:r>
              <a:rPr lang="en-US" sz="1400">
                <a:solidFill>
                  <a:schemeClr val="lt1"/>
                </a:solidFill>
                <a:latin typeface="Arial"/>
                <a:ea typeface="Arial"/>
                <a:cs typeface="Arial"/>
                <a:sym typeface="Arial"/>
              </a:rPr>
              <a:t>Biến ngẫu nhiên và phân phối xác suất Poisson:</a:t>
            </a:r>
            <a:endParaRPr>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grpSp>
        <p:nvGrpSpPr>
          <p:cNvPr id="1169" name="Google Shape;1169;p64"/>
          <p:cNvGrpSpPr/>
          <p:nvPr/>
        </p:nvGrpSpPr>
        <p:grpSpPr>
          <a:xfrm>
            <a:off x="450000" y="450000"/>
            <a:ext cx="9018000" cy="276999"/>
            <a:chOff x="450000" y="450000"/>
            <a:chExt cx="9018000" cy="276999"/>
          </a:xfrm>
        </p:grpSpPr>
        <p:sp>
          <p:nvSpPr>
            <p:cNvPr id="1170" name="Google Shape;1170;p6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Phân phối xác suất rời rạc</a:t>
              </a:r>
              <a:endParaRPr b="1" sz="1800">
                <a:solidFill>
                  <a:schemeClr val="lt1"/>
                </a:solidFill>
                <a:latin typeface="Arial"/>
                <a:ea typeface="Arial"/>
                <a:cs typeface="Arial"/>
                <a:sym typeface="Arial"/>
              </a:endParaRPr>
            </a:p>
          </p:txBody>
        </p:sp>
        <p:sp>
          <p:nvSpPr>
            <p:cNvPr id="1171" name="Google Shape;1171;p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grpSp>
        <p:nvGrpSpPr>
          <p:cNvPr id="1172" name="Google Shape;1172;p64"/>
          <p:cNvGrpSpPr/>
          <p:nvPr/>
        </p:nvGrpSpPr>
        <p:grpSpPr>
          <a:xfrm>
            <a:off x="2791172" y="1916832"/>
            <a:ext cx="4320480" cy="3095922"/>
            <a:chOff x="2791172" y="1773238"/>
            <a:chExt cx="4320480" cy="3095922"/>
          </a:xfrm>
        </p:grpSpPr>
        <p:sp>
          <p:nvSpPr>
            <p:cNvPr id="1173" name="Google Shape;1173;p64"/>
            <p:cNvSpPr/>
            <p:nvPr/>
          </p:nvSpPr>
          <p:spPr>
            <a:xfrm>
              <a:off x="2791172" y="1773238"/>
              <a:ext cx="4320480" cy="309592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74" name="Google Shape;1174;p64"/>
            <p:cNvGrpSpPr/>
            <p:nvPr/>
          </p:nvGrpSpPr>
          <p:grpSpPr>
            <a:xfrm>
              <a:off x="3029866" y="1987615"/>
              <a:ext cx="3843091" cy="2667168"/>
              <a:chOff x="2881559" y="2808983"/>
              <a:chExt cx="3843091" cy="2667168"/>
            </a:xfrm>
          </p:grpSpPr>
          <p:grpSp>
            <p:nvGrpSpPr>
              <p:cNvPr id="1175" name="Google Shape;1175;p64"/>
              <p:cNvGrpSpPr/>
              <p:nvPr/>
            </p:nvGrpSpPr>
            <p:grpSpPr>
              <a:xfrm>
                <a:off x="3373722" y="3251200"/>
                <a:ext cx="3350928" cy="1921138"/>
                <a:chOff x="2084614" y="1997720"/>
                <a:chExt cx="3350928" cy="1921138"/>
              </a:xfrm>
            </p:grpSpPr>
            <p:cxnSp>
              <p:nvCxnSpPr>
                <p:cNvPr id="1176" name="Google Shape;1176;p64"/>
                <p:cNvCxnSpPr/>
                <p:nvPr/>
              </p:nvCxnSpPr>
              <p:spPr>
                <a:xfrm>
                  <a:off x="2084614" y="3918858"/>
                  <a:ext cx="3350928" cy="0"/>
                </a:xfrm>
                <a:prstGeom prst="straightConnector1">
                  <a:avLst/>
                </a:prstGeom>
                <a:noFill/>
                <a:ln cap="flat" cmpd="sng" w="12700">
                  <a:solidFill>
                    <a:schemeClr val="dk1"/>
                  </a:solidFill>
                  <a:prstDash val="solid"/>
                  <a:miter lim="800000"/>
                  <a:headEnd len="sm" w="sm" type="none"/>
                  <a:tailEnd len="lg" w="lg" type="stealth"/>
                </a:ln>
              </p:spPr>
            </p:cxnSp>
            <p:cxnSp>
              <p:nvCxnSpPr>
                <p:cNvPr id="1177" name="Google Shape;1177;p64"/>
                <p:cNvCxnSpPr/>
                <p:nvPr/>
              </p:nvCxnSpPr>
              <p:spPr>
                <a:xfrm rot="10800000">
                  <a:off x="2084614" y="1997720"/>
                  <a:ext cx="0" cy="1921138"/>
                </a:xfrm>
                <a:prstGeom prst="straightConnector1">
                  <a:avLst/>
                </a:prstGeom>
                <a:noFill/>
                <a:ln cap="flat" cmpd="sng" w="12700">
                  <a:solidFill>
                    <a:schemeClr val="dk1"/>
                  </a:solidFill>
                  <a:prstDash val="solid"/>
                  <a:miter lim="800000"/>
                  <a:headEnd len="sm" w="sm" type="none"/>
                  <a:tailEnd len="lg" w="lg" type="stealth"/>
                </a:ln>
              </p:spPr>
            </p:cxnSp>
          </p:grpSp>
          <p:sp>
            <p:nvSpPr>
              <p:cNvPr id="1178" name="Google Shape;1178;p64"/>
              <p:cNvSpPr/>
              <p:nvPr/>
            </p:nvSpPr>
            <p:spPr>
              <a:xfrm>
                <a:off x="4224675" y="2808983"/>
                <a:ext cx="1453475" cy="36933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179" name="Google Shape;1179;p64"/>
              <p:cNvCxnSpPr/>
              <p:nvPr/>
            </p:nvCxnSpPr>
            <p:spPr>
              <a:xfrm rot="-5400000">
                <a:off x="3337720" y="5209718"/>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180" name="Google Shape;1180;p64"/>
              <p:cNvSpPr txBox="1"/>
              <p:nvPr/>
            </p:nvSpPr>
            <p:spPr>
              <a:xfrm>
                <a:off x="3283621" y="5276096"/>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a:t>
                </a:r>
                <a:endParaRPr/>
              </a:p>
            </p:txBody>
          </p:sp>
          <p:cxnSp>
            <p:nvCxnSpPr>
              <p:cNvPr id="1181" name="Google Shape;1181;p64"/>
              <p:cNvCxnSpPr/>
              <p:nvPr/>
            </p:nvCxnSpPr>
            <p:spPr>
              <a:xfrm rot="-5400000">
                <a:off x="3971983" y="5209718"/>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182" name="Google Shape;1182;p64"/>
              <p:cNvCxnSpPr/>
              <p:nvPr/>
            </p:nvCxnSpPr>
            <p:spPr>
              <a:xfrm rot="-5400000">
                <a:off x="4606246" y="5209718"/>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183" name="Google Shape;1183;p64"/>
              <p:cNvCxnSpPr/>
              <p:nvPr/>
            </p:nvCxnSpPr>
            <p:spPr>
              <a:xfrm rot="-5400000">
                <a:off x="5240509" y="5209718"/>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184" name="Google Shape;1184;p64"/>
              <p:cNvCxnSpPr/>
              <p:nvPr/>
            </p:nvCxnSpPr>
            <p:spPr>
              <a:xfrm rot="-5400000">
                <a:off x="5874772" y="5209718"/>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185" name="Google Shape;1185;p64"/>
              <p:cNvCxnSpPr/>
              <p:nvPr/>
            </p:nvCxnSpPr>
            <p:spPr>
              <a:xfrm rot="-5400000">
                <a:off x="6509036" y="5209718"/>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186" name="Google Shape;1186;p64"/>
              <p:cNvSpPr txBox="1"/>
              <p:nvPr/>
            </p:nvSpPr>
            <p:spPr>
              <a:xfrm>
                <a:off x="3917033" y="5276096"/>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2</a:t>
                </a:r>
                <a:endParaRPr/>
              </a:p>
            </p:txBody>
          </p:sp>
          <p:sp>
            <p:nvSpPr>
              <p:cNvPr id="1187" name="Google Shape;1187;p64"/>
              <p:cNvSpPr txBox="1"/>
              <p:nvPr/>
            </p:nvSpPr>
            <p:spPr>
              <a:xfrm>
                <a:off x="4551725" y="5276096"/>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4</a:t>
                </a:r>
                <a:endParaRPr/>
              </a:p>
            </p:txBody>
          </p:sp>
          <p:sp>
            <p:nvSpPr>
              <p:cNvPr id="1188" name="Google Shape;1188;p64"/>
              <p:cNvSpPr txBox="1"/>
              <p:nvPr/>
            </p:nvSpPr>
            <p:spPr>
              <a:xfrm>
                <a:off x="5186417" y="5276096"/>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6</a:t>
                </a:r>
                <a:endParaRPr/>
              </a:p>
            </p:txBody>
          </p:sp>
          <p:sp>
            <p:nvSpPr>
              <p:cNvPr id="1189" name="Google Shape;1189;p64"/>
              <p:cNvSpPr txBox="1"/>
              <p:nvPr/>
            </p:nvSpPr>
            <p:spPr>
              <a:xfrm>
                <a:off x="5821549" y="5276096"/>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8</a:t>
                </a:r>
                <a:endParaRPr/>
              </a:p>
            </p:txBody>
          </p:sp>
          <p:sp>
            <p:nvSpPr>
              <p:cNvPr id="1190" name="Google Shape;1190;p64"/>
              <p:cNvSpPr txBox="1"/>
              <p:nvPr/>
            </p:nvSpPr>
            <p:spPr>
              <a:xfrm>
                <a:off x="6456681" y="5276096"/>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10</a:t>
                </a:r>
                <a:endParaRPr/>
              </a:p>
            </p:txBody>
          </p:sp>
          <p:cxnSp>
            <p:nvCxnSpPr>
              <p:cNvPr id="1191" name="Google Shape;1191;p64"/>
              <p:cNvCxnSpPr/>
              <p:nvPr/>
            </p:nvCxnSpPr>
            <p:spPr>
              <a:xfrm>
                <a:off x="3306464" y="5171457"/>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192" name="Google Shape;1192;p64"/>
              <p:cNvCxnSpPr/>
              <p:nvPr/>
            </p:nvCxnSpPr>
            <p:spPr>
              <a:xfrm>
                <a:off x="3306464" y="4624564"/>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193" name="Google Shape;1193;p64"/>
              <p:cNvCxnSpPr/>
              <p:nvPr/>
            </p:nvCxnSpPr>
            <p:spPr>
              <a:xfrm>
                <a:off x="3306464" y="4077670"/>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194" name="Google Shape;1194;p64"/>
              <p:cNvCxnSpPr/>
              <p:nvPr/>
            </p:nvCxnSpPr>
            <p:spPr>
              <a:xfrm>
                <a:off x="3306464" y="3530776"/>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195" name="Google Shape;1195;p64"/>
              <p:cNvSpPr txBox="1"/>
              <p:nvPr/>
            </p:nvSpPr>
            <p:spPr>
              <a:xfrm>
                <a:off x="2881559" y="5074193"/>
                <a:ext cx="366181"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a:t>
                </a:r>
                <a:endParaRPr/>
              </a:p>
            </p:txBody>
          </p:sp>
          <p:sp>
            <p:nvSpPr>
              <p:cNvPr id="1196" name="Google Shape;1196;p64"/>
              <p:cNvSpPr txBox="1"/>
              <p:nvPr/>
            </p:nvSpPr>
            <p:spPr>
              <a:xfrm>
                <a:off x="2881559" y="4527300"/>
                <a:ext cx="366181"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0.1</a:t>
                </a:r>
                <a:endParaRPr/>
              </a:p>
            </p:txBody>
          </p:sp>
          <p:sp>
            <p:nvSpPr>
              <p:cNvPr id="1197" name="Google Shape;1197;p64"/>
              <p:cNvSpPr txBox="1"/>
              <p:nvPr/>
            </p:nvSpPr>
            <p:spPr>
              <a:xfrm>
                <a:off x="2881559" y="3977215"/>
                <a:ext cx="366181"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0.2</a:t>
                </a:r>
                <a:endParaRPr/>
              </a:p>
            </p:txBody>
          </p:sp>
          <p:sp>
            <p:nvSpPr>
              <p:cNvPr id="1198" name="Google Shape;1198;p64"/>
              <p:cNvSpPr txBox="1"/>
              <p:nvPr/>
            </p:nvSpPr>
            <p:spPr>
              <a:xfrm>
                <a:off x="2881559" y="3431749"/>
                <a:ext cx="366181"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0.3</a:t>
                </a:r>
                <a:endParaRPr/>
              </a:p>
            </p:txBody>
          </p:sp>
          <p:grpSp>
            <p:nvGrpSpPr>
              <p:cNvPr id="1199" name="Google Shape;1199;p64"/>
              <p:cNvGrpSpPr/>
              <p:nvPr/>
            </p:nvGrpSpPr>
            <p:grpSpPr>
              <a:xfrm>
                <a:off x="3319827" y="3626060"/>
                <a:ext cx="3276235" cy="1611194"/>
                <a:chOff x="3319827" y="3626060"/>
                <a:chExt cx="3276235" cy="1611194"/>
              </a:xfrm>
            </p:grpSpPr>
            <p:sp>
              <p:nvSpPr>
                <p:cNvPr id="1200" name="Google Shape;1200;p64"/>
                <p:cNvSpPr/>
                <p:nvPr/>
              </p:nvSpPr>
              <p:spPr>
                <a:xfrm>
                  <a:off x="4272327" y="4137236"/>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1" name="Google Shape;1201;p64"/>
                <p:cNvSpPr/>
                <p:nvPr/>
              </p:nvSpPr>
              <p:spPr>
                <a:xfrm>
                  <a:off x="3953239" y="3630823"/>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2" name="Google Shape;1202;p64"/>
                <p:cNvSpPr/>
                <p:nvPr/>
              </p:nvSpPr>
              <p:spPr>
                <a:xfrm>
                  <a:off x="3638914" y="362606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3" name="Google Shape;1203;p64"/>
                <p:cNvSpPr/>
                <p:nvPr/>
              </p:nvSpPr>
              <p:spPr>
                <a:xfrm>
                  <a:off x="3319827" y="437536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4" name="Google Shape;1204;p64"/>
                <p:cNvSpPr/>
                <p:nvPr/>
              </p:nvSpPr>
              <p:spPr>
                <a:xfrm>
                  <a:off x="4586652" y="4630948"/>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5" name="Google Shape;1205;p64"/>
                <p:cNvSpPr/>
                <p:nvPr/>
              </p:nvSpPr>
              <p:spPr>
                <a:xfrm>
                  <a:off x="4910502" y="492146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6" name="Google Shape;1206;p64"/>
                <p:cNvSpPr/>
                <p:nvPr/>
              </p:nvSpPr>
              <p:spPr>
                <a:xfrm>
                  <a:off x="5234352" y="5057985"/>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7" name="Google Shape;1207;p64"/>
                <p:cNvSpPr/>
                <p:nvPr/>
              </p:nvSpPr>
              <p:spPr>
                <a:xfrm>
                  <a:off x="5548677" y="5113547"/>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8" name="Google Shape;1208;p64"/>
                <p:cNvSpPr/>
                <p:nvPr/>
              </p:nvSpPr>
              <p:spPr>
                <a:xfrm>
                  <a:off x="5867764" y="5118309"/>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9" name="Google Shape;1209;p64"/>
                <p:cNvSpPr/>
                <p:nvPr/>
              </p:nvSpPr>
              <p:spPr>
                <a:xfrm>
                  <a:off x="6177326" y="512466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10" name="Google Shape;1210;p64"/>
                <p:cNvSpPr/>
                <p:nvPr/>
              </p:nvSpPr>
              <p:spPr>
                <a:xfrm>
                  <a:off x="6491652" y="513101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1211" name="Google Shape;1211;p6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phân phối xác suất Poisson: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grpSp>
        <p:nvGrpSpPr>
          <p:cNvPr id="1217" name="Google Shape;1217;p65"/>
          <p:cNvGrpSpPr/>
          <p:nvPr/>
        </p:nvGrpSpPr>
        <p:grpSpPr>
          <a:xfrm>
            <a:off x="450000" y="450000"/>
            <a:ext cx="9018000" cy="276999"/>
            <a:chOff x="450000" y="450000"/>
            <a:chExt cx="9018000" cy="276999"/>
          </a:xfrm>
        </p:grpSpPr>
        <p:sp>
          <p:nvSpPr>
            <p:cNvPr id="1218" name="Google Shape;1218;p6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Phân phối xác suất rời rạc</a:t>
              </a:r>
              <a:endParaRPr b="1" sz="1800">
                <a:solidFill>
                  <a:schemeClr val="lt1"/>
                </a:solidFill>
                <a:latin typeface="Arial"/>
                <a:ea typeface="Arial"/>
                <a:cs typeface="Arial"/>
                <a:sym typeface="Arial"/>
              </a:endParaRPr>
            </a:p>
          </p:txBody>
        </p:sp>
        <p:sp>
          <p:nvSpPr>
            <p:cNvPr id="1219" name="Google Shape;1219;p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grpSp>
        <p:nvGrpSpPr>
          <p:cNvPr id="1220" name="Google Shape;1220;p65"/>
          <p:cNvGrpSpPr/>
          <p:nvPr/>
        </p:nvGrpSpPr>
        <p:grpSpPr>
          <a:xfrm>
            <a:off x="2791172" y="1916832"/>
            <a:ext cx="4320480" cy="3095922"/>
            <a:chOff x="2791172" y="1773238"/>
            <a:chExt cx="4320480" cy="3095922"/>
          </a:xfrm>
        </p:grpSpPr>
        <p:sp>
          <p:nvSpPr>
            <p:cNvPr id="1221" name="Google Shape;1221;p65"/>
            <p:cNvSpPr/>
            <p:nvPr/>
          </p:nvSpPr>
          <p:spPr>
            <a:xfrm>
              <a:off x="2791172" y="1773238"/>
              <a:ext cx="4320480" cy="309592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222" name="Google Shape;1222;p65"/>
            <p:cNvGrpSpPr/>
            <p:nvPr/>
          </p:nvGrpSpPr>
          <p:grpSpPr>
            <a:xfrm>
              <a:off x="3029866" y="1987615"/>
              <a:ext cx="3843091" cy="2667168"/>
              <a:chOff x="3029866" y="1987615"/>
              <a:chExt cx="3843091" cy="2667168"/>
            </a:xfrm>
          </p:grpSpPr>
          <p:grpSp>
            <p:nvGrpSpPr>
              <p:cNvPr id="1223" name="Google Shape;1223;p65"/>
              <p:cNvGrpSpPr/>
              <p:nvPr/>
            </p:nvGrpSpPr>
            <p:grpSpPr>
              <a:xfrm>
                <a:off x="3522029" y="2429832"/>
                <a:ext cx="3350928" cy="1921138"/>
                <a:chOff x="2084614" y="1997720"/>
                <a:chExt cx="3350928" cy="1921138"/>
              </a:xfrm>
            </p:grpSpPr>
            <p:cxnSp>
              <p:nvCxnSpPr>
                <p:cNvPr id="1224" name="Google Shape;1224;p65"/>
                <p:cNvCxnSpPr/>
                <p:nvPr/>
              </p:nvCxnSpPr>
              <p:spPr>
                <a:xfrm>
                  <a:off x="2084614" y="3918858"/>
                  <a:ext cx="3350928" cy="0"/>
                </a:xfrm>
                <a:prstGeom prst="straightConnector1">
                  <a:avLst/>
                </a:prstGeom>
                <a:noFill/>
                <a:ln cap="flat" cmpd="sng" w="12700">
                  <a:solidFill>
                    <a:schemeClr val="dk1"/>
                  </a:solidFill>
                  <a:prstDash val="solid"/>
                  <a:miter lim="800000"/>
                  <a:headEnd len="sm" w="sm" type="none"/>
                  <a:tailEnd len="lg" w="lg" type="stealth"/>
                </a:ln>
              </p:spPr>
            </p:cxnSp>
            <p:cxnSp>
              <p:nvCxnSpPr>
                <p:cNvPr id="1225" name="Google Shape;1225;p65"/>
                <p:cNvCxnSpPr/>
                <p:nvPr/>
              </p:nvCxnSpPr>
              <p:spPr>
                <a:xfrm rot="10800000">
                  <a:off x="2084614" y="1997720"/>
                  <a:ext cx="0" cy="1921138"/>
                </a:xfrm>
                <a:prstGeom prst="straightConnector1">
                  <a:avLst/>
                </a:prstGeom>
                <a:noFill/>
                <a:ln cap="flat" cmpd="sng" w="12700">
                  <a:solidFill>
                    <a:schemeClr val="dk1"/>
                  </a:solidFill>
                  <a:prstDash val="solid"/>
                  <a:miter lim="800000"/>
                  <a:headEnd len="sm" w="sm" type="none"/>
                  <a:tailEnd len="lg" w="lg" type="stealth"/>
                </a:ln>
              </p:spPr>
            </p:cxnSp>
          </p:grpSp>
          <p:sp>
            <p:nvSpPr>
              <p:cNvPr id="1226" name="Google Shape;1226;p65"/>
              <p:cNvSpPr/>
              <p:nvPr/>
            </p:nvSpPr>
            <p:spPr>
              <a:xfrm>
                <a:off x="4372982" y="1987615"/>
                <a:ext cx="1453475" cy="36933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227" name="Google Shape;1227;p65"/>
              <p:cNvCxnSpPr/>
              <p:nvPr/>
            </p:nvCxnSpPr>
            <p:spPr>
              <a:xfrm rot="-5400000">
                <a:off x="3486027" y="4388350"/>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228" name="Google Shape;1228;p65"/>
              <p:cNvSpPr txBox="1"/>
              <p:nvPr/>
            </p:nvSpPr>
            <p:spPr>
              <a:xfrm>
                <a:off x="3431928" y="4454728"/>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a:t>
                </a:r>
                <a:endParaRPr/>
              </a:p>
            </p:txBody>
          </p:sp>
          <p:cxnSp>
            <p:nvCxnSpPr>
              <p:cNvPr id="1229" name="Google Shape;1229;p65"/>
              <p:cNvCxnSpPr/>
              <p:nvPr/>
            </p:nvCxnSpPr>
            <p:spPr>
              <a:xfrm rot="-5400000">
                <a:off x="4120290" y="4388350"/>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230" name="Google Shape;1230;p65"/>
              <p:cNvCxnSpPr/>
              <p:nvPr/>
            </p:nvCxnSpPr>
            <p:spPr>
              <a:xfrm rot="-5400000">
                <a:off x="4754553" y="4388350"/>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231" name="Google Shape;1231;p65"/>
              <p:cNvCxnSpPr/>
              <p:nvPr/>
            </p:nvCxnSpPr>
            <p:spPr>
              <a:xfrm rot="-5400000">
                <a:off x="5388816" y="4388350"/>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232" name="Google Shape;1232;p65"/>
              <p:cNvCxnSpPr/>
              <p:nvPr/>
            </p:nvCxnSpPr>
            <p:spPr>
              <a:xfrm rot="-5400000">
                <a:off x="6023079" y="4388350"/>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233" name="Google Shape;1233;p65"/>
              <p:cNvCxnSpPr/>
              <p:nvPr/>
            </p:nvCxnSpPr>
            <p:spPr>
              <a:xfrm rot="-5400000">
                <a:off x="6657343" y="4388350"/>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234" name="Google Shape;1234;p65"/>
              <p:cNvSpPr txBox="1"/>
              <p:nvPr/>
            </p:nvSpPr>
            <p:spPr>
              <a:xfrm>
                <a:off x="4065340" y="4454728"/>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2</a:t>
                </a:r>
                <a:endParaRPr/>
              </a:p>
            </p:txBody>
          </p:sp>
          <p:sp>
            <p:nvSpPr>
              <p:cNvPr id="1235" name="Google Shape;1235;p65"/>
              <p:cNvSpPr txBox="1"/>
              <p:nvPr/>
            </p:nvSpPr>
            <p:spPr>
              <a:xfrm>
                <a:off x="4700032" y="4454728"/>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4</a:t>
                </a:r>
                <a:endParaRPr/>
              </a:p>
            </p:txBody>
          </p:sp>
          <p:sp>
            <p:nvSpPr>
              <p:cNvPr id="1236" name="Google Shape;1236;p65"/>
              <p:cNvSpPr txBox="1"/>
              <p:nvPr/>
            </p:nvSpPr>
            <p:spPr>
              <a:xfrm>
                <a:off x="5334724" y="4454728"/>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6</a:t>
                </a:r>
                <a:endParaRPr/>
              </a:p>
            </p:txBody>
          </p:sp>
          <p:sp>
            <p:nvSpPr>
              <p:cNvPr id="1237" name="Google Shape;1237;p65"/>
              <p:cNvSpPr txBox="1"/>
              <p:nvPr/>
            </p:nvSpPr>
            <p:spPr>
              <a:xfrm>
                <a:off x="5969856" y="4454728"/>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8</a:t>
                </a:r>
                <a:endParaRPr/>
              </a:p>
            </p:txBody>
          </p:sp>
          <p:sp>
            <p:nvSpPr>
              <p:cNvPr id="1238" name="Google Shape;1238;p65"/>
              <p:cNvSpPr txBox="1"/>
              <p:nvPr/>
            </p:nvSpPr>
            <p:spPr>
              <a:xfrm>
                <a:off x="6604988" y="4454728"/>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10</a:t>
                </a:r>
                <a:endParaRPr/>
              </a:p>
            </p:txBody>
          </p:sp>
          <p:cxnSp>
            <p:nvCxnSpPr>
              <p:cNvPr id="1239" name="Google Shape;1239;p65"/>
              <p:cNvCxnSpPr/>
              <p:nvPr/>
            </p:nvCxnSpPr>
            <p:spPr>
              <a:xfrm>
                <a:off x="3454771" y="4350089"/>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240" name="Google Shape;1240;p65"/>
              <p:cNvCxnSpPr/>
              <p:nvPr/>
            </p:nvCxnSpPr>
            <p:spPr>
              <a:xfrm>
                <a:off x="3454771" y="3803196"/>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241" name="Google Shape;1241;p65"/>
              <p:cNvCxnSpPr/>
              <p:nvPr/>
            </p:nvCxnSpPr>
            <p:spPr>
              <a:xfrm>
                <a:off x="3454771" y="3256302"/>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242" name="Google Shape;1242;p65"/>
              <p:cNvCxnSpPr/>
              <p:nvPr/>
            </p:nvCxnSpPr>
            <p:spPr>
              <a:xfrm>
                <a:off x="3454771" y="2709408"/>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243" name="Google Shape;1243;p65"/>
              <p:cNvSpPr txBox="1"/>
              <p:nvPr/>
            </p:nvSpPr>
            <p:spPr>
              <a:xfrm>
                <a:off x="3029866" y="4252825"/>
                <a:ext cx="366181"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a:t>
                </a:r>
                <a:endParaRPr/>
              </a:p>
            </p:txBody>
          </p:sp>
          <p:sp>
            <p:nvSpPr>
              <p:cNvPr id="1244" name="Google Shape;1244;p65"/>
              <p:cNvSpPr txBox="1"/>
              <p:nvPr/>
            </p:nvSpPr>
            <p:spPr>
              <a:xfrm>
                <a:off x="3029866" y="3705932"/>
                <a:ext cx="366181"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0.1</a:t>
                </a:r>
                <a:endParaRPr/>
              </a:p>
            </p:txBody>
          </p:sp>
          <p:sp>
            <p:nvSpPr>
              <p:cNvPr id="1245" name="Google Shape;1245;p65"/>
              <p:cNvSpPr txBox="1"/>
              <p:nvPr/>
            </p:nvSpPr>
            <p:spPr>
              <a:xfrm>
                <a:off x="3029866" y="3155847"/>
                <a:ext cx="366181"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0.2</a:t>
                </a:r>
                <a:endParaRPr/>
              </a:p>
            </p:txBody>
          </p:sp>
          <p:sp>
            <p:nvSpPr>
              <p:cNvPr id="1246" name="Google Shape;1246;p65"/>
              <p:cNvSpPr txBox="1"/>
              <p:nvPr/>
            </p:nvSpPr>
            <p:spPr>
              <a:xfrm>
                <a:off x="3029866" y="2610381"/>
                <a:ext cx="366181"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0.3</a:t>
                </a:r>
                <a:endParaRPr/>
              </a:p>
            </p:txBody>
          </p:sp>
          <p:grpSp>
            <p:nvGrpSpPr>
              <p:cNvPr id="1247" name="Google Shape;1247;p65"/>
              <p:cNvGrpSpPr/>
              <p:nvPr/>
            </p:nvGrpSpPr>
            <p:grpSpPr>
              <a:xfrm>
                <a:off x="3474966" y="3248463"/>
                <a:ext cx="3276235" cy="1158756"/>
                <a:chOff x="3319827" y="4046748"/>
                <a:chExt cx="3276235" cy="1158756"/>
              </a:xfrm>
            </p:grpSpPr>
            <p:sp>
              <p:nvSpPr>
                <p:cNvPr id="1248" name="Google Shape;1248;p65"/>
                <p:cNvSpPr/>
                <p:nvPr/>
              </p:nvSpPr>
              <p:spPr>
                <a:xfrm>
                  <a:off x="4272327" y="4048336"/>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9" name="Google Shape;1249;p65"/>
                <p:cNvSpPr/>
                <p:nvPr/>
              </p:nvSpPr>
              <p:spPr>
                <a:xfrm>
                  <a:off x="3953239" y="4310273"/>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0" name="Google Shape;1250;p65"/>
                <p:cNvSpPr/>
                <p:nvPr/>
              </p:nvSpPr>
              <p:spPr>
                <a:xfrm>
                  <a:off x="3638914" y="471826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1" name="Google Shape;1251;p65"/>
                <p:cNvSpPr/>
                <p:nvPr/>
              </p:nvSpPr>
              <p:spPr>
                <a:xfrm>
                  <a:off x="3319827" y="501671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2" name="Google Shape;1252;p65"/>
                <p:cNvSpPr/>
                <p:nvPr/>
              </p:nvSpPr>
              <p:spPr>
                <a:xfrm>
                  <a:off x="4586652" y="4046748"/>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3" name="Google Shape;1253;p65"/>
                <p:cNvSpPr/>
                <p:nvPr/>
              </p:nvSpPr>
              <p:spPr>
                <a:xfrm>
                  <a:off x="4910502" y="426106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4" name="Google Shape;1254;p65"/>
                <p:cNvSpPr/>
                <p:nvPr/>
              </p:nvSpPr>
              <p:spPr>
                <a:xfrm>
                  <a:off x="5234352" y="4543635"/>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5" name="Google Shape;1255;p65"/>
                <p:cNvSpPr/>
                <p:nvPr/>
              </p:nvSpPr>
              <p:spPr>
                <a:xfrm>
                  <a:off x="5548677" y="4796047"/>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6" name="Google Shape;1256;p65"/>
                <p:cNvSpPr/>
                <p:nvPr/>
              </p:nvSpPr>
              <p:spPr>
                <a:xfrm>
                  <a:off x="5867764" y="4953209"/>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7" name="Google Shape;1257;p65"/>
                <p:cNvSpPr/>
                <p:nvPr/>
              </p:nvSpPr>
              <p:spPr>
                <a:xfrm>
                  <a:off x="6177326" y="504846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8" name="Google Shape;1258;p65"/>
                <p:cNvSpPr/>
                <p:nvPr/>
              </p:nvSpPr>
              <p:spPr>
                <a:xfrm>
                  <a:off x="6491652" y="509926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1259" name="Google Shape;1259;p6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phân phối xác suất Poisson: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grpSp>
        <p:nvGrpSpPr>
          <p:cNvPr id="1265" name="Google Shape;1265;p66"/>
          <p:cNvGrpSpPr/>
          <p:nvPr/>
        </p:nvGrpSpPr>
        <p:grpSpPr>
          <a:xfrm>
            <a:off x="450000" y="450000"/>
            <a:ext cx="9018000" cy="276999"/>
            <a:chOff x="450000" y="450000"/>
            <a:chExt cx="9018000" cy="276999"/>
          </a:xfrm>
        </p:grpSpPr>
        <p:sp>
          <p:nvSpPr>
            <p:cNvPr id="1266" name="Google Shape;1266;p6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Phân phối xác suất rời rạc</a:t>
              </a:r>
              <a:endParaRPr b="1" sz="1800">
                <a:solidFill>
                  <a:schemeClr val="lt1"/>
                </a:solidFill>
                <a:latin typeface="Arial"/>
                <a:ea typeface="Arial"/>
                <a:cs typeface="Arial"/>
                <a:sym typeface="Arial"/>
              </a:endParaRPr>
            </a:p>
          </p:txBody>
        </p:sp>
        <p:sp>
          <p:nvSpPr>
            <p:cNvPr id="1267" name="Google Shape;1267;p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grpSp>
        <p:nvGrpSpPr>
          <p:cNvPr id="1268" name="Google Shape;1268;p66"/>
          <p:cNvGrpSpPr/>
          <p:nvPr/>
        </p:nvGrpSpPr>
        <p:grpSpPr>
          <a:xfrm>
            <a:off x="2791172" y="1916832"/>
            <a:ext cx="4320480" cy="3095922"/>
            <a:chOff x="2791172" y="1773238"/>
            <a:chExt cx="4320480" cy="3095922"/>
          </a:xfrm>
        </p:grpSpPr>
        <p:sp>
          <p:nvSpPr>
            <p:cNvPr id="1269" name="Google Shape;1269;p66"/>
            <p:cNvSpPr/>
            <p:nvPr/>
          </p:nvSpPr>
          <p:spPr>
            <a:xfrm>
              <a:off x="2791172" y="1773238"/>
              <a:ext cx="4320480" cy="309592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270" name="Google Shape;1270;p66"/>
            <p:cNvGrpSpPr/>
            <p:nvPr/>
          </p:nvGrpSpPr>
          <p:grpSpPr>
            <a:xfrm>
              <a:off x="3029866" y="1987615"/>
              <a:ext cx="3843091" cy="2667168"/>
              <a:chOff x="3029866" y="1987615"/>
              <a:chExt cx="3843091" cy="2667168"/>
            </a:xfrm>
          </p:grpSpPr>
          <p:grpSp>
            <p:nvGrpSpPr>
              <p:cNvPr id="1271" name="Google Shape;1271;p66"/>
              <p:cNvGrpSpPr/>
              <p:nvPr/>
            </p:nvGrpSpPr>
            <p:grpSpPr>
              <a:xfrm>
                <a:off x="3522029" y="2429832"/>
                <a:ext cx="3350928" cy="1921138"/>
                <a:chOff x="2084614" y="1997720"/>
                <a:chExt cx="3350928" cy="1921138"/>
              </a:xfrm>
            </p:grpSpPr>
            <p:cxnSp>
              <p:nvCxnSpPr>
                <p:cNvPr id="1272" name="Google Shape;1272;p66"/>
                <p:cNvCxnSpPr/>
                <p:nvPr/>
              </p:nvCxnSpPr>
              <p:spPr>
                <a:xfrm>
                  <a:off x="2084614" y="3918858"/>
                  <a:ext cx="3350928" cy="0"/>
                </a:xfrm>
                <a:prstGeom prst="straightConnector1">
                  <a:avLst/>
                </a:prstGeom>
                <a:noFill/>
                <a:ln cap="flat" cmpd="sng" w="12700">
                  <a:solidFill>
                    <a:schemeClr val="dk1"/>
                  </a:solidFill>
                  <a:prstDash val="solid"/>
                  <a:miter lim="800000"/>
                  <a:headEnd len="sm" w="sm" type="none"/>
                  <a:tailEnd len="lg" w="lg" type="stealth"/>
                </a:ln>
              </p:spPr>
            </p:cxnSp>
            <p:cxnSp>
              <p:nvCxnSpPr>
                <p:cNvPr id="1273" name="Google Shape;1273;p66"/>
                <p:cNvCxnSpPr/>
                <p:nvPr/>
              </p:nvCxnSpPr>
              <p:spPr>
                <a:xfrm rot="10800000">
                  <a:off x="2084614" y="1997720"/>
                  <a:ext cx="0" cy="1921138"/>
                </a:xfrm>
                <a:prstGeom prst="straightConnector1">
                  <a:avLst/>
                </a:prstGeom>
                <a:noFill/>
                <a:ln cap="flat" cmpd="sng" w="12700">
                  <a:solidFill>
                    <a:schemeClr val="dk1"/>
                  </a:solidFill>
                  <a:prstDash val="solid"/>
                  <a:miter lim="800000"/>
                  <a:headEnd len="sm" w="sm" type="none"/>
                  <a:tailEnd len="lg" w="lg" type="stealth"/>
                </a:ln>
              </p:spPr>
            </p:cxnSp>
          </p:grpSp>
          <p:sp>
            <p:nvSpPr>
              <p:cNvPr id="1274" name="Google Shape;1274;p66"/>
              <p:cNvSpPr/>
              <p:nvPr/>
            </p:nvSpPr>
            <p:spPr>
              <a:xfrm>
                <a:off x="4372982" y="1987615"/>
                <a:ext cx="1453475" cy="36933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275" name="Google Shape;1275;p66"/>
              <p:cNvCxnSpPr/>
              <p:nvPr/>
            </p:nvCxnSpPr>
            <p:spPr>
              <a:xfrm rot="-5400000">
                <a:off x="3486027" y="4388350"/>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276" name="Google Shape;1276;p66"/>
              <p:cNvSpPr txBox="1"/>
              <p:nvPr/>
            </p:nvSpPr>
            <p:spPr>
              <a:xfrm>
                <a:off x="3431928" y="4454728"/>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a:t>
                </a:r>
                <a:endParaRPr/>
              </a:p>
            </p:txBody>
          </p:sp>
          <p:cxnSp>
            <p:nvCxnSpPr>
              <p:cNvPr id="1277" name="Google Shape;1277;p66"/>
              <p:cNvCxnSpPr/>
              <p:nvPr/>
            </p:nvCxnSpPr>
            <p:spPr>
              <a:xfrm rot="-5400000">
                <a:off x="4120290" y="4388350"/>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278" name="Google Shape;1278;p66"/>
              <p:cNvCxnSpPr/>
              <p:nvPr/>
            </p:nvCxnSpPr>
            <p:spPr>
              <a:xfrm rot="-5400000">
                <a:off x="4754553" y="4388350"/>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279" name="Google Shape;1279;p66"/>
              <p:cNvCxnSpPr/>
              <p:nvPr/>
            </p:nvCxnSpPr>
            <p:spPr>
              <a:xfrm rot="-5400000">
                <a:off x="5388816" y="4388350"/>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280" name="Google Shape;1280;p66"/>
              <p:cNvCxnSpPr/>
              <p:nvPr/>
            </p:nvCxnSpPr>
            <p:spPr>
              <a:xfrm rot="-5400000">
                <a:off x="6023079" y="4388350"/>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281" name="Google Shape;1281;p66"/>
              <p:cNvCxnSpPr/>
              <p:nvPr/>
            </p:nvCxnSpPr>
            <p:spPr>
              <a:xfrm rot="-5400000">
                <a:off x="6657343" y="4388350"/>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282" name="Google Shape;1282;p66"/>
              <p:cNvSpPr txBox="1"/>
              <p:nvPr/>
            </p:nvSpPr>
            <p:spPr>
              <a:xfrm>
                <a:off x="4065340" y="4454728"/>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2</a:t>
                </a:r>
                <a:endParaRPr/>
              </a:p>
            </p:txBody>
          </p:sp>
          <p:sp>
            <p:nvSpPr>
              <p:cNvPr id="1283" name="Google Shape;1283;p66"/>
              <p:cNvSpPr txBox="1"/>
              <p:nvPr/>
            </p:nvSpPr>
            <p:spPr>
              <a:xfrm>
                <a:off x="4700032" y="4454728"/>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4</a:t>
                </a:r>
                <a:endParaRPr/>
              </a:p>
            </p:txBody>
          </p:sp>
          <p:sp>
            <p:nvSpPr>
              <p:cNvPr id="1284" name="Google Shape;1284;p66"/>
              <p:cNvSpPr txBox="1"/>
              <p:nvPr/>
            </p:nvSpPr>
            <p:spPr>
              <a:xfrm>
                <a:off x="5334724" y="4454728"/>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6</a:t>
                </a:r>
                <a:endParaRPr/>
              </a:p>
            </p:txBody>
          </p:sp>
          <p:sp>
            <p:nvSpPr>
              <p:cNvPr id="1285" name="Google Shape;1285;p66"/>
              <p:cNvSpPr txBox="1"/>
              <p:nvPr/>
            </p:nvSpPr>
            <p:spPr>
              <a:xfrm>
                <a:off x="5969856" y="4454728"/>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8</a:t>
                </a:r>
                <a:endParaRPr/>
              </a:p>
            </p:txBody>
          </p:sp>
          <p:sp>
            <p:nvSpPr>
              <p:cNvPr id="1286" name="Google Shape;1286;p66"/>
              <p:cNvSpPr txBox="1"/>
              <p:nvPr/>
            </p:nvSpPr>
            <p:spPr>
              <a:xfrm>
                <a:off x="6604988" y="4454728"/>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10</a:t>
                </a:r>
                <a:endParaRPr/>
              </a:p>
            </p:txBody>
          </p:sp>
          <p:cxnSp>
            <p:nvCxnSpPr>
              <p:cNvPr id="1287" name="Google Shape;1287;p66"/>
              <p:cNvCxnSpPr/>
              <p:nvPr/>
            </p:nvCxnSpPr>
            <p:spPr>
              <a:xfrm>
                <a:off x="3454771" y="4350089"/>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288" name="Google Shape;1288;p66"/>
              <p:cNvCxnSpPr/>
              <p:nvPr/>
            </p:nvCxnSpPr>
            <p:spPr>
              <a:xfrm>
                <a:off x="3454771" y="3803196"/>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289" name="Google Shape;1289;p66"/>
              <p:cNvCxnSpPr/>
              <p:nvPr/>
            </p:nvCxnSpPr>
            <p:spPr>
              <a:xfrm>
                <a:off x="3454771" y="3256302"/>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290" name="Google Shape;1290;p66"/>
              <p:cNvCxnSpPr/>
              <p:nvPr/>
            </p:nvCxnSpPr>
            <p:spPr>
              <a:xfrm>
                <a:off x="3454771" y="2709408"/>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291" name="Google Shape;1291;p66"/>
              <p:cNvSpPr txBox="1"/>
              <p:nvPr/>
            </p:nvSpPr>
            <p:spPr>
              <a:xfrm>
                <a:off x="3029866" y="4252825"/>
                <a:ext cx="366181"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a:t>
                </a:r>
                <a:endParaRPr/>
              </a:p>
            </p:txBody>
          </p:sp>
          <p:sp>
            <p:nvSpPr>
              <p:cNvPr id="1292" name="Google Shape;1292;p66"/>
              <p:cNvSpPr txBox="1"/>
              <p:nvPr/>
            </p:nvSpPr>
            <p:spPr>
              <a:xfrm>
                <a:off x="3029866" y="3705932"/>
                <a:ext cx="366181"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0.1</a:t>
                </a:r>
                <a:endParaRPr/>
              </a:p>
            </p:txBody>
          </p:sp>
          <p:sp>
            <p:nvSpPr>
              <p:cNvPr id="1293" name="Google Shape;1293;p66"/>
              <p:cNvSpPr txBox="1"/>
              <p:nvPr/>
            </p:nvSpPr>
            <p:spPr>
              <a:xfrm>
                <a:off x="3029866" y="3155847"/>
                <a:ext cx="366181"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0.2</a:t>
                </a:r>
                <a:endParaRPr/>
              </a:p>
            </p:txBody>
          </p:sp>
          <p:sp>
            <p:nvSpPr>
              <p:cNvPr id="1294" name="Google Shape;1294;p66"/>
              <p:cNvSpPr txBox="1"/>
              <p:nvPr/>
            </p:nvSpPr>
            <p:spPr>
              <a:xfrm>
                <a:off x="3029866" y="2610381"/>
                <a:ext cx="366181"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0.3</a:t>
                </a:r>
                <a:endParaRPr/>
              </a:p>
            </p:txBody>
          </p:sp>
          <p:grpSp>
            <p:nvGrpSpPr>
              <p:cNvPr id="1295" name="Google Shape;1295;p66"/>
              <p:cNvGrpSpPr/>
              <p:nvPr/>
            </p:nvGrpSpPr>
            <p:grpSpPr>
              <a:xfrm>
                <a:off x="3484204" y="3411117"/>
                <a:ext cx="3276235" cy="992069"/>
                <a:chOff x="3319827" y="4232485"/>
                <a:chExt cx="3276235" cy="992069"/>
              </a:xfrm>
            </p:grpSpPr>
            <p:sp>
              <p:nvSpPr>
                <p:cNvPr id="1296" name="Google Shape;1296;p66"/>
                <p:cNvSpPr/>
                <p:nvPr/>
              </p:nvSpPr>
              <p:spPr>
                <a:xfrm>
                  <a:off x="4272327" y="4626186"/>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97" name="Google Shape;1297;p66"/>
                <p:cNvSpPr/>
                <p:nvPr/>
              </p:nvSpPr>
              <p:spPr>
                <a:xfrm>
                  <a:off x="3953239" y="4875423"/>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98" name="Google Shape;1298;p66"/>
                <p:cNvSpPr/>
                <p:nvPr/>
              </p:nvSpPr>
              <p:spPr>
                <a:xfrm>
                  <a:off x="3638914" y="503576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99" name="Google Shape;1299;p66"/>
                <p:cNvSpPr/>
                <p:nvPr/>
              </p:nvSpPr>
              <p:spPr>
                <a:xfrm>
                  <a:off x="3319827" y="511831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00" name="Google Shape;1300;p66"/>
                <p:cNvSpPr/>
                <p:nvPr/>
              </p:nvSpPr>
              <p:spPr>
                <a:xfrm>
                  <a:off x="4586652" y="4389648"/>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01" name="Google Shape;1301;p66"/>
                <p:cNvSpPr/>
                <p:nvPr/>
              </p:nvSpPr>
              <p:spPr>
                <a:xfrm>
                  <a:off x="4910502" y="423566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02" name="Google Shape;1302;p66"/>
                <p:cNvSpPr/>
                <p:nvPr/>
              </p:nvSpPr>
              <p:spPr>
                <a:xfrm>
                  <a:off x="5234352" y="4232485"/>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03" name="Google Shape;1303;p66"/>
                <p:cNvSpPr/>
                <p:nvPr/>
              </p:nvSpPr>
              <p:spPr>
                <a:xfrm>
                  <a:off x="5548677" y="4364247"/>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04" name="Google Shape;1304;p66"/>
                <p:cNvSpPr/>
                <p:nvPr/>
              </p:nvSpPr>
              <p:spPr>
                <a:xfrm>
                  <a:off x="5867764" y="4553159"/>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05" name="Google Shape;1305;p66"/>
                <p:cNvSpPr/>
                <p:nvPr/>
              </p:nvSpPr>
              <p:spPr>
                <a:xfrm>
                  <a:off x="6177326" y="474366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06" name="Google Shape;1306;p66"/>
                <p:cNvSpPr/>
                <p:nvPr/>
              </p:nvSpPr>
              <p:spPr>
                <a:xfrm>
                  <a:off x="6491652" y="4902410"/>
                  <a:ext cx="104410" cy="10624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1307" name="Google Shape;1307;p6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phân phối xác suất Poisson:</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grpSp>
        <p:nvGrpSpPr>
          <p:cNvPr id="1313" name="Google Shape;1313;p67"/>
          <p:cNvGrpSpPr/>
          <p:nvPr/>
        </p:nvGrpSpPr>
        <p:grpSpPr>
          <a:xfrm>
            <a:off x="450000" y="450000"/>
            <a:ext cx="9018000" cy="276999"/>
            <a:chOff x="450000" y="450000"/>
            <a:chExt cx="9018000" cy="276999"/>
          </a:xfrm>
        </p:grpSpPr>
        <p:sp>
          <p:nvSpPr>
            <p:cNvPr id="1314" name="Google Shape;1314;p6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Phân phối xác suất rời rạc</a:t>
              </a:r>
              <a:endParaRPr b="1" sz="1800">
                <a:solidFill>
                  <a:schemeClr val="lt1"/>
                </a:solidFill>
                <a:latin typeface="Arial"/>
                <a:ea typeface="Arial"/>
                <a:cs typeface="Arial"/>
                <a:sym typeface="Arial"/>
              </a:endParaRPr>
            </a:p>
          </p:txBody>
        </p:sp>
        <p:sp>
          <p:nvSpPr>
            <p:cNvPr id="1315" name="Google Shape;1315;p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grpSp>
        <p:nvGrpSpPr>
          <p:cNvPr id="1316" name="Google Shape;1316;p67"/>
          <p:cNvGrpSpPr/>
          <p:nvPr/>
        </p:nvGrpSpPr>
        <p:grpSpPr>
          <a:xfrm>
            <a:off x="846956" y="1716338"/>
            <a:ext cx="8460514" cy="1383694"/>
            <a:chOff x="903506" y="2429380"/>
            <a:chExt cx="8460514" cy="1383694"/>
          </a:xfrm>
        </p:grpSpPr>
        <p:sp>
          <p:nvSpPr>
            <p:cNvPr id="1317" name="Google Shape;1317;p67"/>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1318" name="Google Shape;1318;p67"/>
            <p:cNvSpPr/>
            <p:nvPr/>
          </p:nvSpPr>
          <p:spPr>
            <a:xfrm>
              <a:off x="1279004" y="2429380"/>
              <a:ext cx="8085016" cy="1383694"/>
            </a:xfrm>
            <a:prstGeom prst="rect">
              <a:avLst/>
            </a:prstGeom>
            <a:blipFill rotWithShape="1">
              <a:blip r:embed="rId3">
                <a:alphaModFix/>
              </a:blip>
              <a:stretch>
                <a:fillRect b="0" l="-225"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1319" name="Google Shape;1319;p6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phân phối xác suất Poisson:</a:t>
            </a:r>
            <a:endParaRPr/>
          </a:p>
        </p:txBody>
      </p:sp>
      <p:sp>
        <p:nvSpPr>
          <p:cNvPr id="1320" name="Google Shape;1320;p67"/>
          <p:cNvSpPr/>
          <p:nvPr/>
        </p:nvSpPr>
        <p:spPr>
          <a:xfrm>
            <a:off x="1747056" y="2744924"/>
            <a:ext cx="3008544" cy="52456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grpSp>
        <p:nvGrpSpPr>
          <p:cNvPr id="1326" name="Google Shape;1326;p68"/>
          <p:cNvGrpSpPr/>
          <p:nvPr/>
        </p:nvGrpSpPr>
        <p:grpSpPr>
          <a:xfrm>
            <a:off x="450000" y="450000"/>
            <a:ext cx="9018000" cy="276999"/>
            <a:chOff x="450000" y="450000"/>
            <a:chExt cx="9018000" cy="276999"/>
          </a:xfrm>
        </p:grpSpPr>
        <p:sp>
          <p:nvSpPr>
            <p:cNvPr id="1327" name="Google Shape;1327;p6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Phân phối xác suất rời rạc</a:t>
              </a:r>
              <a:endParaRPr b="1" sz="1800">
                <a:solidFill>
                  <a:schemeClr val="lt1"/>
                </a:solidFill>
                <a:latin typeface="Arial"/>
                <a:ea typeface="Arial"/>
                <a:cs typeface="Arial"/>
                <a:sym typeface="Arial"/>
              </a:endParaRPr>
            </a:p>
          </p:txBody>
        </p:sp>
        <p:sp>
          <p:nvSpPr>
            <p:cNvPr id="1328" name="Google Shape;1328;p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grpSp>
        <p:nvGrpSpPr>
          <p:cNvPr id="1329" name="Google Shape;1329;p68"/>
          <p:cNvGrpSpPr/>
          <p:nvPr/>
        </p:nvGrpSpPr>
        <p:grpSpPr>
          <a:xfrm>
            <a:off x="846956" y="1716338"/>
            <a:ext cx="8460514" cy="1640174"/>
            <a:chOff x="903506" y="2429380"/>
            <a:chExt cx="8460514" cy="1640174"/>
          </a:xfrm>
        </p:grpSpPr>
        <p:sp>
          <p:nvSpPr>
            <p:cNvPr id="1330" name="Google Shape;1330;p68"/>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1331" name="Google Shape;1331;p68"/>
            <p:cNvSpPr/>
            <p:nvPr/>
          </p:nvSpPr>
          <p:spPr>
            <a:xfrm>
              <a:off x="1279004" y="2429380"/>
              <a:ext cx="8085016" cy="1640174"/>
            </a:xfrm>
            <a:prstGeom prst="rect">
              <a:avLst/>
            </a:prstGeom>
            <a:blipFill rotWithShape="1">
              <a:blip r:embed="rId3">
                <a:alphaModFix/>
              </a:blip>
              <a:stretch>
                <a:fillRect b="0" l="-225"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1332" name="Google Shape;1332;p6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phân phối xác suất Poisson: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69"/>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Bài tập thực hành #0201</a:t>
            </a:r>
            <a:endParaRPr/>
          </a:p>
        </p:txBody>
      </p:sp>
      <p:grpSp>
        <p:nvGrpSpPr>
          <p:cNvPr id="1339" name="Google Shape;1339;p69"/>
          <p:cNvGrpSpPr/>
          <p:nvPr/>
        </p:nvGrpSpPr>
        <p:grpSpPr>
          <a:xfrm>
            <a:off x="558798" y="2060849"/>
            <a:ext cx="8797129" cy="3960439"/>
            <a:chOff x="558798" y="2060849"/>
            <a:chExt cx="8797129" cy="3960439"/>
          </a:xfrm>
        </p:grpSpPr>
        <p:sp>
          <p:nvSpPr>
            <p:cNvPr id="1340" name="Google Shape;1340;p69"/>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341" name="Google Shape;1341;p69"/>
            <p:cNvGrpSpPr/>
            <p:nvPr/>
          </p:nvGrpSpPr>
          <p:grpSpPr>
            <a:xfrm>
              <a:off x="558798" y="3945816"/>
              <a:ext cx="8797129" cy="576572"/>
              <a:chOff x="4778069" y="4391025"/>
              <a:chExt cx="2349160" cy="431802"/>
            </a:xfrm>
          </p:grpSpPr>
          <p:sp>
            <p:nvSpPr>
              <p:cNvPr id="1342" name="Google Shape;1342;p69"/>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1343" name="Google Shape;1343;p69"/>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trong tệp  'ex_0201.ipynb’.</a:t>
                </a:r>
                <a:endParaRPr/>
              </a:p>
            </p:txBody>
          </p:sp>
        </p:grpSp>
        <p:pic>
          <p:nvPicPr>
            <p:cNvPr descr="텍스트, 클립아트이(가) 표시된 사진&#10;&#10;자동 생성된 설명" id="1344" name="Google Shape;1344;p69"/>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1345" name="Google Shape;1345;p69"/>
          <p:cNvGrpSpPr/>
          <p:nvPr/>
        </p:nvGrpSpPr>
        <p:grpSpPr>
          <a:xfrm>
            <a:off x="450000" y="450000"/>
            <a:ext cx="9018000" cy="276999"/>
            <a:chOff x="450000" y="450000"/>
            <a:chExt cx="9018000" cy="276999"/>
          </a:xfrm>
        </p:grpSpPr>
        <p:sp>
          <p:nvSpPr>
            <p:cNvPr id="1346" name="Google Shape;1346;p6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Phân phối xác suất rời rạc</a:t>
              </a:r>
              <a:endParaRPr b="1" sz="1800">
                <a:solidFill>
                  <a:schemeClr val="lt1"/>
                </a:solidFill>
                <a:latin typeface="Arial"/>
                <a:ea typeface="Arial"/>
                <a:cs typeface="Arial"/>
                <a:sym typeface="Arial"/>
              </a:endParaRPr>
            </a:p>
          </p:txBody>
        </p:sp>
        <p:sp>
          <p:nvSpPr>
            <p:cNvPr id="1347" name="Google Shape;1347;p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01</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grpSp>
        <p:nvGrpSpPr>
          <p:cNvPr id="171" name="Google Shape;171;p7"/>
          <p:cNvGrpSpPr/>
          <p:nvPr/>
        </p:nvGrpSpPr>
        <p:grpSpPr>
          <a:xfrm>
            <a:off x="450000" y="450000"/>
            <a:ext cx="9018000" cy="276999"/>
            <a:chOff x="450000" y="450000"/>
            <a:chExt cx="9018000" cy="276999"/>
          </a:xfrm>
        </p:grpSpPr>
        <p:sp>
          <p:nvSpPr>
            <p:cNvPr id="172" name="Google Shape;172;p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Lý thyết về xác suất</a:t>
              </a:r>
              <a:endParaRPr b="1" sz="1800">
                <a:solidFill>
                  <a:schemeClr val="lt1"/>
                </a:solidFill>
                <a:latin typeface="Arial"/>
                <a:ea typeface="Arial"/>
                <a:cs typeface="Arial"/>
                <a:sym typeface="Arial"/>
              </a:endParaRPr>
            </a:p>
          </p:txBody>
        </p:sp>
        <p:sp>
          <p:nvSpPr>
            <p:cNvPr id="173" name="Google Shape;173;p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grpSp>
        <p:nvGrpSpPr>
          <p:cNvPr id="174" name="Google Shape;174;p7"/>
          <p:cNvGrpSpPr/>
          <p:nvPr/>
        </p:nvGrpSpPr>
        <p:grpSpPr>
          <a:xfrm>
            <a:off x="850766" y="1711438"/>
            <a:ext cx="7992888" cy="1433340"/>
            <a:chOff x="888484" y="1717676"/>
            <a:chExt cx="7992888" cy="1433340"/>
          </a:xfrm>
        </p:grpSpPr>
        <p:grpSp>
          <p:nvGrpSpPr>
            <p:cNvPr id="175" name="Google Shape;175;p7"/>
            <p:cNvGrpSpPr/>
            <p:nvPr/>
          </p:nvGrpSpPr>
          <p:grpSpPr>
            <a:xfrm>
              <a:off x="888484" y="1717676"/>
              <a:ext cx="6979589" cy="345461"/>
              <a:chOff x="903506" y="2429380"/>
              <a:chExt cx="6979589" cy="345461"/>
            </a:xfrm>
          </p:grpSpPr>
          <p:sp>
            <p:nvSpPr>
              <p:cNvPr id="176" name="Google Shape;176;p7"/>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177" name="Google Shape;177;p7"/>
              <p:cNvSpPr/>
              <p:nvPr/>
            </p:nvSpPr>
            <p:spPr>
              <a:xfrm>
                <a:off x="1279004" y="2429380"/>
                <a:ext cx="6604091" cy="34546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178" name="Google Shape;178;p7"/>
            <p:cNvGrpSpPr/>
            <p:nvPr/>
          </p:nvGrpSpPr>
          <p:grpSpPr>
            <a:xfrm>
              <a:off x="888484" y="2080302"/>
              <a:ext cx="6979589" cy="345461"/>
              <a:chOff x="903506" y="2429380"/>
              <a:chExt cx="6979589" cy="345461"/>
            </a:xfrm>
          </p:grpSpPr>
          <p:sp>
            <p:nvSpPr>
              <p:cNvPr id="179" name="Google Shape;179;p7"/>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180" name="Google Shape;180;p7"/>
              <p:cNvSpPr/>
              <p:nvPr/>
            </p:nvSpPr>
            <p:spPr>
              <a:xfrm>
                <a:off x="1279004" y="2429380"/>
                <a:ext cx="6604091" cy="34546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181" name="Google Shape;181;p7"/>
            <p:cNvGrpSpPr/>
            <p:nvPr/>
          </p:nvGrpSpPr>
          <p:grpSpPr>
            <a:xfrm>
              <a:off x="888484" y="2442928"/>
              <a:ext cx="6979589" cy="345461"/>
              <a:chOff x="903506" y="2429380"/>
              <a:chExt cx="6979589" cy="345461"/>
            </a:xfrm>
          </p:grpSpPr>
          <p:sp>
            <p:nvSpPr>
              <p:cNvPr id="182" name="Google Shape;182;p7"/>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183" name="Google Shape;183;p7"/>
              <p:cNvSpPr/>
              <p:nvPr/>
            </p:nvSpPr>
            <p:spPr>
              <a:xfrm>
                <a:off x="1279004" y="2429380"/>
                <a:ext cx="6604091" cy="345461"/>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184" name="Google Shape;184;p7"/>
            <p:cNvGrpSpPr/>
            <p:nvPr/>
          </p:nvGrpSpPr>
          <p:grpSpPr>
            <a:xfrm>
              <a:off x="888484" y="2805555"/>
              <a:ext cx="7992888" cy="345461"/>
              <a:chOff x="903506" y="2429380"/>
              <a:chExt cx="7992888" cy="345461"/>
            </a:xfrm>
          </p:grpSpPr>
          <p:sp>
            <p:nvSpPr>
              <p:cNvPr id="185" name="Google Shape;185;p7"/>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186" name="Google Shape;186;p7"/>
              <p:cNvSpPr/>
              <p:nvPr/>
            </p:nvSpPr>
            <p:spPr>
              <a:xfrm>
                <a:off x="1279004" y="2429380"/>
                <a:ext cx="7617390" cy="345461"/>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sp>
        <p:nvSpPr>
          <p:cNvPr id="187" name="Google Shape;187;p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Biến cố là tập con của không gian mẫu</a:t>
            </a:r>
            <a:endParaRPr sz="1400">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70"/>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Tìm hiểu về Thống kê I</a:t>
            </a:r>
            <a:endParaRPr/>
          </a:p>
        </p:txBody>
      </p:sp>
      <p:sp>
        <p:nvSpPr>
          <p:cNvPr id="1354" name="Google Shape;1354;p70"/>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 </a:t>
            </a:r>
            <a:endParaRPr b="1" sz="5398">
              <a:solidFill>
                <a:srgbClr val="7F7F7F"/>
              </a:solidFill>
              <a:latin typeface="Arial"/>
              <a:ea typeface="Arial"/>
              <a:cs typeface="Arial"/>
              <a:sym typeface="Arial"/>
            </a:endParaRPr>
          </a:p>
        </p:txBody>
      </p:sp>
      <p:sp>
        <p:nvSpPr>
          <p:cNvPr id="1355" name="Google Shape;1355;p70"/>
          <p:cNvSpPr/>
          <p:nvPr/>
        </p:nvSpPr>
        <p:spPr>
          <a:xfrm>
            <a:off x="1054111" y="3929021"/>
            <a:ext cx="4977421" cy="743793"/>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3F3F3F"/>
              </a:buClr>
              <a:buSzPts val="2400"/>
              <a:buFont typeface="Arial"/>
              <a:buChar char="•"/>
            </a:pPr>
            <a:r>
              <a:rPr lang="en-US" sz="2000">
                <a:solidFill>
                  <a:srgbClr val="3F3F3F"/>
                </a:solidFill>
                <a:latin typeface="Arial"/>
                <a:ea typeface="Arial"/>
                <a:cs typeface="Arial"/>
                <a:sym typeface="Arial"/>
              </a:rPr>
              <a:t>2.1. Mật độ xác suất liên tục</a:t>
            </a:r>
            <a:endParaRPr sz="20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400"/>
              <a:buFont typeface="Arial"/>
              <a:buChar char="•"/>
            </a:pPr>
            <a:r>
              <a:rPr lang="en-US" sz="2000">
                <a:solidFill>
                  <a:srgbClr val="A6A6A6"/>
                </a:solidFill>
                <a:latin typeface="Arial"/>
                <a:ea typeface="Arial"/>
                <a:cs typeface="Arial"/>
                <a:sym typeface="Arial"/>
              </a:rPr>
              <a:t>2.2. Xác suất kết hợp</a:t>
            </a:r>
            <a:endParaRPr sz="2000">
              <a:solidFill>
                <a:srgbClr val="A6A6A6"/>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grpSp>
        <p:nvGrpSpPr>
          <p:cNvPr id="1361" name="Google Shape;1361;p71"/>
          <p:cNvGrpSpPr/>
          <p:nvPr/>
        </p:nvGrpSpPr>
        <p:grpSpPr>
          <a:xfrm>
            <a:off x="450000" y="450000"/>
            <a:ext cx="9018000" cy="276999"/>
            <a:chOff x="450000" y="450000"/>
            <a:chExt cx="9018000" cy="276999"/>
          </a:xfrm>
        </p:grpSpPr>
        <p:sp>
          <p:nvSpPr>
            <p:cNvPr id="1362" name="Google Shape;1362;p7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363" name="Google Shape;1363;p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chemeClr val="lt1"/>
                  </a:solidFill>
                  <a:latin typeface="Arial"/>
                  <a:ea typeface="Arial"/>
                  <a:cs typeface="Arial"/>
                  <a:sym typeface="Arial"/>
                </a:rPr>
                <a:t>Bài 02</a:t>
              </a:r>
              <a:endParaRPr b="1" sz="1600">
                <a:solidFill>
                  <a:schemeClr val="lt1"/>
                </a:solidFill>
                <a:latin typeface="Arial"/>
                <a:ea typeface="Arial"/>
                <a:cs typeface="Arial"/>
                <a:sym typeface="Arial"/>
              </a:endParaRPr>
            </a:p>
          </p:txBody>
        </p:sp>
      </p:grpSp>
      <p:sp>
        <p:nvSpPr>
          <p:cNvPr id="1364" name="Google Shape;1364;p7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Mật độ xác suất liên tục </a:t>
            </a:r>
            <a:endParaRPr>
              <a:solidFill>
                <a:schemeClr val="lt1"/>
              </a:solidFill>
            </a:endParaRPr>
          </a:p>
        </p:txBody>
      </p:sp>
      <p:sp>
        <p:nvSpPr>
          <p:cNvPr id="1365" name="Google Shape;1365;p71"/>
          <p:cNvSpPr/>
          <p:nvPr/>
        </p:nvSpPr>
        <p:spPr>
          <a:xfrm>
            <a:off x="674556" y="2219443"/>
            <a:ext cx="8632825" cy="1889089"/>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 </a:t>
            </a:r>
            <a:endParaRPr>
              <a:solidFill>
                <a:schemeClr val="lt1"/>
              </a:solidFill>
            </a:endParaRPr>
          </a:p>
        </p:txBody>
      </p:sp>
      <p:sp>
        <p:nvSpPr>
          <p:cNvPr id="1366" name="Google Shape;1366;p71"/>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lt1"/>
              </a:buClr>
              <a:buSzPts val="1680"/>
              <a:buFont typeface="Arial"/>
              <a:buChar char="•"/>
            </a:pPr>
            <a:r>
              <a:rPr lang="en-US" sz="1400">
                <a:solidFill>
                  <a:schemeClr val="lt1"/>
                </a:solidFill>
                <a:latin typeface="Arial"/>
                <a:ea typeface="Arial"/>
                <a:cs typeface="Arial"/>
                <a:sym typeface="Arial"/>
              </a:rPr>
              <a:t>Biến ngẫu nhiên và mật độ xác suất liên tục:</a:t>
            </a:r>
            <a:endParaRPr>
              <a:solidFill>
                <a:schemeClr val="lt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grpSp>
        <p:nvGrpSpPr>
          <p:cNvPr id="1372" name="Google Shape;1372;p72"/>
          <p:cNvGrpSpPr/>
          <p:nvPr/>
        </p:nvGrpSpPr>
        <p:grpSpPr>
          <a:xfrm>
            <a:off x="450000" y="450000"/>
            <a:ext cx="9018000" cy="276999"/>
            <a:chOff x="450000" y="450000"/>
            <a:chExt cx="9018000" cy="276999"/>
          </a:xfrm>
        </p:grpSpPr>
        <p:sp>
          <p:nvSpPr>
            <p:cNvPr id="1373" name="Google Shape;1373;p7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374" name="Google Shape;1374;p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sp>
        <p:nvSpPr>
          <p:cNvPr id="1375" name="Google Shape;1375;p72"/>
          <p:cNvSpPr/>
          <p:nvPr/>
        </p:nvSpPr>
        <p:spPr>
          <a:xfrm>
            <a:off x="674556" y="1700808"/>
            <a:ext cx="8632825" cy="778528"/>
          </a:xfrm>
          <a:prstGeom prst="rect">
            <a:avLst/>
          </a:prstGeom>
          <a:blipFill rotWithShape="1">
            <a:blip r:embed="rId3">
              <a:alphaModFix/>
            </a:blip>
            <a:stretch>
              <a:fillRect b="0" l="-14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376" name="Google Shape;1376;p72"/>
          <p:cNvGrpSpPr/>
          <p:nvPr/>
        </p:nvGrpSpPr>
        <p:grpSpPr>
          <a:xfrm>
            <a:off x="1415739" y="2851041"/>
            <a:ext cx="3380099" cy="1556184"/>
            <a:chOff x="1415739" y="4005279"/>
            <a:chExt cx="3380099" cy="1556184"/>
          </a:xfrm>
        </p:grpSpPr>
        <p:sp>
          <p:nvSpPr>
            <p:cNvPr id="1377" name="Google Shape;1377;p72"/>
            <p:cNvSpPr/>
            <p:nvPr/>
          </p:nvSpPr>
          <p:spPr>
            <a:xfrm>
              <a:off x="1839914" y="4005279"/>
              <a:ext cx="2541689" cy="1536210"/>
            </a:xfrm>
            <a:custGeom>
              <a:rect b="b" l="l" r="r" t="t"/>
              <a:pathLst>
                <a:path extrusionOk="0" h="10031" w="10000">
                  <a:moveTo>
                    <a:pt x="10000" y="10031"/>
                  </a:moveTo>
                  <a:cubicBezTo>
                    <a:pt x="7089" y="9938"/>
                    <a:pt x="6634" y="0"/>
                    <a:pt x="4967" y="0"/>
                  </a:cubicBezTo>
                  <a:cubicBezTo>
                    <a:pt x="3300" y="0"/>
                    <a:pt x="3333" y="9436"/>
                    <a:pt x="0" y="10031"/>
                  </a:cubicBezTo>
                </a:path>
              </a:pathLst>
            </a:custGeom>
            <a:solidFill>
              <a:srgbClr val="F2F2F2"/>
            </a:solidFill>
            <a:ln cap="flat" cmpd="sng" w="28575">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78" name="Google Shape;1378;p72"/>
            <p:cNvCxnSpPr/>
            <p:nvPr/>
          </p:nvCxnSpPr>
          <p:spPr>
            <a:xfrm>
              <a:off x="1415739" y="5561463"/>
              <a:ext cx="3380099" cy="0"/>
            </a:xfrm>
            <a:prstGeom prst="straightConnector1">
              <a:avLst/>
            </a:prstGeom>
            <a:noFill/>
            <a:ln cap="flat" cmpd="sng" w="12700">
              <a:solidFill>
                <a:schemeClr val="dk1"/>
              </a:solidFill>
              <a:prstDash val="solid"/>
              <a:miter lim="800000"/>
              <a:headEnd len="lg" w="lg" type="stealth"/>
              <a:tailEnd len="lg" w="lg" type="stealth"/>
            </a:ln>
          </p:spPr>
        </p:cxnSp>
        <p:sp>
          <p:nvSpPr>
            <p:cNvPr id="1379" name="Google Shape;1379;p72"/>
            <p:cNvSpPr txBox="1"/>
            <p:nvPr/>
          </p:nvSpPr>
          <p:spPr>
            <a:xfrm>
              <a:off x="2726941" y="4930541"/>
              <a:ext cx="759210" cy="300082"/>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1300">
                  <a:solidFill>
                    <a:srgbClr val="262626"/>
                  </a:solidFill>
                  <a:latin typeface="Arial"/>
                  <a:ea typeface="Arial"/>
                  <a:cs typeface="Arial"/>
                  <a:sym typeface="Arial"/>
                </a:rPr>
                <a:t>Area = 1</a:t>
              </a:r>
              <a:endParaRPr/>
            </a:p>
          </p:txBody>
        </p:sp>
      </p:grpSp>
      <p:grpSp>
        <p:nvGrpSpPr>
          <p:cNvPr id="1380" name="Google Shape;1380;p72"/>
          <p:cNvGrpSpPr/>
          <p:nvPr/>
        </p:nvGrpSpPr>
        <p:grpSpPr>
          <a:xfrm>
            <a:off x="5114679" y="3522537"/>
            <a:ext cx="3380099" cy="884688"/>
            <a:chOff x="1415739" y="4676775"/>
            <a:chExt cx="3380099" cy="884688"/>
          </a:xfrm>
        </p:grpSpPr>
        <p:sp>
          <p:nvSpPr>
            <p:cNvPr id="1381" name="Google Shape;1381;p72"/>
            <p:cNvSpPr/>
            <p:nvPr/>
          </p:nvSpPr>
          <p:spPr>
            <a:xfrm>
              <a:off x="1976608" y="4676775"/>
              <a:ext cx="2268302" cy="864714"/>
            </a:xfrm>
            <a:custGeom>
              <a:rect b="b" l="l" r="r" t="t"/>
              <a:pathLst>
                <a:path extrusionOk="0" h="864714" w="2268302">
                  <a:moveTo>
                    <a:pt x="0" y="864714"/>
                  </a:moveTo>
                  <a:lnTo>
                    <a:pt x="0" y="0"/>
                  </a:lnTo>
                  <a:lnTo>
                    <a:pt x="2268302" y="0"/>
                  </a:lnTo>
                  <a:lnTo>
                    <a:pt x="2268302" y="864714"/>
                  </a:lnTo>
                </a:path>
              </a:pathLst>
            </a:custGeom>
            <a:solidFill>
              <a:srgbClr val="F2F2F2"/>
            </a:solidFill>
            <a:ln cap="flat" cmpd="sng" w="28575">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82" name="Google Shape;1382;p72"/>
            <p:cNvCxnSpPr/>
            <p:nvPr/>
          </p:nvCxnSpPr>
          <p:spPr>
            <a:xfrm>
              <a:off x="1415739" y="5561463"/>
              <a:ext cx="3380099" cy="0"/>
            </a:xfrm>
            <a:prstGeom prst="straightConnector1">
              <a:avLst/>
            </a:prstGeom>
            <a:noFill/>
            <a:ln cap="flat" cmpd="sng" w="12700">
              <a:solidFill>
                <a:schemeClr val="dk1"/>
              </a:solidFill>
              <a:prstDash val="solid"/>
              <a:miter lim="800000"/>
              <a:headEnd len="lg" w="lg" type="stealth"/>
              <a:tailEnd len="lg" w="lg" type="stealth"/>
            </a:ln>
          </p:spPr>
        </p:cxnSp>
        <p:sp>
          <p:nvSpPr>
            <p:cNvPr id="1383" name="Google Shape;1383;p72"/>
            <p:cNvSpPr txBox="1"/>
            <p:nvPr/>
          </p:nvSpPr>
          <p:spPr>
            <a:xfrm>
              <a:off x="2726941" y="4930541"/>
              <a:ext cx="759210" cy="300082"/>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1300">
                  <a:solidFill>
                    <a:srgbClr val="262626"/>
                  </a:solidFill>
                  <a:latin typeface="Arial"/>
                  <a:ea typeface="Arial"/>
                  <a:cs typeface="Arial"/>
                  <a:sym typeface="Arial"/>
                </a:rPr>
                <a:t>Area = 1</a:t>
              </a:r>
              <a:endParaRPr/>
            </a:p>
          </p:txBody>
        </p:sp>
      </p:grpSp>
      <p:sp>
        <p:nvSpPr>
          <p:cNvPr id="1384" name="Google Shape;1384;p7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tính chất của  mật độ </a:t>
            </a:r>
            <a:r>
              <a:rPr b="1" lang="en-US" sz="1400">
                <a:solidFill>
                  <a:schemeClr val="dk1"/>
                </a:solidFill>
                <a:latin typeface="Arial"/>
                <a:ea typeface="Arial"/>
                <a:cs typeface="Arial"/>
                <a:sym typeface="Arial"/>
              </a:rPr>
              <a:t>xác suất liên tục</a:t>
            </a:r>
            <a:r>
              <a:rPr lang="en-US" sz="1400">
                <a:solidFill>
                  <a:schemeClr val="dk1"/>
                </a:solidFill>
                <a:latin typeface="Arial"/>
                <a:ea typeface="Arial"/>
                <a:cs typeface="Arial"/>
                <a:sym typeface="Arial"/>
              </a:rPr>
              <a:t>:</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grpSp>
        <p:nvGrpSpPr>
          <p:cNvPr id="1390" name="Google Shape;1390;p73"/>
          <p:cNvGrpSpPr/>
          <p:nvPr/>
        </p:nvGrpSpPr>
        <p:grpSpPr>
          <a:xfrm>
            <a:off x="450000" y="450000"/>
            <a:ext cx="9018000" cy="276999"/>
            <a:chOff x="450000" y="450000"/>
            <a:chExt cx="9018000" cy="276999"/>
          </a:xfrm>
        </p:grpSpPr>
        <p:sp>
          <p:nvSpPr>
            <p:cNvPr id="1391" name="Google Shape;1391;p7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392" name="Google Shape;1392;p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sp>
        <p:nvSpPr>
          <p:cNvPr id="1393" name="Google Shape;1393;p73"/>
          <p:cNvSpPr/>
          <p:nvPr/>
        </p:nvSpPr>
        <p:spPr>
          <a:xfrm>
            <a:off x="674556" y="1700808"/>
            <a:ext cx="8632825" cy="1996362"/>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94" name="Google Shape;1394;p7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mật độ xác suất đồng nhất: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grpSp>
        <p:nvGrpSpPr>
          <p:cNvPr id="1400" name="Google Shape;1400;p74"/>
          <p:cNvGrpSpPr/>
          <p:nvPr/>
        </p:nvGrpSpPr>
        <p:grpSpPr>
          <a:xfrm>
            <a:off x="450000" y="480778"/>
            <a:ext cx="9018000" cy="474722"/>
            <a:chOff x="450000" y="480778"/>
            <a:chExt cx="9018000" cy="474722"/>
          </a:xfrm>
        </p:grpSpPr>
        <p:sp>
          <p:nvSpPr>
            <p:cNvPr id="1401" name="Google Shape;1401;p74"/>
            <p:cNvSpPr/>
            <p:nvPr/>
          </p:nvSpPr>
          <p:spPr>
            <a:xfrm>
              <a:off x="450000" y="678600"/>
              <a:ext cx="8785200" cy="276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402" name="Google Shape;1402;p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grpSp>
        <p:nvGrpSpPr>
          <p:cNvPr id="1403" name="Google Shape;1403;p74"/>
          <p:cNvGrpSpPr/>
          <p:nvPr/>
        </p:nvGrpSpPr>
        <p:grpSpPr>
          <a:xfrm>
            <a:off x="846956" y="1716338"/>
            <a:ext cx="8460514" cy="391628"/>
            <a:chOff x="903506" y="2429380"/>
            <a:chExt cx="8460514" cy="391628"/>
          </a:xfrm>
        </p:grpSpPr>
        <p:sp>
          <p:nvSpPr>
            <p:cNvPr id="1404" name="Google Shape;1404;p74"/>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1405" name="Google Shape;1405;p74"/>
            <p:cNvSpPr/>
            <p:nvPr/>
          </p:nvSpPr>
          <p:spPr>
            <a:xfrm>
              <a:off x="1279004" y="2429380"/>
              <a:ext cx="8085016" cy="391628"/>
            </a:xfrm>
            <a:prstGeom prst="rect">
              <a:avLst/>
            </a:prstGeom>
            <a:blipFill rotWithShape="1">
              <a:blip r:embed="rId3">
                <a:alphaModFix/>
              </a:blip>
              <a:stretch>
                <a:fillRect b="0" l="-7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1406" name="Google Shape;1406;p74"/>
          <p:cNvGrpSpPr/>
          <p:nvPr/>
        </p:nvGrpSpPr>
        <p:grpSpPr>
          <a:xfrm>
            <a:off x="2503140" y="2316163"/>
            <a:ext cx="4896544" cy="3443288"/>
            <a:chOff x="2503140" y="2142480"/>
            <a:chExt cx="4896544" cy="3443288"/>
          </a:xfrm>
        </p:grpSpPr>
        <p:sp>
          <p:nvSpPr>
            <p:cNvPr id="1407" name="Google Shape;1407;p74"/>
            <p:cNvSpPr/>
            <p:nvPr/>
          </p:nvSpPr>
          <p:spPr>
            <a:xfrm>
              <a:off x="2503140" y="2142480"/>
              <a:ext cx="4896544" cy="3443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08" name="Google Shape;1408;p74"/>
            <p:cNvGrpSpPr/>
            <p:nvPr/>
          </p:nvGrpSpPr>
          <p:grpSpPr>
            <a:xfrm>
              <a:off x="2937827" y="2414353"/>
              <a:ext cx="4027170" cy="2899542"/>
              <a:chOff x="2937827" y="3181516"/>
              <a:chExt cx="4027170" cy="2899542"/>
            </a:xfrm>
          </p:grpSpPr>
          <p:cxnSp>
            <p:nvCxnSpPr>
              <p:cNvPr id="1409" name="Google Shape;1409;p74"/>
              <p:cNvCxnSpPr/>
              <p:nvPr/>
            </p:nvCxnSpPr>
            <p:spPr>
              <a:xfrm>
                <a:off x="2937827" y="5784865"/>
                <a:ext cx="4027170" cy="0"/>
              </a:xfrm>
              <a:prstGeom prst="straightConnector1">
                <a:avLst/>
              </a:prstGeom>
              <a:noFill/>
              <a:ln cap="flat" cmpd="sng" w="12700">
                <a:solidFill>
                  <a:schemeClr val="dk1"/>
                </a:solidFill>
                <a:prstDash val="solid"/>
                <a:miter lim="800000"/>
                <a:headEnd len="lg" w="lg" type="stealth"/>
                <a:tailEnd len="lg" w="lg" type="stealth"/>
              </a:ln>
            </p:spPr>
          </p:cxnSp>
          <p:cxnSp>
            <p:nvCxnSpPr>
              <p:cNvPr id="1410" name="Google Shape;1410;p74"/>
              <p:cNvCxnSpPr/>
              <p:nvPr/>
            </p:nvCxnSpPr>
            <p:spPr>
              <a:xfrm rot="10800000">
                <a:off x="4951412" y="3863727"/>
                <a:ext cx="0" cy="1921138"/>
              </a:xfrm>
              <a:prstGeom prst="straightConnector1">
                <a:avLst/>
              </a:prstGeom>
              <a:noFill/>
              <a:ln cap="flat" cmpd="sng" w="12700">
                <a:solidFill>
                  <a:schemeClr val="dk1"/>
                </a:solidFill>
                <a:prstDash val="solid"/>
                <a:miter lim="800000"/>
                <a:headEnd len="sm" w="sm" type="none"/>
                <a:tailEnd len="lg" w="lg" type="stealth"/>
              </a:ln>
            </p:spPr>
          </p:cxnSp>
          <p:cxnSp>
            <p:nvCxnSpPr>
              <p:cNvPr id="1411" name="Google Shape;1411;p74"/>
              <p:cNvCxnSpPr/>
              <p:nvPr/>
            </p:nvCxnSpPr>
            <p:spPr>
              <a:xfrm>
                <a:off x="3373722" y="4303198"/>
                <a:ext cx="3350928" cy="0"/>
              </a:xfrm>
              <a:prstGeom prst="straightConnector1">
                <a:avLst/>
              </a:prstGeom>
              <a:noFill/>
              <a:ln cap="flat" cmpd="sng" w="12700">
                <a:solidFill>
                  <a:srgbClr val="BFBFBF"/>
                </a:solidFill>
                <a:prstDash val="dot"/>
                <a:miter lim="800000"/>
                <a:headEnd len="sm" w="sm" type="none"/>
                <a:tailEnd len="sm" w="sm" type="none"/>
              </a:ln>
            </p:spPr>
          </p:cxnSp>
          <p:sp>
            <p:nvSpPr>
              <p:cNvPr id="1412" name="Google Shape;1412;p74"/>
              <p:cNvSpPr txBox="1"/>
              <p:nvPr/>
            </p:nvSpPr>
            <p:spPr>
              <a:xfrm>
                <a:off x="5815719" y="5881003"/>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a:t>
                </a:r>
                <a:endParaRPr/>
              </a:p>
            </p:txBody>
          </p:sp>
          <p:cxnSp>
            <p:nvCxnSpPr>
              <p:cNvPr id="1413" name="Google Shape;1413;p74"/>
              <p:cNvCxnSpPr/>
              <p:nvPr/>
            </p:nvCxnSpPr>
            <p:spPr>
              <a:xfrm>
                <a:off x="4875083" y="4304960"/>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414" name="Google Shape;1414;p74"/>
              <p:cNvSpPr txBox="1"/>
              <p:nvPr/>
            </p:nvSpPr>
            <p:spPr>
              <a:xfrm>
                <a:off x="4545293" y="4207203"/>
                <a:ext cx="271066"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a:t>
                </a:r>
                <a:endParaRPr/>
              </a:p>
            </p:txBody>
          </p:sp>
          <p:sp>
            <p:nvSpPr>
              <p:cNvPr id="1415" name="Google Shape;1415;p74"/>
              <p:cNvSpPr txBox="1"/>
              <p:nvPr/>
            </p:nvSpPr>
            <p:spPr>
              <a:xfrm>
                <a:off x="4127585" y="5881003"/>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a:t>
                </a:r>
                <a:endParaRPr/>
              </a:p>
            </p:txBody>
          </p:sp>
          <p:sp>
            <p:nvSpPr>
              <p:cNvPr id="1416" name="Google Shape;1416;p74"/>
              <p:cNvSpPr/>
              <p:nvPr/>
            </p:nvSpPr>
            <p:spPr>
              <a:xfrm>
                <a:off x="3348037" y="5054599"/>
                <a:ext cx="3214053" cy="730265"/>
              </a:xfrm>
              <a:custGeom>
                <a:rect b="b" l="l" r="r" t="t"/>
                <a:pathLst>
                  <a:path extrusionOk="0" h="730265" w="3214053">
                    <a:moveTo>
                      <a:pt x="0" y="727076"/>
                    </a:moveTo>
                    <a:lnTo>
                      <a:pt x="792834" y="730265"/>
                    </a:lnTo>
                    <a:lnTo>
                      <a:pt x="792834" y="0"/>
                    </a:lnTo>
                    <a:lnTo>
                      <a:pt x="2413917" y="0"/>
                    </a:lnTo>
                    <a:lnTo>
                      <a:pt x="2413917" y="730265"/>
                    </a:lnTo>
                    <a:lnTo>
                      <a:pt x="3214053" y="729616"/>
                    </a:lnTo>
                  </a:path>
                </a:pathLst>
              </a:custGeom>
              <a:noFill/>
              <a:ln cap="flat" cmpd="sng" w="1905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17" name="Google Shape;1417;p74"/>
              <p:cNvSpPr txBox="1"/>
              <p:nvPr/>
            </p:nvSpPr>
            <p:spPr>
              <a:xfrm>
                <a:off x="4545293" y="4854848"/>
                <a:ext cx="271066"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0.5</a:t>
                </a:r>
                <a:endParaRPr/>
              </a:p>
            </p:txBody>
          </p:sp>
          <p:sp>
            <p:nvSpPr>
              <p:cNvPr id="1418" name="Google Shape;1418;p74"/>
              <p:cNvSpPr txBox="1"/>
              <p:nvPr/>
            </p:nvSpPr>
            <p:spPr>
              <a:xfrm>
                <a:off x="4545293" y="5593815"/>
                <a:ext cx="271066"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a:t>
                </a:r>
                <a:endParaRPr/>
              </a:p>
            </p:txBody>
          </p:sp>
          <p:sp>
            <p:nvSpPr>
              <p:cNvPr id="1419" name="Google Shape;1419;p74"/>
              <p:cNvSpPr/>
              <p:nvPr/>
            </p:nvSpPr>
            <p:spPr>
              <a:xfrm>
                <a:off x="3343947" y="4302126"/>
                <a:ext cx="3214931" cy="1482740"/>
              </a:xfrm>
              <a:custGeom>
                <a:rect b="b" l="l" r="r" t="t"/>
                <a:pathLst>
                  <a:path extrusionOk="0" h="1486973" w="3214931">
                    <a:moveTo>
                      <a:pt x="0" y="1485128"/>
                    </a:moveTo>
                    <a:lnTo>
                      <a:pt x="822325" y="1486973"/>
                    </a:lnTo>
                    <a:lnTo>
                      <a:pt x="2416810" y="0"/>
                    </a:lnTo>
                    <a:lnTo>
                      <a:pt x="3214931" y="1073"/>
                    </a:lnTo>
                  </a:path>
                </a:pathLst>
              </a:cu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1420" name="Google Shape;1420;p74"/>
              <p:cNvGrpSpPr/>
              <p:nvPr/>
            </p:nvGrpSpPr>
            <p:grpSpPr>
              <a:xfrm>
                <a:off x="3494775" y="3181516"/>
                <a:ext cx="2913275" cy="369332"/>
                <a:chOff x="3962329" y="3181516"/>
                <a:chExt cx="2913275" cy="369332"/>
              </a:xfrm>
            </p:grpSpPr>
            <p:sp>
              <p:nvSpPr>
                <p:cNvPr id="1421" name="Google Shape;1421;p74"/>
                <p:cNvSpPr/>
                <p:nvPr/>
              </p:nvSpPr>
              <p:spPr>
                <a:xfrm>
                  <a:off x="4401497" y="3181516"/>
                  <a:ext cx="692947" cy="369332"/>
                </a:xfrm>
                <a:prstGeom prst="rect">
                  <a:avLst/>
                </a:prstGeom>
                <a:blipFill rotWithShape="1">
                  <a:blip r:embed="rId4">
                    <a:alphaModFix/>
                  </a:blip>
                  <a:stretch>
                    <a:fillRect b="-1333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422" name="Google Shape;1422;p74"/>
                <p:cNvSpPr/>
                <p:nvPr/>
              </p:nvSpPr>
              <p:spPr>
                <a:xfrm>
                  <a:off x="5867764" y="3181516"/>
                  <a:ext cx="1007840"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423" name="Google Shape;1423;p74"/>
                <p:cNvCxnSpPr/>
                <p:nvPr/>
              </p:nvCxnSpPr>
              <p:spPr>
                <a:xfrm>
                  <a:off x="3962329" y="3366182"/>
                  <a:ext cx="439168" cy="0"/>
                </a:xfrm>
                <a:prstGeom prst="straightConnector1">
                  <a:avLst/>
                </a:prstGeom>
                <a:noFill/>
                <a:ln cap="flat" cmpd="sng" w="19050">
                  <a:solidFill>
                    <a:srgbClr val="1429A0"/>
                  </a:solidFill>
                  <a:prstDash val="solid"/>
                  <a:miter lim="800000"/>
                  <a:headEnd len="sm" w="sm" type="none"/>
                  <a:tailEnd len="sm" w="sm" type="none"/>
                </a:ln>
              </p:spPr>
            </p:cxnSp>
            <p:cxnSp>
              <p:nvCxnSpPr>
                <p:cNvPr id="1424" name="Google Shape;1424;p74"/>
                <p:cNvCxnSpPr/>
                <p:nvPr/>
              </p:nvCxnSpPr>
              <p:spPr>
                <a:xfrm>
                  <a:off x="5428596" y="3366182"/>
                  <a:ext cx="439168" cy="0"/>
                </a:xfrm>
                <a:prstGeom prst="straightConnector1">
                  <a:avLst/>
                </a:prstGeom>
                <a:noFill/>
                <a:ln cap="flat" cmpd="sng" w="19050">
                  <a:solidFill>
                    <a:srgbClr val="FF0000"/>
                  </a:solidFill>
                  <a:prstDash val="solid"/>
                  <a:miter lim="800000"/>
                  <a:headEnd len="sm" w="sm" type="none"/>
                  <a:tailEnd len="sm" w="sm" type="none"/>
                </a:ln>
              </p:spPr>
            </p:cxnSp>
          </p:grpSp>
        </p:grpSp>
      </p:grpSp>
      <p:sp>
        <p:nvSpPr>
          <p:cNvPr id="1425" name="Google Shape;1425;p7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mật độ xác suất đồng nhất: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grpSp>
        <p:nvGrpSpPr>
          <p:cNvPr id="1431" name="Google Shape;1431;p75"/>
          <p:cNvGrpSpPr/>
          <p:nvPr/>
        </p:nvGrpSpPr>
        <p:grpSpPr>
          <a:xfrm>
            <a:off x="450000" y="450000"/>
            <a:ext cx="9018000" cy="276999"/>
            <a:chOff x="450000" y="450000"/>
            <a:chExt cx="9018000" cy="276999"/>
          </a:xfrm>
        </p:grpSpPr>
        <p:sp>
          <p:nvSpPr>
            <p:cNvPr id="1432" name="Google Shape;1432;p7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433" name="Google Shape;1433;p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chemeClr val="lt1"/>
                  </a:solidFill>
                  <a:latin typeface="Arial"/>
                  <a:ea typeface="Arial"/>
                  <a:cs typeface="Arial"/>
                  <a:sym typeface="Arial"/>
                </a:rPr>
                <a:t>Bài 02</a:t>
              </a:r>
              <a:endParaRPr b="1" sz="1600">
                <a:solidFill>
                  <a:schemeClr val="lt1"/>
                </a:solidFill>
                <a:latin typeface="Arial"/>
                <a:ea typeface="Arial"/>
                <a:cs typeface="Arial"/>
                <a:sym typeface="Arial"/>
              </a:endParaRPr>
            </a:p>
          </p:txBody>
        </p:sp>
      </p:grpSp>
      <p:grpSp>
        <p:nvGrpSpPr>
          <p:cNvPr id="1434" name="Google Shape;1434;p75"/>
          <p:cNvGrpSpPr/>
          <p:nvPr/>
        </p:nvGrpSpPr>
        <p:grpSpPr>
          <a:xfrm>
            <a:off x="846956" y="1716338"/>
            <a:ext cx="8460514" cy="648108"/>
            <a:chOff x="903506" y="2429380"/>
            <a:chExt cx="8460514" cy="648108"/>
          </a:xfrm>
        </p:grpSpPr>
        <p:sp>
          <p:nvSpPr>
            <p:cNvPr id="1435" name="Google Shape;1435;p75"/>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1436" name="Google Shape;1436;p75"/>
            <p:cNvSpPr/>
            <p:nvPr/>
          </p:nvSpPr>
          <p:spPr>
            <a:xfrm>
              <a:off x="1279004" y="2429380"/>
              <a:ext cx="8085016" cy="648108"/>
            </a:xfrm>
            <a:prstGeom prst="rect">
              <a:avLst/>
            </a:prstGeom>
            <a:noFill/>
            <a:ln>
              <a:noFill/>
            </a:ln>
          </p:spPr>
          <p:txBody>
            <a:bodyPr anchorCtr="0" anchor="t" bIns="72000" lIns="0" spcFirstLastPara="1" rIns="144000" wrap="square" tIns="72000">
              <a:spAutoFit/>
            </a:bodyPr>
            <a:lstStyle/>
            <a:p>
              <a:pPr indent="0" lvl="0" marL="0" marR="0" rtl="0" algn="just">
                <a:spcBef>
                  <a:spcPts val="0"/>
                </a:spcBef>
                <a:spcAft>
                  <a:spcPts val="0"/>
                </a:spcAft>
                <a:buNone/>
              </a:pPr>
              <a:r>
                <a:rPr lang="en-US" sz="1300">
                  <a:solidFill>
                    <a:schemeClr val="lt1"/>
                  </a:solidFill>
                  <a:latin typeface="Arial"/>
                  <a:ea typeface="Arial"/>
                  <a:cs typeface="Arial"/>
                  <a:sym typeface="Arial"/>
                </a:rPr>
                <a:t>Vòng đời của một chiếc bóng đèn được phân phối đồng nhất giữa khoảng 10.000 và 20.000 giờ.</a:t>
              </a:r>
              <a:endParaRPr>
                <a:solidFill>
                  <a:schemeClr val="lt1"/>
                </a:solidFill>
              </a:endParaRPr>
            </a:p>
            <a:p>
              <a:pPr indent="0" lvl="0" marL="0" marR="0" rtl="0" algn="just">
                <a:spcBef>
                  <a:spcPts val="800"/>
                </a:spcBef>
                <a:spcAft>
                  <a:spcPts val="0"/>
                </a:spcAft>
                <a:buNone/>
              </a:pPr>
              <a:r>
                <a:rPr lang="en-US" sz="1300">
                  <a:solidFill>
                    <a:schemeClr val="lt1"/>
                  </a:solidFill>
                  <a:latin typeface="Arial"/>
                  <a:ea typeface="Arial"/>
                  <a:cs typeface="Arial"/>
                  <a:sym typeface="Arial"/>
                </a:rPr>
                <a:t>Xác suất bóng đèn đó có thể sử dụng được trong khoảng từ 12.000 đến 15.000 giờ là bao nhiêu?</a:t>
              </a:r>
              <a:endParaRPr>
                <a:solidFill>
                  <a:schemeClr val="lt1"/>
                </a:solidFill>
              </a:endParaRPr>
            </a:p>
          </p:txBody>
        </p:sp>
      </p:grpSp>
      <p:sp>
        <p:nvSpPr>
          <p:cNvPr id="1437" name="Google Shape;1437;p7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lt1"/>
              </a:buClr>
              <a:buSzPts val="1680"/>
              <a:buFont typeface="Arial"/>
              <a:buChar char="•"/>
            </a:pPr>
            <a:r>
              <a:rPr lang="en-US" sz="1400">
                <a:solidFill>
                  <a:schemeClr val="lt1"/>
                </a:solidFill>
                <a:latin typeface="Arial"/>
                <a:ea typeface="Arial"/>
                <a:cs typeface="Arial"/>
                <a:sym typeface="Arial"/>
              </a:rPr>
              <a:t>Biến ngẫu nhiên và mật độ xác suất đồng nhất:</a:t>
            </a:r>
            <a:endParaRPr>
              <a:solidFill>
                <a:schemeClr val="lt1"/>
              </a:solidFill>
            </a:endParaRPr>
          </a:p>
        </p:txBody>
      </p:sp>
      <p:sp>
        <p:nvSpPr>
          <p:cNvPr id="1438" name="Google Shape;1438;p75"/>
          <p:cNvSpPr/>
          <p:nvPr/>
        </p:nvSpPr>
        <p:spPr>
          <a:xfrm>
            <a:off x="2180608" y="2518993"/>
            <a:ext cx="4872580" cy="57977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 </a:t>
            </a:r>
            <a:endParaRPr>
              <a:solidFill>
                <a:schemeClr val="lt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grpSp>
        <p:nvGrpSpPr>
          <p:cNvPr id="1444" name="Google Shape;1444;p76"/>
          <p:cNvGrpSpPr/>
          <p:nvPr/>
        </p:nvGrpSpPr>
        <p:grpSpPr>
          <a:xfrm>
            <a:off x="450000" y="526200"/>
            <a:ext cx="9018000" cy="276999"/>
            <a:chOff x="450000" y="450000"/>
            <a:chExt cx="9018000" cy="276999"/>
          </a:xfrm>
        </p:grpSpPr>
        <p:sp>
          <p:nvSpPr>
            <p:cNvPr id="1445" name="Google Shape;1445;p7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446" name="Google Shape;1446;p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grpSp>
        <p:nvGrpSpPr>
          <p:cNvPr id="1447" name="Google Shape;1447;p76"/>
          <p:cNvGrpSpPr/>
          <p:nvPr/>
        </p:nvGrpSpPr>
        <p:grpSpPr>
          <a:xfrm>
            <a:off x="846956" y="1792538"/>
            <a:ext cx="8460514" cy="648108"/>
            <a:chOff x="903506" y="2429380"/>
            <a:chExt cx="8460514" cy="648108"/>
          </a:xfrm>
        </p:grpSpPr>
        <p:sp>
          <p:nvSpPr>
            <p:cNvPr id="1448" name="Google Shape;1448;p76"/>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1449" name="Google Shape;1449;p76"/>
            <p:cNvSpPr/>
            <p:nvPr/>
          </p:nvSpPr>
          <p:spPr>
            <a:xfrm>
              <a:off x="1279004" y="2429380"/>
              <a:ext cx="8085016" cy="648108"/>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Vòng đời của một chiếc bóng đèn được phân phối đồng nhất giữa khoảng 10.000 và 20.000 giờ.</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Xác suất bóng đèn đó có thể sử dụng được từ 15.000 giờ trở lên là bao nhiêu?</a:t>
              </a:r>
              <a:endParaRPr/>
            </a:p>
          </p:txBody>
        </p:sp>
      </p:grpSp>
      <p:sp>
        <p:nvSpPr>
          <p:cNvPr id="1450" name="Google Shape;1450;p76"/>
          <p:cNvSpPr/>
          <p:nvPr/>
        </p:nvSpPr>
        <p:spPr>
          <a:xfrm>
            <a:off x="558924" y="1504945"/>
            <a:ext cx="9180600" cy="215400"/>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mật độ xác suất đồng nhất:</a:t>
            </a:r>
            <a:endParaRPr/>
          </a:p>
        </p:txBody>
      </p:sp>
      <p:sp>
        <p:nvSpPr>
          <p:cNvPr id="1451" name="Google Shape;1451;p76"/>
          <p:cNvSpPr/>
          <p:nvPr/>
        </p:nvSpPr>
        <p:spPr>
          <a:xfrm>
            <a:off x="2180608" y="2596732"/>
            <a:ext cx="4877400" cy="5766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grpSp>
        <p:nvGrpSpPr>
          <p:cNvPr id="1457" name="Google Shape;1457;p77"/>
          <p:cNvGrpSpPr/>
          <p:nvPr/>
        </p:nvGrpSpPr>
        <p:grpSpPr>
          <a:xfrm>
            <a:off x="450000" y="450000"/>
            <a:ext cx="9018000" cy="276999"/>
            <a:chOff x="450000" y="450000"/>
            <a:chExt cx="9018000" cy="276999"/>
          </a:xfrm>
        </p:grpSpPr>
        <p:sp>
          <p:nvSpPr>
            <p:cNvPr id="1458" name="Google Shape;1458;p7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459" name="Google Shape;1459;p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chemeClr val="lt1"/>
                  </a:solidFill>
                  <a:latin typeface="Arial"/>
                  <a:ea typeface="Arial"/>
                  <a:cs typeface="Arial"/>
                  <a:sym typeface="Arial"/>
                </a:rPr>
                <a:t>Bài 02</a:t>
              </a:r>
              <a:endParaRPr b="1" sz="1600">
                <a:solidFill>
                  <a:schemeClr val="lt1"/>
                </a:solidFill>
                <a:latin typeface="Arial"/>
                <a:ea typeface="Arial"/>
                <a:cs typeface="Arial"/>
                <a:sym typeface="Arial"/>
              </a:endParaRPr>
            </a:p>
          </p:txBody>
        </p:sp>
      </p:grpSp>
      <p:sp>
        <p:nvSpPr>
          <p:cNvPr id="1460" name="Google Shape;1460;p77"/>
          <p:cNvSpPr/>
          <p:nvPr/>
        </p:nvSpPr>
        <p:spPr>
          <a:xfrm>
            <a:off x="674556" y="1700808"/>
            <a:ext cx="8632825" cy="1820417"/>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 </a:t>
            </a:r>
            <a:endParaRPr>
              <a:solidFill>
                <a:schemeClr val="lt1"/>
              </a:solidFill>
            </a:endParaRPr>
          </a:p>
        </p:txBody>
      </p:sp>
      <p:sp>
        <p:nvSpPr>
          <p:cNvPr id="1461" name="Google Shape;1461;p7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lt1"/>
              </a:buClr>
              <a:buSzPts val="1680"/>
              <a:buFont typeface="Arial"/>
              <a:buChar char="•"/>
            </a:pPr>
            <a:r>
              <a:rPr lang="en-US" sz="1400">
                <a:solidFill>
                  <a:schemeClr val="lt1"/>
                </a:solidFill>
                <a:latin typeface="Arial"/>
                <a:ea typeface="Arial"/>
                <a:cs typeface="Arial"/>
                <a:sym typeface="Arial"/>
              </a:rPr>
              <a:t>Biến ngẫu nhiên và mật độ xác suất chuẩn:</a:t>
            </a:r>
            <a:endParaRPr>
              <a:solidFill>
                <a:schemeClr val="lt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grpSp>
        <p:nvGrpSpPr>
          <p:cNvPr id="1467" name="Google Shape;1467;p78"/>
          <p:cNvGrpSpPr/>
          <p:nvPr/>
        </p:nvGrpSpPr>
        <p:grpSpPr>
          <a:xfrm>
            <a:off x="450000" y="450000"/>
            <a:ext cx="9018000" cy="276999"/>
            <a:chOff x="450000" y="450000"/>
            <a:chExt cx="9018000" cy="276999"/>
          </a:xfrm>
        </p:grpSpPr>
        <p:sp>
          <p:nvSpPr>
            <p:cNvPr id="1468" name="Google Shape;1468;p7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469" name="Google Shape;1469;p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grpSp>
        <p:nvGrpSpPr>
          <p:cNvPr id="1470" name="Google Shape;1470;p78"/>
          <p:cNvGrpSpPr/>
          <p:nvPr/>
        </p:nvGrpSpPr>
        <p:grpSpPr>
          <a:xfrm>
            <a:off x="2182656" y="1831617"/>
            <a:ext cx="5616624" cy="3299694"/>
            <a:chOff x="2143100" y="1773238"/>
            <a:chExt cx="5616624" cy="3299694"/>
          </a:xfrm>
        </p:grpSpPr>
        <p:sp>
          <p:nvSpPr>
            <p:cNvPr id="1471" name="Google Shape;1471;p78"/>
            <p:cNvSpPr/>
            <p:nvPr/>
          </p:nvSpPr>
          <p:spPr>
            <a:xfrm>
              <a:off x="2143100" y="1773238"/>
              <a:ext cx="5616624" cy="32996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72" name="Google Shape;1472;p78"/>
            <p:cNvGrpSpPr/>
            <p:nvPr/>
          </p:nvGrpSpPr>
          <p:grpSpPr>
            <a:xfrm>
              <a:off x="2655972" y="2012720"/>
              <a:ext cx="4586983" cy="2700082"/>
              <a:chOff x="2655972" y="2802808"/>
              <a:chExt cx="4586983" cy="2700082"/>
            </a:xfrm>
          </p:grpSpPr>
          <p:grpSp>
            <p:nvGrpSpPr>
              <p:cNvPr id="1473" name="Google Shape;1473;p78"/>
              <p:cNvGrpSpPr/>
              <p:nvPr/>
            </p:nvGrpSpPr>
            <p:grpSpPr>
              <a:xfrm>
                <a:off x="3104728" y="2802808"/>
                <a:ext cx="3711876" cy="535916"/>
                <a:chOff x="14598228" y="2304862"/>
                <a:chExt cx="3711876" cy="535916"/>
              </a:xfrm>
            </p:grpSpPr>
            <p:sp>
              <p:nvSpPr>
                <p:cNvPr id="1474" name="Google Shape;1474;p78"/>
                <p:cNvSpPr txBox="1"/>
                <p:nvPr/>
              </p:nvSpPr>
              <p:spPr>
                <a:xfrm>
                  <a:off x="14598228" y="2517613"/>
                  <a:ext cx="1152128" cy="32316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475" name="Google Shape;1475;p78"/>
                <p:cNvSpPr txBox="1"/>
                <p:nvPr/>
              </p:nvSpPr>
              <p:spPr>
                <a:xfrm>
                  <a:off x="15865310" y="2304862"/>
                  <a:ext cx="1152128" cy="323165"/>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476" name="Google Shape;1476;p78"/>
                <p:cNvSpPr txBox="1"/>
                <p:nvPr/>
              </p:nvSpPr>
              <p:spPr>
                <a:xfrm>
                  <a:off x="17157976" y="2489528"/>
                  <a:ext cx="1152128" cy="323165"/>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1477" name="Google Shape;1477;p78"/>
              <p:cNvSpPr/>
              <p:nvPr/>
            </p:nvSpPr>
            <p:spPr>
              <a:xfrm>
                <a:off x="3604261" y="3314700"/>
                <a:ext cx="2674619" cy="1847043"/>
              </a:xfrm>
              <a:custGeom>
                <a:rect b="b" l="l" r="r" t="t"/>
                <a:pathLst>
                  <a:path extrusionOk="0" h="10031" w="10000">
                    <a:moveTo>
                      <a:pt x="10000" y="10031"/>
                    </a:moveTo>
                    <a:cubicBezTo>
                      <a:pt x="7089" y="9938"/>
                      <a:pt x="6420" y="0"/>
                      <a:pt x="4967" y="0"/>
                    </a:cubicBezTo>
                    <a:cubicBezTo>
                      <a:pt x="3514" y="0"/>
                      <a:pt x="3333" y="9436"/>
                      <a:pt x="0" y="10031"/>
                    </a:cubicBezTo>
                  </a:path>
                </a:pathLst>
              </a:custGeom>
              <a:noFill/>
              <a:ln cap="flat" cmpd="sng" w="28575">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78" name="Google Shape;1478;p78"/>
              <p:cNvCxnSpPr/>
              <p:nvPr/>
            </p:nvCxnSpPr>
            <p:spPr>
              <a:xfrm>
                <a:off x="2733992" y="5181717"/>
                <a:ext cx="4434840" cy="0"/>
              </a:xfrm>
              <a:prstGeom prst="straightConnector1">
                <a:avLst/>
              </a:prstGeom>
              <a:noFill/>
              <a:ln cap="flat" cmpd="sng" w="12700">
                <a:solidFill>
                  <a:schemeClr val="dk1"/>
                </a:solidFill>
                <a:prstDash val="solid"/>
                <a:miter lim="800000"/>
                <a:headEnd len="lg" w="lg" type="stealth"/>
                <a:tailEnd len="lg" w="lg" type="stealth"/>
              </a:ln>
            </p:spPr>
          </p:cxnSp>
          <p:sp>
            <p:nvSpPr>
              <p:cNvPr id="1479" name="Google Shape;1479;p78"/>
              <p:cNvSpPr/>
              <p:nvPr/>
            </p:nvSpPr>
            <p:spPr>
              <a:xfrm>
                <a:off x="3166111" y="3314700"/>
                <a:ext cx="2674619" cy="1847043"/>
              </a:xfrm>
              <a:custGeom>
                <a:rect b="b" l="l" r="r" t="t"/>
                <a:pathLst>
                  <a:path extrusionOk="0" h="10031" w="10000">
                    <a:moveTo>
                      <a:pt x="10000" y="10031"/>
                    </a:moveTo>
                    <a:cubicBezTo>
                      <a:pt x="7089" y="9938"/>
                      <a:pt x="6420" y="0"/>
                      <a:pt x="4967" y="0"/>
                    </a:cubicBezTo>
                    <a:cubicBezTo>
                      <a:pt x="3514" y="0"/>
                      <a:pt x="3333" y="9436"/>
                      <a:pt x="0" y="10031"/>
                    </a:cubicBezTo>
                  </a:path>
                </a:pathLst>
              </a:custGeom>
              <a:noFill/>
              <a:ln cap="flat" cmpd="sng" w="28575">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0" name="Google Shape;1480;p78"/>
              <p:cNvSpPr/>
              <p:nvPr/>
            </p:nvSpPr>
            <p:spPr>
              <a:xfrm>
                <a:off x="4048761" y="3314700"/>
                <a:ext cx="2674619" cy="1847043"/>
              </a:xfrm>
              <a:custGeom>
                <a:rect b="b" l="l" r="r" t="t"/>
                <a:pathLst>
                  <a:path extrusionOk="0" h="10031" w="10000">
                    <a:moveTo>
                      <a:pt x="10000" y="10031"/>
                    </a:moveTo>
                    <a:cubicBezTo>
                      <a:pt x="7089" y="9938"/>
                      <a:pt x="6420" y="0"/>
                      <a:pt x="4967" y="0"/>
                    </a:cubicBezTo>
                    <a:cubicBezTo>
                      <a:pt x="3514" y="0"/>
                      <a:pt x="3333" y="9436"/>
                      <a:pt x="0" y="10031"/>
                    </a:cubicBezTo>
                  </a:path>
                </a:pathLst>
              </a:custGeom>
              <a:noFill/>
              <a:ln cap="flat" cmpd="sng" w="28575">
                <a:solidFill>
                  <a:srgbClr val="00B05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1" name="Google Shape;1481;p78"/>
              <p:cNvSpPr txBox="1"/>
              <p:nvPr/>
            </p:nvSpPr>
            <p:spPr>
              <a:xfrm>
                <a:off x="4421596"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a:t>
                </a:r>
                <a:endParaRPr/>
              </a:p>
            </p:txBody>
          </p:sp>
          <p:sp>
            <p:nvSpPr>
              <p:cNvPr id="1482" name="Google Shape;1482;p78"/>
              <p:cNvSpPr txBox="1"/>
              <p:nvPr/>
            </p:nvSpPr>
            <p:spPr>
              <a:xfrm>
                <a:off x="3980190"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-2</a:t>
                </a:r>
                <a:endParaRPr/>
              </a:p>
            </p:txBody>
          </p:sp>
          <p:sp>
            <p:nvSpPr>
              <p:cNvPr id="1483" name="Google Shape;1483;p78"/>
              <p:cNvSpPr txBox="1"/>
              <p:nvPr/>
            </p:nvSpPr>
            <p:spPr>
              <a:xfrm>
                <a:off x="3538784"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-3</a:t>
                </a:r>
                <a:endParaRPr/>
              </a:p>
            </p:txBody>
          </p:sp>
          <p:sp>
            <p:nvSpPr>
              <p:cNvPr id="1484" name="Google Shape;1484;p78"/>
              <p:cNvSpPr txBox="1"/>
              <p:nvPr/>
            </p:nvSpPr>
            <p:spPr>
              <a:xfrm>
                <a:off x="3097378"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-4</a:t>
                </a:r>
                <a:endParaRPr/>
              </a:p>
            </p:txBody>
          </p:sp>
          <p:sp>
            <p:nvSpPr>
              <p:cNvPr id="1485" name="Google Shape;1485;p78"/>
              <p:cNvSpPr txBox="1"/>
              <p:nvPr/>
            </p:nvSpPr>
            <p:spPr>
              <a:xfrm>
                <a:off x="2655972"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-5</a:t>
                </a:r>
                <a:endParaRPr/>
              </a:p>
            </p:txBody>
          </p:sp>
          <p:sp>
            <p:nvSpPr>
              <p:cNvPr id="1486" name="Google Shape;1486;p78"/>
              <p:cNvSpPr txBox="1"/>
              <p:nvPr/>
            </p:nvSpPr>
            <p:spPr>
              <a:xfrm>
                <a:off x="4863001"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a:t>
                </a:r>
                <a:endParaRPr/>
              </a:p>
            </p:txBody>
          </p:sp>
          <p:sp>
            <p:nvSpPr>
              <p:cNvPr id="1487" name="Google Shape;1487;p78"/>
              <p:cNvSpPr txBox="1"/>
              <p:nvPr/>
            </p:nvSpPr>
            <p:spPr>
              <a:xfrm>
                <a:off x="5303627"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a:t>
                </a:r>
                <a:endParaRPr/>
              </a:p>
            </p:txBody>
          </p:sp>
          <p:sp>
            <p:nvSpPr>
              <p:cNvPr id="1488" name="Google Shape;1488;p78"/>
              <p:cNvSpPr txBox="1"/>
              <p:nvPr/>
            </p:nvSpPr>
            <p:spPr>
              <a:xfrm>
                <a:off x="5744253"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2</a:t>
                </a:r>
                <a:endParaRPr/>
              </a:p>
            </p:txBody>
          </p:sp>
          <p:sp>
            <p:nvSpPr>
              <p:cNvPr id="1489" name="Google Shape;1489;p78"/>
              <p:cNvSpPr txBox="1"/>
              <p:nvPr/>
            </p:nvSpPr>
            <p:spPr>
              <a:xfrm>
                <a:off x="6184879"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3</a:t>
                </a:r>
                <a:endParaRPr/>
              </a:p>
            </p:txBody>
          </p:sp>
          <p:sp>
            <p:nvSpPr>
              <p:cNvPr id="1490" name="Google Shape;1490;p78"/>
              <p:cNvSpPr txBox="1"/>
              <p:nvPr/>
            </p:nvSpPr>
            <p:spPr>
              <a:xfrm>
                <a:off x="6625505"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4</a:t>
                </a:r>
                <a:endParaRPr/>
              </a:p>
            </p:txBody>
          </p:sp>
          <p:sp>
            <p:nvSpPr>
              <p:cNvPr id="1491" name="Google Shape;1491;p78"/>
              <p:cNvSpPr txBox="1"/>
              <p:nvPr/>
            </p:nvSpPr>
            <p:spPr>
              <a:xfrm>
                <a:off x="7066133"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5</a:t>
                </a:r>
                <a:endParaRPr/>
              </a:p>
            </p:txBody>
          </p:sp>
        </p:grpSp>
      </p:grpSp>
      <p:sp>
        <p:nvSpPr>
          <p:cNvPr id="1492" name="Google Shape;1492;p78"/>
          <p:cNvSpPr/>
          <p:nvPr/>
        </p:nvSpPr>
        <p:spPr>
          <a:xfrm>
            <a:off x="674556" y="533446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 được gọi là tham số “</a:t>
            </a:r>
            <a:r>
              <a:rPr b="1" lang="en-US" sz="1300">
                <a:solidFill>
                  <a:srgbClr val="1429A0"/>
                </a:solidFill>
                <a:latin typeface="Arial"/>
                <a:ea typeface="Arial"/>
                <a:cs typeface="Arial"/>
                <a:sym typeface="Arial"/>
              </a:rPr>
              <a:t>vị trí</a:t>
            </a:r>
            <a:r>
              <a:rPr lang="en-US" sz="1300">
                <a:solidFill>
                  <a:srgbClr val="262626"/>
                </a:solidFill>
                <a:latin typeface="Arial"/>
                <a:ea typeface="Arial"/>
                <a:cs typeface="Arial"/>
                <a:sym typeface="Arial"/>
              </a:rPr>
              <a:t>”.</a:t>
            </a:r>
            <a:endParaRPr/>
          </a:p>
        </p:txBody>
      </p:sp>
      <p:sp>
        <p:nvSpPr>
          <p:cNvPr id="1493" name="Google Shape;1493;p7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mật độ xác suất chuẩn: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grpSp>
        <p:nvGrpSpPr>
          <p:cNvPr id="1499" name="Google Shape;1499;p79"/>
          <p:cNvGrpSpPr/>
          <p:nvPr/>
        </p:nvGrpSpPr>
        <p:grpSpPr>
          <a:xfrm>
            <a:off x="450000" y="450000"/>
            <a:ext cx="9018000" cy="276999"/>
            <a:chOff x="450000" y="450000"/>
            <a:chExt cx="9018000" cy="276999"/>
          </a:xfrm>
        </p:grpSpPr>
        <p:sp>
          <p:nvSpPr>
            <p:cNvPr id="1500" name="Google Shape;1500;p7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501" name="Google Shape;1501;p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sp>
        <p:nvSpPr>
          <p:cNvPr id="1502" name="Google Shape;1502;p79"/>
          <p:cNvSpPr/>
          <p:nvPr/>
        </p:nvSpPr>
        <p:spPr>
          <a:xfrm>
            <a:off x="674556" y="533446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 được gọi là tham số “</a:t>
            </a:r>
            <a:r>
              <a:rPr b="1" lang="en-US" sz="1300">
                <a:solidFill>
                  <a:srgbClr val="1429A0"/>
                </a:solidFill>
                <a:latin typeface="Arial"/>
                <a:ea typeface="Arial"/>
                <a:cs typeface="Arial"/>
                <a:sym typeface="Arial"/>
              </a:rPr>
              <a:t>hình dạng</a:t>
            </a:r>
            <a:r>
              <a:rPr lang="en-US" sz="1300">
                <a:solidFill>
                  <a:srgbClr val="262626"/>
                </a:solidFill>
                <a:latin typeface="Arial"/>
                <a:ea typeface="Arial"/>
                <a:cs typeface="Arial"/>
                <a:sym typeface="Arial"/>
              </a:rPr>
              <a:t>”.</a:t>
            </a:r>
            <a:endParaRPr/>
          </a:p>
        </p:txBody>
      </p:sp>
      <p:grpSp>
        <p:nvGrpSpPr>
          <p:cNvPr id="1503" name="Google Shape;1503;p79"/>
          <p:cNvGrpSpPr/>
          <p:nvPr/>
        </p:nvGrpSpPr>
        <p:grpSpPr>
          <a:xfrm>
            <a:off x="2182656" y="1839477"/>
            <a:ext cx="5616624" cy="3299694"/>
            <a:chOff x="2143100" y="1773238"/>
            <a:chExt cx="5616624" cy="3299694"/>
          </a:xfrm>
        </p:grpSpPr>
        <p:sp>
          <p:nvSpPr>
            <p:cNvPr id="1504" name="Google Shape;1504;p79"/>
            <p:cNvSpPr/>
            <p:nvPr/>
          </p:nvSpPr>
          <p:spPr>
            <a:xfrm>
              <a:off x="2143100" y="1773238"/>
              <a:ext cx="5616624" cy="32996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505" name="Google Shape;1505;p79"/>
            <p:cNvGrpSpPr/>
            <p:nvPr/>
          </p:nvGrpSpPr>
          <p:grpSpPr>
            <a:xfrm>
              <a:off x="2655972" y="2200723"/>
              <a:ext cx="4586983" cy="2487331"/>
              <a:chOff x="2655972" y="3015559"/>
              <a:chExt cx="4586983" cy="2487331"/>
            </a:xfrm>
          </p:grpSpPr>
          <p:grpSp>
            <p:nvGrpSpPr>
              <p:cNvPr id="1506" name="Google Shape;1506;p79"/>
              <p:cNvGrpSpPr/>
              <p:nvPr/>
            </p:nvGrpSpPr>
            <p:grpSpPr>
              <a:xfrm>
                <a:off x="2657432" y="3015559"/>
                <a:ext cx="3617895" cy="2008011"/>
                <a:chOff x="14150932" y="2517613"/>
                <a:chExt cx="3617895" cy="2008011"/>
              </a:xfrm>
            </p:grpSpPr>
            <p:sp>
              <p:nvSpPr>
                <p:cNvPr id="1507" name="Google Shape;1507;p79"/>
                <p:cNvSpPr txBox="1"/>
                <p:nvPr/>
              </p:nvSpPr>
              <p:spPr>
                <a:xfrm>
                  <a:off x="15328813" y="2517613"/>
                  <a:ext cx="1152128" cy="32316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508" name="Google Shape;1508;p79"/>
                <p:cNvSpPr txBox="1"/>
                <p:nvPr/>
              </p:nvSpPr>
              <p:spPr>
                <a:xfrm>
                  <a:off x="16616699" y="3710689"/>
                  <a:ext cx="1152128" cy="323165"/>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509" name="Google Shape;1509;p79"/>
                <p:cNvSpPr txBox="1"/>
                <p:nvPr/>
              </p:nvSpPr>
              <p:spPr>
                <a:xfrm>
                  <a:off x="14150932" y="4202459"/>
                  <a:ext cx="1152128" cy="323165"/>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1510" name="Google Shape;1510;p79"/>
              <p:cNvSpPr/>
              <p:nvPr/>
            </p:nvSpPr>
            <p:spPr>
              <a:xfrm>
                <a:off x="3604261" y="4152900"/>
                <a:ext cx="2674619" cy="1008843"/>
              </a:xfrm>
              <a:custGeom>
                <a:rect b="b" l="l" r="r" t="t"/>
                <a:pathLst>
                  <a:path extrusionOk="0" h="10031" w="10000">
                    <a:moveTo>
                      <a:pt x="10000" y="10031"/>
                    </a:moveTo>
                    <a:cubicBezTo>
                      <a:pt x="7089" y="9938"/>
                      <a:pt x="6420" y="0"/>
                      <a:pt x="4967" y="0"/>
                    </a:cubicBezTo>
                    <a:cubicBezTo>
                      <a:pt x="3514" y="0"/>
                      <a:pt x="3333" y="9436"/>
                      <a:pt x="0" y="10031"/>
                    </a:cubicBezTo>
                  </a:path>
                </a:pathLst>
              </a:custGeom>
              <a:noFill/>
              <a:ln cap="flat" cmpd="sng" w="28575">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11" name="Google Shape;1511;p79"/>
              <p:cNvCxnSpPr/>
              <p:nvPr/>
            </p:nvCxnSpPr>
            <p:spPr>
              <a:xfrm>
                <a:off x="2733992" y="5181717"/>
                <a:ext cx="4434840" cy="0"/>
              </a:xfrm>
              <a:prstGeom prst="straightConnector1">
                <a:avLst/>
              </a:prstGeom>
              <a:noFill/>
              <a:ln cap="flat" cmpd="sng" w="12700">
                <a:solidFill>
                  <a:schemeClr val="dk1"/>
                </a:solidFill>
                <a:prstDash val="solid"/>
                <a:miter lim="800000"/>
                <a:headEnd len="lg" w="lg" type="stealth"/>
                <a:tailEnd len="lg" w="lg" type="stealth"/>
              </a:ln>
            </p:spPr>
          </p:cxnSp>
          <p:sp>
            <p:nvSpPr>
              <p:cNvPr id="1512" name="Google Shape;1512;p79"/>
              <p:cNvSpPr/>
              <p:nvPr/>
            </p:nvSpPr>
            <p:spPr>
              <a:xfrm>
                <a:off x="4243352" y="3114676"/>
                <a:ext cx="1490698" cy="2056659"/>
              </a:xfrm>
              <a:custGeom>
                <a:rect b="b" l="l" r="r" t="t"/>
                <a:pathLst>
                  <a:path extrusionOk="0" h="10078" w="10229">
                    <a:moveTo>
                      <a:pt x="10229" y="10031"/>
                    </a:moveTo>
                    <a:cubicBezTo>
                      <a:pt x="6109" y="10171"/>
                      <a:pt x="6280" y="15"/>
                      <a:pt x="4902" y="0"/>
                    </a:cubicBezTo>
                    <a:cubicBezTo>
                      <a:pt x="3524" y="-15"/>
                      <a:pt x="3725" y="9786"/>
                      <a:pt x="0" y="10078"/>
                    </a:cubicBezTo>
                  </a:path>
                </a:pathLst>
              </a:custGeom>
              <a:noFill/>
              <a:ln cap="flat" cmpd="sng" w="28575">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3" name="Google Shape;1513;p79"/>
              <p:cNvSpPr/>
              <p:nvPr/>
            </p:nvSpPr>
            <p:spPr>
              <a:xfrm>
                <a:off x="3211512" y="4652917"/>
                <a:ext cx="3479802" cy="462008"/>
              </a:xfrm>
              <a:custGeom>
                <a:rect b="b" l="l" r="r" t="t"/>
                <a:pathLst>
                  <a:path extrusionOk="0" h="10032" w="10000">
                    <a:moveTo>
                      <a:pt x="10000" y="10032"/>
                    </a:moveTo>
                    <a:cubicBezTo>
                      <a:pt x="7677" y="6521"/>
                      <a:pt x="6201" y="-102"/>
                      <a:pt x="4967" y="1"/>
                    </a:cubicBezTo>
                    <a:cubicBezTo>
                      <a:pt x="3733" y="104"/>
                      <a:pt x="3196" y="4990"/>
                      <a:pt x="0" y="10032"/>
                    </a:cubicBezTo>
                  </a:path>
                </a:pathLst>
              </a:custGeom>
              <a:noFill/>
              <a:ln cap="flat" cmpd="sng" w="28575">
                <a:solidFill>
                  <a:srgbClr val="00B05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4" name="Google Shape;1514;p79"/>
              <p:cNvSpPr txBox="1"/>
              <p:nvPr/>
            </p:nvSpPr>
            <p:spPr>
              <a:xfrm>
                <a:off x="4421596"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a:t>
                </a:r>
                <a:endParaRPr/>
              </a:p>
            </p:txBody>
          </p:sp>
          <p:sp>
            <p:nvSpPr>
              <p:cNvPr id="1515" name="Google Shape;1515;p79"/>
              <p:cNvSpPr txBox="1"/>
              <p:nvPr/>
            </p:nvSpPr>
            <p:spPr>
              <a:xfrm>
                <a:off x="3980190"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-2</a:t>
                </a:r>
                <a:endParaRPr/>
              </a:p>
            </p:txBody>
          </p:sp>
          <p:sp>
            <p:nvSpPr>
              <p:cNvPr id="1516" name="Google Shape;1516;p79"/>
              <p:cNvSpPr txBox="1"/>
              <p:nvPr/>
            </p:nvSpPr>
            <p:spPr>
              <a:xfrm>
                <a:off x="3538784"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-3</a:t>
                </a:r>
                <a:endParaRPr/>
              </a:p>
            </p:txBody>
          </p:sp>
          <p:sp>
            <p:nvSpPr>
              <p:cNvPr id="1517" name="Google Shape;1517;p79"/>
              <p:cNvSpPr txBox="1"/>
              <p:nvPr/>
            </p:nvSpPr>
            <p:spPr>
              <a:xfrm>
                <a:off x="3097378"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-4</a:t>
                </a:r>
                <a:endParaRPr/>
              </a:p>
            </p:txBody>
          </p:sp>
          <p:sp>
            <p:nvSpPr>
              <p:cNvPr id="1518" name="Google Shape;1518;p79"/>
              <p:cNvSpPr txBox="1"/>
              <p:nvPr/>
            </p:nvSpPr>
            <p:spPr>
              <a:xfrm>
                <a:off x="2655972"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-5</a:t>
                </a:r>
                <a:endParaRPr/>
              </a:p>
            </p:txBody>
          </p:sp>
          <p:sp>
            <p:nvSpPr>
              <p:cNvPr id="1519" name="Google Shape;1519;p79"/>
              <p:cNvSpPr txBox="1"/>
              <p:nvPr/>
            </p:nvSpPr>
            <p:spPr>
              <a:xfrm>
                <a:off x="4863001"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a:t>
                </a:r>
                <a:endParaRPr/>
              </a:p>
            </p:txBody>
          </p:sp>
          <p:sp>
            <p:nvSpPr>
              <p:cNvPr id="1520" name="Google Shape;1520;p79"/>
              <p:cNvSpPr txBox="1"/>
              <p:nvPr/>
            </p:nvSpPr>
            <p:spPr>
              <a:xfrm>
                <a:off x="5303627"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a:t>
                </a:r>
                <a:endParaRPr/>
              </a:p>
            </p:txBody>
          </p:sp>
          <p:sp>
            <p:nvSpPr>
              <p:cNvPr id="1521" name="Google Shape;1521;p79"/>
              <p:cNvSpPr txBox="1"/>
              <p:nvPr/>
            </p:nvSpPr>
            <p:spPr>
              <a:xfrm>
                <a:off x="5744253"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2</a:t>
                </a:r>
                <a:endParaRPr/>
              </a:p>
            </p:txBody>
          </p:sp>
          <p:sp>
            <p:nvSpPr>
              <p:cNvPr id="1522" name="Google Shape;1522;p79"/>
              <p:cNvSpPr txBox="1"/>
              <p:nvPr/>
            </p:nvSpPr>
            <p:spPr>
              <a:xfrm>
                <a:off x="6184879"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3</a:t>
                </a:r>
                <a:endParaRPr/>
              </a:p>
            </p:txBody>
          </p:sp>
          <p:sp>
            <p:nvSpPr>
              <p:cNvPr id="1523" name="Google Shape;1523;p79"/>
              <p:cNvSpPr txBox="1"/>
              <p:nvPr/>
            </p:nvSpPr>
            <p:spPr>
              <a:xfrm>
                <a:off x="6625505"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4</a:t>
                </a:r>
                <a:endParaRPr/>
              </a:p>
            </p:txBody>
          </p:sp>
          <p:sp>
            <p:nvSpPr>
              <p:cNvPr id="1524" name="Google Shape;1524;p79"/>
              <p:cNvSpPr txBox="1"/>
              <p:nvPr/>
            </p:nvSpPr>
            <p:spPr>
              <a:xfrm>
                <a:off x="7066133"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5</a:t>
                </a:r>
                <a:endParaRPr/>
              </a:p>
            </p:txBody>
          </p:sp>
        </p:grpSp>
      </p:grpSp>
      <p:sp>
        <p:nvSpPr>
          <p:cNvPr id="1525" name="Google Shape;1525;p7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mật độ xác suất chuẩn: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grpSp>
        <p:nvGrpSpPr>
          <p:cNvPr id="193" name="Google Shape;193;p8"/>
          <p:cNvGrpSpPr/>
          <p:nvPr/>
        </p:nvGrpSpPr>
        <p:grpSpPr>
          <a:xfrm>
            <a:off x="450000" y="450000"/>
            <a:ext cx="9018000" cy="276999"/>
            <a:chOff x="450000" y="450000"/>
            <a:chExt cx="9018000" cy="276999"/>
          </a:xfrm>
        </p:grpSpPr>
        <p:sp>
          <p:nvSpPr>
            <p:cNvPr id="194" name="Google Shape;194;p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Lý thyết về xác suất</a:t>
              </a:r>
              <a:endParaRPr b="1" sz="1800">
                <a:solidFill>
                  <a:schemeClr val="lt1"/>
                </a:solidFill>
                <a:latin typeface="Arial"/>
                <a:ea typeface="Arial"/>
                <a:cs typeface="Arial"/>
                <a:sym typeface="Arial"/>
              </a:endParaRPr>
            </a:p>
          </p:txBody>
        </p:sp>
        <p:sp>
          <p:nvSpPr>
            <p:cNvPr id="195" name="Google Shape;195;p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196" name="Google Shape;196;p8"/>
          <p:cNvSpPr/>
          <p:nvPr/>
        </p:nvSpPr>
        <p:spPr>
          <a:xfrm>
            <a:off x="670746" y="1700808"/>
            <a:ext cx="8632825" cy="345461"/>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97" name="Google Shape;197;p8"/>
          <p:cNvGrpSpPr/>
          <p:nvPr/>
        </p:nvGrpSpPr>
        <p:grpSpPr>
          <a:xfrm>
            <a:off x="848097" y="2062496"/>
            <a:ext cx="7344816" cy="2158592"/>
            <a:chOff x="888484" y="2062496"/>
            <a:chExt cx="7344816" cy="2158592"/>
          </a:xfrm>
        </p:grpSpPr>
        <p:grpSp>
          <p:nvGrpSpPr>
            <p:cNvPr id="198" name="Google Shape;198;p8"/>
            <p:cNvGrpSpPr/>
            <p:nvPr/>
          </p:nvGrpSpPr>
          <p:grpSpPr>
            <a:xfrm>
              <a:off x="888484" y="2062496"/>
              <a:ext cx="6979589" cy="345461"/>
              <a:chOff x="903506" y="2429380"/>
              <a:chExt cx="6979589" cy="345461"/>
            </a:xfrm>
          </p:grpSpPr>
          <p:sp>
            <p:nvSpPr>
              <p:cNvPr id="199" name="Google Shape;199;p8"/>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00" name="Google Shape;200;p8"/>
              <p:cNvSpPr/>
              <p:nvPr/>
            </p:nvSpPr>
            <p:spPr>
              <a:xfrm>
                <a:off x="1279004" y="2429380"/>
                <a:ext cx="6604091" cy="345461"/>
              </a:xfrm>
              <a:prstGeom prst="rect">
                <a:avLst/>
              </a:prstGeom>
              <a:blipFill rotWithShape="1">
                <a:blip r:embed="rId4">
                  <a:alphaModFix/>
                </a:blip>
                <a:stretch>
                  <a:fillRect b="0" l="-91"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01" name="Google Shape;201;p8"/>
            <p:cNvGrpSpPr/>
            <p:nvPr/>
          </p:nvGrpSpPr>
          <p:grpSpPr>
            <a:xfrm>
              <a:off x="888484" y="2425122"/>
              <a:ext cx="6979589" cy="345461"/>
              <a:chOff x="903506" y="2429380"/>
              <a:chExt cx="6979589" cy="345461"/>
            </a:xfrm>
          </p:grpSpPr>
          <p:sp>
            <p:nvSpPr>
              <p:cNvPr id="202" name="Google Shape;202;p8"/>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03" name="Google Shape;203;p8"/>
              <p:cNvSpPr/>
              <p:nvPr/>
            </p:nvSpPr>
            <p:spPr>
              <a:xfrm>
                <a:off x="1279004" y="2429380"/>
                <a:ext cx="6604091" cy="345461"/>
              </a:xfrm>
              <a:prstGeom prst="rect">
                <a:avLst/>
              </a:prstGeom>
              <a:blipFill rotWithShape="1">
                <a:blip r:embed="rId5">
                  <a:alphaModFix/>
                </a:blip>
                <a:stretch>
                  <a:fillRect b="0" l="-91"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04" name="Google Shape;204;p8"/>
            <p:cNvGrpSpPr/>
            <p:nvPr/>
          </p:nvGrpSpPr>
          <p:grpSpPr>
            <a:xfrm>
              <a:off x="888484" y="2787748"/>
              <a:ext cx="6979589" cy="345461"/>
              <a:chOff x="903506" y="2429380"/>
              <a:chExt cx="6979589" cy="345461"/>
            </a:xfrm>
          </p:grpSpPr>
          <p:sp>
            <p:nvSpPr>
              <p:cNvPr id="205" name="Google Shape;205;p8"/>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06" name="Google Shape;206;p8"/>
              <p:cNvSpPr/>
              <p:nvPr/>
            </p:nvSpPr>
            <p:spPr>
              <a:xfrm>
                <a:off x="1279004" y="2429380"/>
                <a:ext cx="6604091" cy="345461"/>
              </a:xfrm>
              <a:prstGeom prst="rect">
                <a:avLst/>
              </a:prstGeom>
              <a:blipFill rotWithShape="1">
                <a:blip r:embed="rId6">
                  <a:alphaModFix/>
                </a:blip>
                <a:stretch>
                  <a:fillRect b="0" l="-91"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07" name="Google Shape;207;p8"/>
            <p:cNvGrpSpPr/>
            <p:nvPr/>
          </p:nvGrpSpPr>
          <p:grpSpPr>
            <a:xfrm>
              <a:off x="888484" y="3150374"/>
              <a:ext cx="6979589" cy="345461"/>
              <a:chOff x="903506" y="2429380"/>
              <a:chExt cx="6979589" cy="345461"/>
            </a:xfrm>
          </p:grpSpPr>
          <p:sp>
            <p:nvSpPr>
              <p:cNvPr id="208" name="Google Shape;208;p8"/>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09" name="Google Shape;209;p8"/>
              <p:cNvSpPr/>
              <p:nvPr/>
            </p:nvSpPr>
            <p:spPr>
              <a:xfrm>
                <a:off x="1279004" y="2429380"/>
                <a:ext cx="6604091" cy="345461"/>
              </a:xfrm>
              <a:prstGeom prst="rect">
                <a:avLst/>
              </a:prstGeom>
              <a:blipFill rotWithShape="1">
                <a:blip r:embed="rId7">
                  <a:alphaModFix/>
                </a:blip>
                <a:stretch>
                  <a:fillRect b="0" l="-91"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10" name="Google Shape;210;p8"/>
            <p:cNvGrpSpPr/>
            <p:nvPr/>
          </p:nvGrpSpPr>
          <p:grpSpPr>
            <a:xfrm>
              <a:off x="888484" y="3513000"/>
              <a:ext cx="6979589" cy="345461"/>
              <a:chOff x="903506" y="2429380"/>
              <a:chExt cx="6979589" cy="345461"/>
            </a:xfrm>
          </p:grpSpPr>
          <p:sp>
            <p:nvSpPr>
              <p:cNvPr id="211" name="Google Shape;211;p8"/>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12" name="Google Shape;212;p8"/>
              <p:cNvSpPr/>
              <p:nvPr/>
            </p:nvSpPr>
            <p:spPr>
              <a:xfrm>
                <a:off x="1279004" y="2429380"/>
                <a:ext cx="6604091" cy="345461"/>
              </a:xfrm>
              <a:prstGeom prst="rect">
                <a:avLst/>
              </a:prstGeom>
              <a:blipFill rotWithShape="1">
                <a:blip r:embed="rId8">
                  <a:alphaModFix/>
                </a:blip>
                <a:stretch>
                  <a:fillRect b="0" l="-91"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13" name="Google Shape;213;p8"/>
            <p:cNvGrpSpPr/>
            <p:nvPr/>
          </p:nvGrpSpPr>
          <p:grpSpPr>
            <a:xfrm>
              <a:off x="888484" y="3875627"/>
              <a:ext cx="7344816" cy="345461"/>
              <a:chOff x="903506" y="2429380"/>
              <a:chExt cx="7344816" cy="345461"/>
            </a:xfrm>
          </p:grpSpPr>
          <p:sp>
            <p:nvSpPr>
              <p:cNvPr id="214" name="Google Shape;214;p8"/>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15" name="Google Shape;215;p8"/>
              <p:cNvSpPr/>
              <p:nvPr/>
            </p:nvSpPr>
            <p:spPr>
              <a:xfrm>
                <a:off x="1279004" y="2429380"/>
                <a:ext cx="6969318" cy="345461"/>
              </a:xfrm>
              <a:prstGeom prst="rect">
                <a:avLst/>
              </a:prstGeom>
              <a:blipFill rotWithShape="1">
                <a:blip r:embed="rId9">
                  <a:alphaModFix/>
                </a:blip>
                <a:stretch>
                  <a:fillRect b="0" l="-86"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sp>
        <p:nvSpPr>
          <p:cNvPr id="216" name="Google Shape;216;p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biến cố khi gieo xúc xắc</a:t>
            </a:r>
            <a:endParaRPr sz="1400">
              <a:solidFill>
                <a:schemeClr val="dk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grpSp>
        <p:nvGrpSpPr>
          <p:cNvPr id="1531" name="Google Shape;1531;p80"/>
          <p:cNvGrpSpPr/>
          <p:nvPr/>
        </p:nvGrpSpPr>
        <p:grpSpPr>
          <a:xfrm>
            <a:off x="450000" y="450000"/>
            <a:ext cx="9018000" cy="276999"/>
            <a:chOff x="450000" y="450000"/>
            <a:chExt cx="9018000" cy="276999"/>
          </a:xfrm>
        </p:grpSpPr>
        <p:sp>
          <p:nvSpPr>
            <p:cNvPr id="1532" name="Google Shape;1532;p8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533" name="Google Shape;1533;p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sp>
        <p:nvSpPr>
          <p:cNvPr id="1534" name="Google Shape;1534;p80"/>
          <p:cNvSpPr/>
          <p:nvPr/>
        </p:nvSpPr>
        <p:spPr>
          <a:xfrm>
            <a:off x="674556" y="1700808"/>
            <a:ext cx="8632825" cy="1811055"/>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535" name="Google Shape;1535;p8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mật độ xác suất chuẩn tắc:</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grpSp>
        <p:nvGrpSpPr>
          <p:cNvPr id="1541" name="Google Shape;1541;p81"/>
          <p:cNvGrpSpPr/>
          <p:nvPr/>
        </p:nvGrpSpPr>
        <p:grpSpPr>
          <a:xfrm>
            <a:off x="450000" y="450000"/>
            <a:ext cx="9018000" cy="276999"/>
            <a:chOff x="450000" y="450000"/>
            <a:chExt cx="9018000" cy="276999"/>
          </a:xfrm>
        </p:grpSpPr>
        <p:sp>
          <p:nvSpPr>
            <p:cNvPr id="1542" name="Google Shape;1542;p8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543" name="Google Shape;1543;p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sp>
        <p:nvSpPr>
          <p:cNvPr id="1544" name="Google Shape;1544;p81"/>
          <p:cNvSpPr/>
          <p:nvPr/>
        </p:nvSpPr>
        <p:spPr>
          <a:xfrm>
            <a:off x="674556" y="1700808"/>
            <a:ext cx="8632825" cy="650801"/>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545" name="Google Shape;1545;p8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mật độ xác suất chuẩn: “Phép cộng và phép trừ”</a:t>
            </a:r>
            <a:endParaRPr/>
          </a:p>
        </p:txBody>
      </p:sp>
      <p:sp>
        <p:nvSpPr>
          <p:cNvPr id="1546" name="Google Shape;1546;p81"/>
          <p:cNvSpPr/>
          <p:nvPr/>
        </p:nvSpPr>
        <p:spPr>
          <a:xfrm>
            <a:off x="810952" y="2428783"/>
            <a:ext cx="2870365" cy="631455"/>
          </a:xfrm>
          <a:prstGeom prst="rect">
            <a:avLst/>
          </a:prstGeom>
          <a:blipFill rotWithShape="1">
            <a:blip r:embed="rId4">
              <a:alphaModFix/>
            </a:blip>
            <a:stretch>
              <a:fillRect b="-9613"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grpSp>
        <p:nvGrpSpPr>
          <p:cNvPr id="1552" name="Google Shape;1552;p82"/>
          <p:cNvGrpSpPr/>
          <p:nvPr/>
        </p:nvGrpSpPr>
        <p:grpSpPr>
          <a:xfrm>
            <a:off x="450000" y="450000"/>
            <a:ext cx="9018000" cy="276999"/>
            <a:chOff x="450000" y="450000"/>
            <a:chExt cx="9018000" cy="276999"/>
          </a:xfrm>
        </p:grpSpPr>
        <p:sp>
          <p:nvSpPr>
            <p:cNvPr id="1553" name="Google Shape;1553;p8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554" name="Google Shape;1554;p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grpSp>
        <p:nvGrpSpPr>
          <p:cNvPr id="1555" name="Google Shape;1555;p82"/>
          <p:cNvGrpSpPr/>
          <p:nvPr/>
        </p:nvGrpSpPr>
        <p:grpSpPr>
          <a:xfrm>
            <a:off x="2340891" y="1880828"/>
            <a:ext cx="5616624" cy="3299694"/>
            <a:chOff x="2143100" y="1773238"/>
            <a:chExt cx="5616624" cy="3299694"/>
          </a:xfrm>
        </p:grpSpPr>
        <p:sp>
          <p:nvSpPr>
            <p:cNvPr id="1556" name="Google Shape;1556;p82"/>
            <p:cNvSpPr/>
            <p:nvPr/>
          </p:nvSpPr>
          <p:spPr>
            <a:xfrm>
              <a:off x="2143100" y="1773238"/>
              <a:ext cx="5616624" cy="32996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557" name="Google Shape;1557;p82"/>
            <p:cNvGrpSpPr/>
            <p:nvPr/>
          </p:nvGrpSpPr>
          <p:grpSpPr>
            <a:xfrm>
              <a:off x="2937827" y="2121410"/>
              <a:ext cx="4027170" cy="2613116"/>
              <a:chOff x="2937827" y="3181516"/>
              <a:chExt cx="4027170" cy="2613116"/>
            </a:xfrm>
          </p:grpSpPr>
          <p:cxnSp>
            <p:nvCxnSpPr>
              <p:cNvPr id="1558" name="Google Shape;1558;p82"/>
              <p:cNvCxnSpPr/>
              <p:nvPr/>
            </p:nvCxnSpPr>
            <p:spPr>
              <a:xfrm>
                <a:off x="2937827" y="5784865"/>
                <a:ext cx="4027170" cy="0"/>
              </a:xfrm>
              <a:prstGeom prst="straightConnector1">
                <a:avLst/>
              </a:prstGeom>
              <a:noFill/>
              <a:ln cap="flat" cmpd="sng" w="12700">
                <a:solidFill>
                  <a:schemeClr val="dk1"/>
                </a:solidFill>
                <a:prstDash val="solid"/>
                <a:miter lim="800000"/>
                <a:headEnd len="lg" w="lg" type="stealth"/>
                <a:tailEnd len="lg" w="lg" type="stealth"/>
              </a:ln>
            </p:spPr>
          </p:cxnSp>
          <p:cxnSp>
            <p:nvCxnSpPr>
              <p:cNvPr id="1559" name="Google Shape;1559;p82"/>
              <p:cNvCxnSpPr/>
              <p:nvPr/>
            </p:nvCxnSpPr>
            <p:spPr>
              <a:xfrm rot="10800000">
                <a:off x="4951412" y="3863727"/>
                <a:ext cx="0" cy="1921138"/>
              </a:xfrm>
              <a:prstGeom prst="straightConnector1">
                <a:avLst/>
              </a:prstGeom>
              <a:noFill/>
              <a:ln cap="flat" cmpd="sng" w="12700">
                <a:solidFill>
                  <a:schemeClr val="dk1"/>
                </a:solidFill>
                <a:prstDash val="solid"/>
                <a:miter lim="800000"/>
                <a:headEnd len="sm" w="sm" type="none"/>
                <a:tailEnd len="lg" w="lg" type="stealth"/>
              </a:ln>
            </p:spPr>
          </p:cxnSp>
          <p:cxnSp>
            <p:nvCxnSpPr>
              <p:cNvPr id="1560" name="Google Shape;1560;p82"/>
              <p:cNvCxnSpPr/>
              <p:nvPr/>
            </p:nvCxnSpPr>
            <p:spPr>
              <a:xfrm>
                <a:off x="3373722" y="4303198"/>
                <a:ext cx="3350928" cy="0"/>
              </a:xfrm>
              <a:prstGeom prst="straightConnector1">
                <a:avLst/>
              </a:prstGeom>
              <a:noFill/>
              <a:ln cap="flat" cmpd="sng" w="12700">
                <a:solidFill>
                  <a:srgbClr val="BFBFBF"/>
                </a:solidFill>
                <a:prstDash val="dot"/>
                <a:miter lim="800000"/>
                <a:headEnd len="sm" w="sm" type="none"/>
                <a:tailEnd len="sm" w="sm" type="none"/>
              </a:ln>
            </p:spPr>
          </p:cxnSp>
          <p:cxnSp>
            <p:nvCxnSpPr>
              <p:cNvPr id="1561" name="Google Shape;1561;p82"/>
              <p:cNvCxnSpPr/>
              <p:nvPr/>
            </p:nvCxnSpPr>
            <p:spPr>
              <a:xfrm>
                <a:off x="4875083" y="4304960"/>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562" name="Google Shape;1562;p82"/>
              <p:cNvSpPr txBox="1"/>
              <p:nvPr/>
            </p:nvSpPr>
            <p:spPr>
              <a:xfrm>
                <a:off x="4517737" y="4207965"/>
                <a:ext cx="298622"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a:t>
                </a:r>
                <a:endParaRPr/>
              </a:p>
            </p:txBody>
          </p:sp>
          <p:sp>
            <p:nvSpPr>
              <p:cNvPr id="1563" name="Google Shape;1563;p82"/>
              <p:cNvSpPr txBox="1"/>
              <p:nvPr/>
            </p:nvSpPr>
            <p:spPr>
              <a:xfrm>
                <a:off x="4517737" y="4947564"/>
                <a:ext cx="298622"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0.5</a:t>
                </a:r>
                <a:endParaRPr/>
              </a:p>
            </p:txBody>
          </p:sp>
          <p:sp>
            <p:nvSpPr>
              <p:cNvPr id="1564" name="Google Shape;1564;p82"/>
              <p:cNvSpPr txBox="1"/>
              <p:nvPr/>
            </p:nvSpPr>
            <p:spPr>
              <a:xfrm>
                <a:off x="4517737" y="5594577"/>
                <a:ext cx="298622"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a:t>
                </a:r>
                <a:endParaRPr/>
              </a:p>
            </p:txBody>
          </p:sp>
          <p:sp>
            <p:nvSpPr>
              <p:cNvPr id="1565" name="Google Shape;1565;p82"/>
              <p:cNvSpPr/>
              <p:nvPr/>
            </p:nvSpPr>
            <p:spPr>
              <a:xfrm>
                <a:off x="3343947" y="4291370"/>
                <a:ext cx="3214931" cy="1480459"/>
              </a:xfrm>
              <a:custGeom>
                <a:rect b="b" l="l" r="r" t="t"/>
                <a:pathLst>
                  <a:path extrusionOk="0" h="1484685" w="3214931">
                    <a:moveTo>
                      <a:pt x="0" y="1484685"/>
                    </a:moveTo>
                    <a:cubicBezTo>
                      <a:pt x="807190" y="1444964"/>
                      <a:pt x="1133183" y="1557801"/>
                      <a:pt x="1607185" y="749405"/>
                    </a:cubicBezTo>
                    <a:cubicBezTo>
                      <a:pt x="2081187" y="-58991"/>
                      <a:pt x="2412316" y="1865"/>
                      <a:pt x="3214931" y="630"/>
                    </a:cubicBezTo>
                  </a:path>
                </a:pathLst>
              </a:cu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1566" name="Google Shape;1566;p82"/>
              <p:cNvGrpSpPr/>
              <p:nvPr/>
            </p:nvGrpSpPr>
            <p:grpSpPr>
              <a:xfrm>
                <a:off x="3494775" y="3181516"/>
                <a:ext cx="2913275" cy="369332"/>
                <a:chOff x="3962329" y="3181516"/>
                <a:chExt cx="2913275" cy="369332"/>
              </a:xfrm>
            </p:grpSpPr>
            <p:sp>
              <p:nvSpPr>
                <p:cNvPr id="1567" name="Google Shape;1567;p82"/>
                <p:cNvSpPr/>
                <p:nvPr/>
              </p:nvSpPr>
              <p:spPr>
                <a:xfrm>
                  <a:off x="4401497" y="3181516"/>
                  <a:ext cx="692947" cy="369332"/>
                </a:xfrm>
                <a:prstGeom prst="rect">
                  <a:avLst/>
                </a:prstGeom>
                <a:blipFill rotWithShape="1">
                  <a:blip r:embed="rId3">
                    <a:alphaModFix/>
                  </a:blip>
                  <a:stretch>
                    <a:fillRect b="-1333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568" name="Google Shape;1568;p82"/>
                <p:cNvSpPr/>
                <p:nvPr/>
              </p:nvSpPr>
              <p:spPr>
                <a:xfrm>
                  <a:off x="5867764" y="3181516"/>
                  <a:ext cx="1007840"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569" name="Google Shape;1569;p82"/>
                <p:cNvCxnSpPr/>
                <p:nvPr/>
              </p:nvCxnSpPr>
              <p:spPr>
                <a:xfrm>
                  <a:off x="3962329" y="3366182"/>
                  <a:ext cx="439168" cy="0"/>
                </a:xfrm>
                <a:prstGeom prst="straightConnector1">
                  <a:avLst/>
                </a:prstGeom>
                <a:noFill/>
                <a:ln cap="flat" cmpd="sng" w="19050">
                  <a:solidFill>
                    <a:srgbClr val="1429A0"/>
                  </a:solidFill>
                  <a:prstDash val="solid"/>
                  <a:miter lim="800000"/>
                  <a:headEnd len="sm" w="sm" type="none"/>
                  <a:tailEnd len="sm" w="sm" type="none"/>
                </a:ln>
              </p:spPr>
            </p:cxnSp>
            <p:cxnSp>
              <p:nvCxnSpPr>
                <p:cNvPr id="1570" name="Google Shape;1570;p82"/>
                <p:cNvCxnSpPr/>
                <p:nvPr/>
              </p:nvCxnSpPr>
              <p:spPr>
                <a:xfrm>
                  <a:off x="5428596" y="3366182"/>
                  <a:ext cx="439168" cy="0"/>
                </a:xfrm>
                <a:prstGeom prst="straightConnector1">
                  <a:avLst/>
                </a:prstGeom>
                <a:noFill/>
                <a:ln cap="flat" cmpd="sng" w="19050">
                  <a:solidFill>
                    <a:srgbClr val="FF0000"/>
                  </a:solidFill>
                  <a:prstDash val="solid"/>
                  <a:miter lim="800000"/>
                  <a:headEnd len="sm" w="sm" type="none"/>
                  <a:tailEnd len="sm" w="sm" type="none"/>
                </a:ln>
              </p:spPr>
            </p:cxnSp>
          </p:grpSp>
          <p:sp>
            <p:nvSpPr>
              <p:cNvPr id="1571" name="Google Shape;1571;p82"/>
              <p:cNvSpPr/>
              <p:nvPr/>
            </p:nvSpPr>
            <p:spPr>
              <a:xfrm>
                <a:off x="3681414" y="4584615"/>
                <a:ext cx="2552700" cy="1189051"/>
              </a:xfrm>
              <a:custGeom>
                <a:rect b="b" l="l" r="r" t="t"/>
                <a:pathLst>
                  <a:path extrusionOk="0" h="10031" w="10000">
                    <a:moveTo>
                      <a:pt x="10000" y="10031"/>
                    </a:moveTo>
                    <a:cubicBezTo>
                      <a:pt x="6753" y="10018"/>
                      <a:pt x="6420" y="0"/>
                      <a:pt x="4967" y="0"/>
                    </a:cubicBezTo>
                    <a:cubicBezTo>
                      <a:pt x="3514" y="0"/>
                      <a:pt x="3501" y="9436"/>
                      <a:pt x="0" y="10031"/>
                    </a:cubicBezTo>
                  </a:path>
                </a:pathLst>
              </a:custGeom>
              <a:noFill/>
              <a:ln cap="flat" cmpd="sng" w="28575">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2" name="Google Shape;1572;p82"/>
              <p:cNvCxnSpPr/>
              <p:nvPr/>
            </p:nvCxnSpPr>
            <p:spPr>
              <a:xfrm>
                <a:off x="4875083" y="5044913"/>
                <a:ext cx="70377" cy="0"/>
              </a:xfrm>
              <a:prstGeom prst="straightConnector1">
                <a:avLst/>
              </a:prstGeom>
              <a:noFill/>
              <a:ln cap="flat" cmpd="sng" w="12700">
                <a:solidFill>
                  <a:schemeClr val="dk1"/>
                </a:solidFill>
                <a:prstDash val="solid"/>
                <a:miter lim="800000"/>
                <a:headEnd len="sm" w="sm" type="none"/>
                <a:tailEnd len="sm" w="sm" type="none"/>
              </a:ln>
            </p:spPr>
          </p:cxnSp>
        </p:grpSp>
      </p:grpSp>
      <p:sp>
        <p:nvSpPr>
          <p:cNvPr id="1573" name="Google Shape;1573;p8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mật độ xác suất chuẩn tắc:</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grpSp>
        <p:nvGrpSpPr>
          <p:cNvPr id="1579" name="Google Shape;1579;p83"/>
          <p:cNvGrpSpPr/>
          <p:nvPr/>
        </p:nvGrpSpPr>
        <p:grpSpPr>
          <a:xfrm>
            <a:off x="450000" y="450000"/>
            <a:ext cx="9018000" cy="276999"/>
            <a:chOff x="450000" y="450000"/>
            <a:chExt cx="9018000" cy="276999"/>
          </a:xfrm>
        </p:grpSpPr>
        <p:sp>
          <p:nvSpPr>
            <p:cNvPr id="1580" name="Google Shape;1580;p8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581" name="Google Shape;1581;p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sp>
        <p:nvSpPr>
          <p:cNvPr id="1582" name="Google Shape;1582;p83"/>
          <p:cNvSpPr/>
          <p:nvPr/>
        </p:nvSpPr>
        <p:spPr>
          <a:xfrm>
            <a:off x="4335780" y="2005648"/>
            <a:ext cx="1231263" cy="65594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583" name="Google Shape;1583;p83"/>
          <p:cNvSpPr/>
          <p:nvPr/>
        </p:nvSpPr>
        <p:spPr>
          <a:xfrm>
            <a:off x="4028292" y="3208400"/>
            <a:ext cx="1846238" cy="616644"/>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584" name="Google Shape;1584;p83"/>
          <p:cNvSpPr/>
          <p:nvPr/>
        </p:nvSpPr>
        <p:spPr>
          <a:xfrm>
            <a:off x="4227481" y="4481492"/>
            <a:ext cx="1447861" cy="44114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585" name="Google Shape;1585;p83"/>
          <p:cNvSpPr/>
          <p:nvPr/>
        </p:nvSpPr>
        <p:spPr>
          <a:xfrm>
            <a:off x="558924" y="1428745"/>
            <a:ext cx="9180600" cy="430800"/>
          </a:xfrm>
          <a:prstGeom prst="rect">
            <a:avLst/>
          </a:prstGeom>
          <a:blipFill rotWithShape="1">
            <a:blip r:embed="rId6">
              <a:alphaModFix/>
            </a:blip>
            <a:stretch>
              <a:fillRect b="0" l="-198"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586" name="Google Shape;1586;p83"/>
          <p:cNvSpPr/>
          <p:nvPr/>
        </p:nvSpPr>
        <p:spPr>
          <a:xfrm>
            <a:off x="558924" y="2834224"/>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giá trị được chuẩn hóa được gọi là điểm số tiêu chuẩn “z-scores”:</a:t>
            </a:r>
            <a:endParaRPr/>
          </a:p>
        </p:txBody>
      </p:sp>
      <p:sp>
        <p:nvSpPr>
          <p:cNvPr id="1587" name="Google Shape;1587;p83"/>
          <p:cNvSpPr/>
          <p:nvPr/>
        </p:nvSpPr>
        <p:spPr>
          <a:xfrm>
            <a:off x="558924" y="4104750"/>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Có thể làm theo hướng ngược lại: từ Chuẩn tắc sang Chuẩn.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grpSp>
        <p:nvGrpSpPr>
          <p:cNvPr id="1593" name="Google Shape;1593;p84"/>
          <p:cNvGrpSpPr/>
          <p:nvPr/>
        </p:nvGrpSpPr>
        <p:grpSpPr>
          <a:xfrm>
            <a:off x="450000" y="450000"/>
            <a:ext cx="9018000" cy="276999"/>
            <a:chOff x="450000" y="450000"/>
            <a:chExt cx="9018000" cy="276999"/>
          </a:xfrm>
        </p:grpSpPr>
        <p:sp>
          <p:nvSpPr>
            <p:cNvPr id="1594" name="Google Shape;1594;p8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595" name="Google Shape;1595;p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grpSp>
        <p:nvGrpSpPr>
          <p:cNvPr id="1596" name="Google Shape;1596;p84"/>
          <p:cNvGrpSpPr/>
          <p:nvPr/>
        </p:nvGrpSpPr>
        <p:grpSpPr>
          <a:xfrm>
            <a:off x="774712" y="1772816"/>
            <a:ext cx="8460514" cy="745571"/>
            <a:chOff x="903506" y="2429380"/>
            <a:chExt cx="8460514" cy="745571"/>
          </a:xfrm>
        </p:grpSpPr>
        <p:sp>
          <p:nvSpPr>
            <p:cNvPr id="1597" name="Google Shape;1597;p84"/>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1598" name="Google Shape;1598;p84"/>
            <p:cNvSpPr/>
            <p:nvPr/>
          </p:nvSpPr>
          <p:spPr>
            <a:xfrm>
              <a:off x="1279004" y="2429380"/>
              <a:ext cx="8085016" cy="74557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Một nhân viên pha chế cần trung bình 50 giây để pha một cốc cà phê với độ lệch chuẩn là 20 giây. Xác suất nhân viên pha chế đó pha xong cốc cà phê tiếp theo cho bạn trong khoảng từ 48 đến 50 giây là bao nhiêu?  Sử dụng bảng CDF chuẩn tắc. </a:t>
              </a:r>
              <a:endParaRPr/>
            </a:p>
          </p:txBody>
        </p:sp>
      </p:grpSp>
      <p:graphicFrame>
        <p:nvGraphicFramePr>
          <p:cNvPr id="1599" name="Google Shape;1599;p84"/>
          <p:cNvGraphicFramePr/>
          <p:nvPr/>
        </p:nvGraphicFramePr>
        <p:xfrm>
          <a:off x="6383117" y="2996952"/>
          <a:ext cx="3000000" cy="3000000"/>
        </p:xfrm>
        <a:graphic>
          <a:graphicData uri="http://schemas.openxmlformats.org/drawingml/2006/table">
            <a:tbl>
              <a:tblPr bandRow="1" firstRow="1">
                <a:noFill/>
                <a:tableStyleId>{C12F030D-5CD2-458C-BDC0-1FEE18188208}</a:tableStyleId>
              </a:tblPr>
              <a:tblGrid>
                <a:gridCol w="1480450"/>
                <a:gridCol w="1480450"/>
              </a:tblGrid>
              <a:tr h="320225">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r>
              <a:tr h="32022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0.4207</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022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0.4602</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022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0.5</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022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0.5398</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022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0.5793</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1600" name="Google Shape;1600;p8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mật độ xác suất chuẩn tắc:</a:t>
            </a:r>
            <a:endParaRPr/>
          </a:p>
        </p:txBody>
      </p:sp>
      <p:sp>
        <p:nvSpPr>
          <p:cNvPr id="1601" name="Google Shape;1601;p84"/>
          <p:cNvSpPr/>
          <p:nvPr/>
        </p:nvSpPr>
        <p:spPr>
          <a:xfrm>
            <a:off x="1222454" y="2996952"/>
            <a:ext cx="4919962" cy="147899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grpSp>
        <p:nvGrpSpPr>
          <p:cNvPr id="1607" name="Google Shape;1607;p85"/>
          <p:cNvGrpSpPr/>
          <p:nvPr/>
        </p:nvGrpSpPr>
        <p:grpSpPr>
          <a:xfrm>
            <a:off x="450000" y="450000"/>
            <a:ext cx="9018000" cy="276999"/>
            <a:chOff x="450000" y="450000"/>
            <a:chExt cx="9018000" cy="276999"/>
          </a:xfrm>
        </p:grpSpPr>
        <p:sp>
          <p:nvSpPr>
            <p:cNvPr id="1608" name="Google Shape;1608;p8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609" name="Google Shape;1609;p8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grpSp>
        <p:nvGrpSpPr>
          <p:cNvPr id="1610" name="Google Shape;1610;p85"/>
          <p:cNvGrpSpPr/>
          <p:nvPr/>
        </p:nvGrpSpPr>
        <p:grpSpPr>
          <a:xfrm>
            <a:off x="846956" y="1716338"/>
            <a:ext cx="8460514" cy="745571"/>
            <a:chOff x="903506" y="2429380"/>
            <a:chExt cx="8460514" cy="745571"/>
          </a:xfrm>
        </p:grpSpPr>
        <p:sp>
          <p:nvSpPr>
            <p:cNvPr id="1611" name="Google Shape;1611;p85"/>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1612" name="Google Shape;1612;p85"/>
            <p:cNvSpPr/>
            <p:nvPr/>
          </p:nvSpPr>
          <p:spPr>
            <a:xfrm>
              <a:off x="1279004" y="2429380"/>
              <a:ext cx="8085016" cy="74557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Một nhân viên pha chế cần trung bình 50 giây để pha một cốc cà phê với độ lệch chuẩn là 20 giây. Xác suất nhân viên pha chế đó pha xong cốc cà phê tiếp theo cho bạn trong khoảng từ 48 đến 50 giây là bao nhiêu?  Sử dụng bảng CDF chuẩn tắc.</a:t>
              </a:r>
              <a:endParaRPr/>
            </a:p>
          </p:txBody>
        </p:sp>
      </p:grpSp>
      <p:graphicFrame>
        <p:nvGraphicFramePr>
          <p:cNvPr id="1613" name="Google Shape;1613;p85"/>
          <p:cNvGraphicFramePr/>
          <p:nvPr/>
        </p:nvGraphicFramePr>
        <p:xfrm>
          <a:off x="6383853" y="2996952"/>
          <a:ext cx="3000000" cy="3000000"/>
        </p:xfrm>
        <a:graphic>
          <a:graphicData uri="http://schemas.openxmlformats.org/drawingml/2006/table">
            <a:tbl>
              <a:tblPr bandRow="1" firstRow="1">
                <a:noFill/>
                <a:tableStyleId>{C12F030D-5CD2-458C-BDC0-1FEE18188208}</a:tableStyleId>
              </a:tblPr>
              <a:tblGrid>
                <a:gridCol w="1480450"/>
                <a:gridCol w="1480450"/>
              </a:tblGrid>
              <a:tr h="320225">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r>
              <a:tr h="32022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0.4207</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022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0.4602</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022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0.5</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022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0.5398</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022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0.5793</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1614" name="Google Shape;1614;p8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mật độ xác suất chuẩn tắc:</a:t>
            </a:r>
            <a:endParaRPr/>
          </a:p>
        </p:txBody>
      </p:sp>
      <p:sp>
        <p:nvSpPr>
          <p:cNvPr id="1615" name="Google Shape;1615;p85"/>
          <p:cNvSpPr/>
          <p:nvPr/>
        </p:nvSpPr>
        <p:spPr>
          <a:xfrm>
            <a:off x="1222454" y="2984962"/>
            <a:ext cx="4919962" cy="103618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grpSp>
        <p:nvGrpSpPr>
          <p:cNvPr id="1621" name="Google Shape;1621;p86"/>
          <p:cNvGrpSpPr/>
          <p:nvPr/>
        </p:nvGrpSpPr>
        <p:grpSpPr>
          <a:xfrm>
            <a:off x="450000" y="450000"/>
            <a:ext cx="9018000" cy="276999"/>
            <a:chOff x="450000" y="450000"/>
            <a:chExt cx="9018000" cy="276999"/>
          </a:xfrm>
        </p:grpSpPr>
        <p:sp>
          <p:nvSpPr>
            <p:cNvPr id="1622" name="Google Shape;1622;p8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623" name="Google Shape;1623;p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chemeClr val="lt1"/>
                  </a:solidFill>
                  <a:latin typeface="Arial"/>
                  <a:ea typeface="Arial"/>
                  <a:cs typeface="Arial"/>
                  <a:sym typeface="Arial"/>
                </a:rPr>
                <a:t>Bài 02</a:t>
              </a:r>
              <a:endParaRPr b="1" sz="1600">
                <a:solidFill>
                  <a:schemeClr val="lt1"/>
                </a:solidFill>
                <a:latin typeface="Arial"/>
                <a:ea typeface="Arial"/>
                <a:cs typeface="Arial"/>
                <a:sym typeface="Arial"/>
              </a:endParaRPr>
            </a:p>
          </p:txBody>
        </p:sp>
      </p:grpSp>
      <p:sp>
        <p:nvSpPr>
          <p:cNvPr id="1624" name="Google Shape;1624;p86"/>
          <p:cNvSpPr/>
          <p:nvPr/>
        </p:nvSpPr>
        <p:spPr>
          <a:xfrm>
            <a:off x="674556" y="1700808"/>
            <a:ext cx="8632825" cy="2867498"/>
          </a:xfrm>
          <a:prstGeom prst="rect">
            <a:avLst/>
          </a:prstGeom>
          <a:blipFill rotWithShape="1">
            <a:blip r:embed="rId3">
              <a:alphaModFix/>
            </a:blip>
            <a:stretch>
              <a:fillRect b="0" l="-211"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 </a:t>
            </a:r>
            <a:endParaRPr>
              <a:solidFill>
                <a:schemeClr val="lt1"/>
              </a:solidFill>
            </a:endParaRPr>
          </a:p>
        </p:txBody>
      </p:sp>
      <p:sp>
        <p:nvSpPr>
          <p:cNvPr id="1625" name="Google Shape;1625;p8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lt1"/>
              </a:buClr>
              <a:buSzPts val="1680"/>
              <a:buFont typeface="Arial"/>
              <a:buChar char="•"/>
            </a:pPr>
            <a:r>
              <a:rPr lang="en-US" sz="1400">
                <a:solidFill>
                  <a:schemeClr val="lt1"/>
                </a:solidFill>
                <a:latin typeface="Arial"/>
                <a:ea typeface="Arial"/>
                <a:cs typeface="Arial"/>
                <a:sym typeface="Arial"/>
              </a:rPr>
              <a:t>Biến ngẫu nhiên và mật độ xác suất chuẩn tắc:</a:t>
            </a:r>
            <a:endParaRPr>
              <a:solidFill>
                <a:schemeClr val="lt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grpSp>
        <p:nvGrpSpPr>
          <p:cNvPr id="1631" name="Google Shape;1631;p87"/>
          <p:cNvGrpSpPr/>
          <p:nvPr/>
        </p:nvGrpSpPr>
        <p:grpSpPr>
          <a:xfrm>
            <a:off x="450000" y="450000"/>
            <a:ext cx="9018000" cy="276999"/>
            <a:chOff x="450000" y="450000"/>
            <a:chExt cx="9018000" cy="276999"/>
          </a:xfrm>
        </p:grpSpPr>
        <p:sp>
          <p:nvSpPr>
            <p:cNvPr id="1632" name="Google Shape;1632;p8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633" name="Google Shape;1633;p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grpSp>
        <p:nvGrpSpPr>
          <p:cNvPr id="1634" name="Google Shape;1634;p87"/>
          <p:cNvGrpSpPr/>
          <p:nvPr/>
        </p:nvGrpSpPr>
        <p:grpSpPr>
          <a:xfrm>
            <a:off x="2542799" y="1880828"/>
            <a:ext cx="5212808" cy="3299694"/>
            <a:chOff x="2345008" y="1773238"/>
            <a:chExt cx="5212808" cy="3299694"/>
          </a:xfrm>
        </p:grpSpPr>
        <p:sp>
          <p:nvSpPr>
            <p:cNvPr id="1635" name="Google Shape;1635;p87"/>
            <p:cNvSpPr/>
            <p:nvPr/>
          </p:nvSpPr>
          <p:spPr>
            <a:xfrm>
              <a:off x="2345008" y="1773238"/>
              <a:ext cx="5212808" cy="32996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636" name="Google Shape;1636;p87"/>
            <p:cNvGrpSpPr/>
            <p:nvPr/>
          </p:nvGrpSpPr>
          <p:grpSpPr>
            <a:xfrm>
              <a:off x="2345008" y="2092298"/>
              <a:ext cx="4853132" cy="2661574"/>
              <a:chOff x="2345008" y="2092298"/>
              <a:chExt cx="4853132" cy="2661574"/>
            </a:xfrm>
          </p:grpSpPr>
          <p:sp>
            <p:nvSpPr>
              <p:cNvPr id="1637" name="Google Shape;1637;p87"/>
              <p:cNvSpPr txBox="1"/>
              <p:nvPr/>
            </p:nvSpPr>
            <p:spPr>
              <a:xfrm>
                <a:off x="3040320" y="2739662"/>
                <a:ext cx="921702" cy="32316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638" name="Google Shape;1638;p87"/>
              <p:cNvCxnSpPr/>
              <p:nvPr/>
            </p:nvCxnSpPr>
            <p:spPr>
              <a:xfrm>
                <a:off x="3055282" y="4441533"/>
                <a:ext cx="4142858" cy="0"/>
              </a:xfrm>
              <a:prstGeom prst="straightConnector1">
                <a:avLst/>
              </a:prstGeom>
              <a:noFill/>
              <a:ln cap="flat" cmpd="sng" w="12700">
                <a:solidFill>
                  <a:schemeClr val="dk1"/>
                </a:solidFill>
                <a:prstDash val="solid"/>
                <a:miter lim="800000"/>
                <a:headEnd len="sm" w="sm" type="none"/>
                <a:tailEnd len="lg" w="lg" type="stealth"/>
              </a:ln>
            </p:spPr>
          </p:cxnSp>
          <p:cxnSp>
            <p:nvCxnSpPr>
              <p:cNvPr id="1639" name="Google Shape;1639;p87"/>
              <p:cNvCxnSpPr/>
              <p:nvPr/>
            </p:nvCxnSpPr>
            <p:spPr>
              <a:xfrm rot="10800000">
                <a:off x="3125852" y="2116535"/>
                <a:ext cx="0" cy="2397125"/>
              </a:xfrm>
              <a:prstGeom prst="straightConnector1">
                <a:avLst/>
              </a:prstGeom>
              <a:noFill/>
              <a:ln cap="flat" cmpd="sng" w="12700">
                <a:solidFill>
                  <a:schemeClr val="dk1"/>
                </a:solidFill>
                <a:prstDash val="solid"/>
                <a:miter lim="800000"/>
                <a:headEnd len="sm" w="sm" type="none"/>
                <a:tailEnd len="lg" w="lg" type="stealth"/>
              </a:ln>
            </p:spPr>
          </p:cxnSp>
          <p:sp>
            <p:nvSpPr>
              <p:cNvPr id="1640" name="Google Shape;1640;p87"/>
              <p:cNvSpPr/>
              <p:nvPr/>
            </p:nvSpPr>
            <p:spPr>
              <a:xfrm>
                <a:off x="3180586" y="2092298"/>
                <a:ext cx="3776419" cy="2344814"/>
              </a:xfrm>
              <a:custGeom>
                <a:rect b="b" l="l" r="r" t="t"/>
                <a:pathLst>
                  <a:path extrusionOk="0" h="2351507" w="3776419">
                    <a:moveTo>
                      <a:pt x="3776419" y="2350120"/>
                    </a:moveTo>
                    <a:cubicBezTo>
                      <a:pt x="930772" y="2367713"/>
                      <a:pt x="539306" y="2216676"/>
                      <a:pt x="243279" y="1973047"/>
                    </a:cubicBezTo>
                    <a:cubicBezTo>
                      <a:pt x="-52748" y="1729418"/>
                      <a:pt x="40348" y="827499"/>
                      <a:pt x="0" y="0"/>
                    </a:cubicBezTo>
                  </a:path>
                </a:pathLst>
              </a:custGeom>
              <a:noFill/>
              <a:ln cap="flat" cmpd="sng" w="19050">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641" name="Google Shape;1641;p87"/>
              <p:cNvCxnSpPr/>
              <p:nvPr/>
            </p:nvCxnSpPr>
            <p:spPr>
              <a:xfrm>
                <a:off x="3055282" y="3428795"/>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642" name="Google Shape;1642;p87"/>
              <p:cNvSpPr txBox="1"/>
              <p:nvPr/>
            </p:nvSpPr>
            <p:spPr>
              <a:xfrm>
                <a:off x="2704683" y="3335148"/>
                <a:ext cx="291875"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a:t>
                </a:r>
                <a:endParaRPr/>
              </a:p>
            </p:txBody>
          </p:sp>
          <p:cxnSp>
            <p:nvCxnSpPr>
              <p:cNvPr id="1643" name="Google Shape;1643;p87"/>
              <p:cNvCxnSpPr/>
              <p:nvPr/>
            </p:nvCxnSpPr>
            <p:spPr>
              <a:xfrm>
                <a:off x="3055282" y="2416057"/>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644" name="Google Shape;1644;p87"/>
              <p:cNvSpPr txBox="1"/>
              <p:nvPr/>
            </p:nvSpPr>
            <p:spPr>
              <a:xfrm>
                <a:off x="2704683" y="2320063"/>
                <a:ext cx="291875"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2</a:t>
                </a:r>
                <a:endParaRPr/>
              </a:p>
            </p:txBody>
          </p:sp>
          <p:cxnSp>
            <p:nvCxnSpPr>
              <p:cNvPr id="1645" name="Google Shape;1645;p87"/>
              <p:cNvCxnSpPr/>
              <p:nvPr/>
            </p:nvCxnSpPr>
            <p:spPr>
              <a:xfrm>
                <a:off x="3055282" y="2922426"/>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646" name="Google Shape;1646;p87"/>
              <p:cNvSpPr txBox="1"/>
              <p:nvPr/>
            </p:nvSpPr>
            <p:spPr>
              <a:xfrm>
                <a:off x="2704683" y="2823970"/>
                <a:ext cx="291875"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1.5</a:t>
                </a:r>
                <a:endParaRPr/>
              </a:p>
            </p:txBody>
          </p:sp>
          <p:cxnSp>
            <p:nvCxnSpPr>
              <p:cNvPr id="1647" name="Google Shape;1647;p87"/>
              <p:cNvCxnSpPr/>
              <p:nvPr/>
            </p:nvCxnSpPr>
            <p:spPr>
              <a:xfrm>
                <a:off x="3055282" y="3935164"/>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648" name="Google Shape;1648;p87"/>
              <p:cNvSpPr txBox="1"/>
              <p:nvPr/>
            </p:nvSpPr>
            <p:spPr>
              <a:xfrm>
                <a:off x="2704683" y="3839170"/>
                <a:ext cx="291875"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0.5</a:t>
                </a:r>
                <a:endParaRPr/>
              </a:p>
            </p:txBody>
          </p:sp>
          <p:sp>
            <p:nvSpPr>
              <p:cNvPr id="1649" name="Google Shape;1649;p87"/>
              <p:cNvSpPr txBox="1"/>
              <p:nvPr/>
            </p:nvSpPr>
            <p:spPr>
              <a:xfrm>
                <a:off x="2704683" y="4345539"/>
                <a:ext cx="291875"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a:t>
                </a:r>
                <a:endParaRPr/>
              </a:p>
            </p:txBody>
          </p:sp>
          <p:cxnSp>
            <p:nvCxnSpPr>
              <p:cNvPr id="1650" name="Google Shape;1650;p87"/>
              <p:cNvCxnSpPr/>
              <p:nvPr/>
            </p:nvCxnSpPr>
            <p:spPr>
              <a:xfrm rot="-5400000">
                <a:off x="4050930" y="4476721"/>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651" name="Google Shape;1651;p87"/>
              <p:cNvSpPr txBox="1"/>
              <p:nvPr/>
            </p:nvSpPr>
            <p:spPr>
              <a:xfrm>
                <a:off x="3997707" y="4553817"/>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2</a:t>
                </a:r>
                <a:endParaRPr/>
              </a:p>
            </p:txBody>
          </p:sp>
          <p:cxnSp>
            <p:nvCxnSpPr>
              <p:cNvPr id="1652" name="Google Shape;1652;p87"/>
              <p:cNvCxnSpPr/>
              <p:nvPr/>
            </p:nvCxnSpPr>
            <p:spPr>
              <a:xfrm rot="-5400000">
                <a:off x="5011197" y="4476721"/>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653" name="Google Shape;1653;p87"/>
              <p:cNvSpPr txBox="1"/>
              <p:nvPr/>
            </p:nvSpPr>
            <p:spPr>
              <a:xfrm>
                <a:off x="4957974" y="4553817"/>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4</a:t>
                </a:r>
                <a:endParaRPr/>
              </a:p>
            </p:txBody>
          </p:sp>
          <p:cxnSp>
            <p:nvCxnSpPr>
              <p:cNvPr id="1654" name="Google Shape;1654;p87"/>
              <p:cNvCxnSpPr/>
              <p:nvPr/>
            </p:nvCxnSpPr>
            <p:spPr>
              <a:xfrm rot="-5400000">
                <a:off x="5971464" y="4476721"/>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655" name="Google Shape;1655;p87"/>
              <p:cNvSpPr txBox="1"/>
              <p:nvPr/>
            </p:nvSpPr>
            <p:spPr>
              <a:xfrm>
                <a:off x="5912914" y="4553817"/>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6</a:t>
                </a:r>
                <a:endParaRPr/>
              </a:p>
            </p:txBody>
          </p:sp>
          <p:cxnSp>
            <p:nvCxnSpPr>
              <p:cNvPr id="1656" name="Google Shape;1656;p87"/>
              <p:cNvCxnSpPr/>
              <p:nvPr/>
            </p:nvCxnSpPr>
            <p:spPr>
              <a:xfrm rot="-5400000">
                <a:off x="6931732" y="4476721"/>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657" name="Google Shape;1657;p87"/>
              <p:cNvSpPr txBox="1"/>
              <p:nvPr/>
            </p:nvSpPr>
            <p:spPr>
              <a:xfrm>
                <a:off x="6882598" y="4553817"/>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8</a:t>
                </a:r>
                <a:endParaRPr/>
              </a:p>
            </p:txBody>
          </p:sp>
          <p:sp>
            <p:nvSpPr>
              <p:cNvPr id="1658" name="Google Shape;1658;p87"/>
              <p:cNvSpPr txBox="1"/>
              <p:nvPr/>
            </p:nvSpPr>
            <p:spPr>
              <a:xfrm>
                <a:off x="3036537" y="4553817"/>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a:t>
                </a:r>
                <a:endParaRPr/>
              </a:p>
            </p:txBody>
          </p:sp>
          <p:sp>
            <p:nvSpPr>
              <p:cNvPr id="1659" name="Google Shape;1659;p87"/>
              <p:cNvSpPr/>
              <p:nvPr/>
            </p:nvSpPr>
            <p:spPr>
              <a:xfrm>
                <a:off x="3157166" y="3952680"/>
                <a:ext cx="3799840" cy="462525"/>
              </a:xfrm>
              <a:custGeom>
                <a:rect b="b" l="l" r="r" t="t"/>
                <a:pathLst>
                  <a:path extrusionOk="0" h="463845" w="3799840">
                    <a:moveTo>
                      <a:pt x="3799840" y="463043"/>
                    </a:moveTo>
                    <a:cubicBezTo>
                      <a:pt x="954193" y="480636"/>
                      <a:pt x="481765" y="205420"/>
                      <a:pt x="0" y="0"/>
                    </a:cubicBezTo>
                  </a:path>
                </a:pathLst>
              </a:custGeom>
              <a:noFill/>
              <a:ln cap="flat" cmpd="sng" w="19050">
                <a:solidFill>
                  <a:srgbClr val="1429A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60" name="Google Shape;1660;p87"/>
              <p:cNvSpPr/>
              <p:nvPr/>
            </p:nvSpPr>
            <p:spPr>
              <a:xfrm>
                <a:off x="3141290" y="4287090"/>
                <a:ext cx="3815715" cy="138666"/>
              </a:xfrm>
              <a:custGeom>
                <a:rect b="b" l="l" r="r" t="t"/>
                <a:pathLst>
                  <a:path extrusionOk="0" h="139061" w="3815715">
                    <a:moveTo>
                      <a:pt x="3815715" y="83102"/>
                    </a:moveTo>
                    <a:cubicBezTo>
                      <a:pt x="1443143" y="-17115"/>
                      <a:pt x="910390" y="-56710"/>
                      <a:pt x="0" y="139061"/>
                    </a:cubicBezTo>
                  </a:path>
                </a:pathLst>
              </a:custGeom>
              <a:noFill/>
              <a:ln cap="flat" cmpd="sng" w="19050">
                <a:solidFill>
                  <a:srgbClr val="00B05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61" name="Google Shape;1661;p87"/>
              <p:cNvSpPr txBox="1"/>
              <p:nvPr/>
            </p:nvSpPr>
            <p:spPr>
              <a:xfrm>
                <a:off x="2345008" y="3554424"/>
                <a:ext cx="921702" cy="323165"/>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62" name="Google Shape;1662;p87"/>
              <p:cNvSpPr txBox="1"/>
              <p:nvPr/>
            </p:nvSpPr>
            <p:spPr>
              <a:xfrm>
                <a:off x="2345008" y="4086705"/>
                <a:ext cx="921702" cy="323165"/>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sp>
        <p:nvSpPr>
          <p:cNvPr id="1663" name="Google Shape;1663;p8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mật độ xác suất Chi-bình phương:</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grpSp>
        <p:nvGrpSpPr>
          <p:cNvPr id="1669" name="Google Shape;1669;p88"/>
          <p:cNvGrpSpPr/>
          <p:nvPr/>
        </p:nvGrpSpPr>
        <p:grpSpPr>
          <a:xfrm>
            <a:off x="450000" y="450000"/>
            <a:ext cx="9018000" cy="276999"/>
            <a:chOff x="450000" y="450000"/>
            <a:chExt cx="9018000" cy="276999"/>
          </a:xfrm>
        </p:grpSpPr>
        <p:sp>
          <p:nvSpPr>
            <p:cNvPr id="1670" name="Google Shape;1670;p8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671" name="Google Shape;1671;p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sp>
        <p:nvSpPr>
          <p:cNvPr id="1672" name="Google Shape;1672;p88"/>
          <p:cNvSpPr/>
          <p:nvPr/>
        </p:nvSpPr>
        <p:spPr>
          <a:xfrm>
            <a:off x="684689" y="1733651"/>
            <a:ext cx="8630827" cy="647293"/>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73" name="Google Shape;1673;p88"/>
          <p:cNvSpPr/>
          <p:nvPr/>
        </p:nvSpPr>
        <p:spPr>
          <a:xfrm>
            <a:off x="684689" y="3877723"/>
            <a:ext cx="8630827" cy="24622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74" name="Google Shape;1674;p8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mật độ xác suất Chi-bình phương: “Phép cộng”</a:t>
            </a:r>
            <a:endParaRPr/>
          </a:p>
        </p:txBody>
      </p:sp>
      <p:sp>
        <p:nvSpPr>
          <p:cNvPr id="1675" name="Google Shape;1675;p88"/>
          <p:cNvSpPr/>
          <p:nvPr/>
        </p:nvSpPr>
        <p:spPr>
          <a:xfrm>
            <a:off x="558924" y="2653234"/>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Phép chứng minh này rất rõ ràng:</a:t>
            </a:r>
            <a:endParaRPr/>
          </a:p>
        </p:txBody>
      </p:sp>
      <p:sp>
        <p:nvSpPr>
          <p:cNvPr id="1676" name="Google Shape;1676;p88"/>
          <p:cNvSpPr/>
          <p:nvPr/>
        </p:nvSpPr>
        <p:spPr>
          <a:xfrm>
            <a:off x="666750" y="3077083"/>
            <a:ext cx="4572694" cy="625812"/>
          </a:xfrm>
          <a:prstGeom prst="rect">
            <a:avLst/>
          </a:prstGeom>
          <a:blipFill rotWithShape="1">
            <a:blip r:embed="rId5">
              <a:alphaModFix/>
            </a:blip>
            <a:stretch>
              <a:fillRect b="-8823"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grpSp>
        <p:nvGrpSpPr>
          <p:cNvPr id="1682" name="Google Shape;1682;p89"/>
          <p:cNvGrpSpPr/>
          <p:nvPr/>
        </p:nvGrpSpPr>
        <p:grpSpPr>
          <a:xfrm>
            <a:off x="450000" y="450000"/>
            <a:ext cx="9018000" cy="276999"/>
            <a:chOff x="450000" y="450000"/>
            <a:chExt cx="9018000" cy="276999"/>
          </a:xfrm>
        </p:grpSpPr>
        <p:sp>
          <p:nvSpPr>
            <p:cNvPr id="1683" name="Google Shape;1683;p8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684" name="Google Shape;1684;p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sp>
        <p:nvSpPr>
          <p:cNvPr id="1685" name="Google Shape;1685;p89"/>
          <p:cNvSpPr/>
          <p:nvPr/>
        </p:nvSpPr>
        <p:spPr>
          <a:xfrm>
            <a:off x="674556" y="1700808"/>
            <a:ext cx="8632800" cy="345600"/>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86" name="Google Shape;1686;p8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mật độ xác suất Student-t:</a:t>
            </a:r>
            <a:endParaRPr/>
          </a:p>
        </p:txBody>
      </p:sp>
      <p:sp>
        <p:nvSpPr>
          <p:cNvPr id="1687" name="Google Shape;1687;p89"/>
          <p:cNvSpPr/>
          <p:nvPr/>
        </p:nvSpPr>
        <p:spPr>
          <a:xfrm>
            <a:off x="4331710" y="2069795"/>
            <a:ext cx="1239406" cy="656655"/>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88" name="Google Shape;1688;p89"/>
          <p:cNvSpPr/>
          <p:nvPr/>
        </p:nvSpPr>
        <p:spPr>
          <a:xfrm>
            <a:off x="674556" y="2888940"/>
            <a:ext cx="8632825" cy="2336327"/>
          </a:xfrm>
          <a:prstGeom prst="rect">
            <a:avLst/>
          </a:prstGeom>
          <a:blipFill rotWithShape="1">
            <a:blip r:embed="rId5">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grpSp>
        <p:nvGrpSpPr>
          <p:cNvPr id="222" name="Google Shape;222;p9"/>
          <p:cNvGrpSpPr/>
          <p:nvPr/>
        </p:nvGrpSpPr>
        <p:grpSpPr>
          <a:xfrm>
            <a:off x="450000" y="450000"/>
            <a:ext cx="9018000" cy="276999"/>
            <a:chOff x="450000" y="450000"/>
            <a:chExt cx="9018000" cy="276999"/>
          </a:xfrm>
        </p:grpSpPr>
        <p:sp>
          <p:nvSpPr>
            <p:cNvPr id="223" name="Google Shape;223;p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Lý thyết về xác suất</a:t>
              </a:r>
              <a:endParaRPr b="1" sz="1800">
                <a:solidFill>
                  <a:schemeClr val="lt1"/>
                </a:solidFill>
                <a:latin typeface="Arial"/>
                <a:ea typeface="Arial"/>
                <a:cs typeface="Arial"/>
                <a:sym typeface="Arial"/>
              </a:endParaRPr>
            </a:p>
          </p:txBody>
        </p:sp>
        <p:sp>
          <p:nvSpPr>
            <p:cNvPr id="224" name="Google Shape;224;p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grpSp>
        <p:nvGrpSpPr>
          <p:cNvPr id="225" name="Google Shape;225;p9"/>
          <p:cNvGrpSpPr/>
          <p:nvPr/>
        </p:nvGrpSpPr>
        <p:grpSpPr>
          <a:xfrm>
            <a:off x="850766" y="1713866"/>
            <a:ext cx="7992888" cy="1735987"/>
            <a:chOff x="888484" y="1717676"/>
            <a:chExt cx="7992888" cy="1735987"/>
          </a:xfrm>
        </p:grpSpPr>
        <p:grpSp>
          <p:nvGrpSpPr>
            <p:cNvPr id="226" name="Google Shape;226;p9"/>
            <p:cNvGrpSpPr/>
            <p:nvPr/>
          </p:nvGrpSpPr>
          <p:grpSpPr>
            <a:xfrm>
              <a:off x="888484" y="1717676"/>
              <a:ext cx="6979589" cy="355913"/>
              <a:chOff x="903506" y="2429380"/>
              <a:chExt cx="6979589" cy="355913"/>
            </a:xfrm>
          </p:grpSpPr>
          <p:sp>
            <p:nvSpPr>
              <p:cNvPr id="227" name="Google Shape;227;p9"/>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28" name="Google Shape;228;p9"/>
              <p:cNvSpPr/>
              <p:nvPr/>
            </p:nvSpPr>
            <p:spPr>
              <a:xfrm>
                <a:off x="1279004" y="2429380"/>
                <a:ext cx="6604091" cy="355913"/>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Ta thấy rằng 𝐸</a:t>
                </a:r>
                <a:r>
                  <a:rPr lang="en-US" sz="1300">
                    <a:solidFill>
                      <a:srgbClr val="FF0000"/>
                    </a:solidFill>
                    <a:latin typeface="Arial"/>
                    <a:ea typeface="Arial"/>
                    <a:cs typeface="Arial"/>
                    <a:sym typeface="Arial"/>
                  </a:rPr>
                  <a:t>∩</a:t>
                </a:r>
                <a:r>
                  <a:rPr lang="en-US" sz="1300">
                    <a:solidFill>
                      <a:srgbClr val="262626"/>
                    </a:solidFill>
                    <a:latin typeface="Arial"/>
                    <a:ea typeface="Arial"/>
                    <a:cs typeface="Arial"/>
                    <a:sym typeface="Arial"/>
                  </a:rPr>
                  <a:t>𝑂=</a:t>
                </a:r>
                <a:r>
                  <a:rPr lang="en-US" sz="1300">
                    <a:solidFill>
                      <a:srgbClr val="FF0000"/>
                    </a:solidFill>
                    <a:latin typeface="Arial"/>
                    <a:ea typeface="Arial"/>
                    <a:cs typeface="Arial"/>
                    <a:sym typeface="Arial"/>
                  </a:rPr>
                  <a:t>𝜙</a:t>
                </a:r>
                <a:r>
                  <a:rPr lang="en-US" sz="1300">
                    <a:solidFill>
                      <a:srgbClr val="262626"/>
                    </a:solidFill>
                    <a:latin typeface="Arial"/>
                    <a:ea typeface="Arial"/>
                    <a:cs typeface="Arial"/>
                    <a:sym typeface="Arial"/>
                  </a:rPr>
                  <a:t> → “ và  là các biến cố </a:t>
                </a:r>
                <a:r>
                  <a:rPr lang="en-US" sz="1300">
                    <a:solidFill>
                      <a:srgbClr val="FF0000"/>
                    </a:solidFill>
                    <a:latin typeface="Arial"/>
                    <a:ea typeface="Arial"/>
                    <a:cs typeface="Arial"/>
                    <a:sym typeface="Arial"/>
                  </a:rPr>
                  <a:t>xung khắc</a:t>
                </a:r>
                <a:r>
                  <a:rPr lang="en-US" sz="1300">
                    <a:solidFill>
                      <a:srgbClr val="262626"/>
                    </a:solidFill>
                    <a:latin typeface="Arial"/>
                    <a:ea typeface="Arial"/>
                    <a:cs typeface="Arial"/>
                    <a:sym typeface="Arial"/>
                  </a:rPr>
                  <a:t>”.</a:t>
                </a:r>
                <a:endParaRPr/>
              </a:p>
            </p:txBody>
          </p:sp>
        </p:grpSp>
        <p:grpSp>
          <p:nvGrpSpPr>
            <p:cNvPr id="229" name="Google Shape;229;p9"/>
            <p:cNvGrpSpPr/>
            <p:nvPr/>
          </p:nvGrpSpPr>
          <p:grpSpPr>
            <a:xfrm>
              <a:off x="888484" y="2080302"/>
              <a:ext cx="6979589" cy="345461"/>
              <a:chOff x="903506" y="2429380"/>
              <a:chExt cx="6979589" cy="345461"/>
            </a:xfrm>
          </p:grpSpPr>
          <p:sp>
            <p:nvSpPr>
              <p:cNvPr id="230" name="Google Shape;230;p9"/>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31" name="Google Shape;231;p9"/>
              <p:cNvSpPr/>
              <p:nvPr/>
            </p:nvSpPr>
            <p:spPr>
              <a:xfrm>
                <a:off x="1279004" y="2429380"/>
                <a:ext cx="6604091"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Biến cố kết quả là số chẵn không lớn hơn hoặc bằng ba: 𝐸</a:t>
                </a:r>
                <a:r>
                  <a:rPr lang="en-US" sz="1300">
                    <a:solidFill>
                      <a:srgbClr val="FF0000"/>
                    </a:solidFill>
                    <a:latin typeface="Arial"/>
                    <a:ea typeface="Arial"/>
                    <a:cs typeface="Arial"/>
                    <a:sym typeface="Arial"/>
                  </a:rPr>
                  <a:t>−</a:t>
                </a:r>
                <a:r>
                  <a:rPr lang="en-US" sz="1300">
                    <a:solidFill>
                      <a:srgbClr val="262626"/>
                    </a:solidFill>
                    <a:latin typeface="Arial"/>
                    <a:ea typeface="Arial"/>
                    <a:cs typeface="Arial"/>
                    <a:sym typeface="Arial"/>
                  </a:rPr>
                  <a:t>𝐴={2}</a:t>
                </a:r>
                <a:endParaRPr/>
              </a:p>
            </p:txBody>
          </p:sp>
        </p:grpSp>
        <p:grpSp>
          <p:nvGrpSpPr>
            <p:cNvPr id="232" name="Google Shape;232;p9"/>
            <p:cNvGrpSpPr/>
            <p:nvPr/>
          </p:nvGrpSpPr>
          <p:grpSpPr>
            <a:xfrm>
              <a:off x="888484" y="2442928"/>
              <a:ext cx="6979589" cy="345461"/>
              <a:chOff x="903506" y="2429380"/>
              <a:chExt cx="6979589" cy="345461"/>
            </a:xfrm>
          </p:grpSpPr>
          <p:sp>
            <p:nvSpPr>
              <p:cNvPr id="233" name="Google Shape;233;p9"/>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34" name="Google Shape;234;p9"/>
              <p:cNvSpPr/>
              <p:nvPr/>
            </p:nvSpPr>
            <p:spPr>
              <a:xfrm>
                <a:off x="1279004" y="2429380"/>
                <a:ext cx="6604091"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Biến cố kết quả là số lớn hơn hoặc bằng ba </a:t>
                </a:r>
                <a:r>
                  <a:rPr b="1" lang="en-US" sz="1300">
                    <a:solidFill>
                      <a:srgbClr val="262626"/>
                    </a:solidFill>
                    <a:latin typeface="Arial"/>
                    <a:ea typeface="Arial"/>
                    <a:cs typeface="Arial"/>
                    <a:sym typeface="Arial"/>
                  </a:rPr>
                  <a:t>không</a:t>
                </a:r>
                <a:r>
                  <a:rPr lang="en-US" sz="1300">
                    <a:solidFill>
                      <a:srgbClr val="262626"/>
                    </a:solidFill>
                    <a:latin typeface="Arial"/>
                    <a:ea typeface="Arial"/>
                    <a:cs typeface="Arial"/>
                    <a:sym typeface="Arial"/>
                  </a:rPr>
                  <a:t> phải số chẵn: 𝐴</a:t>
                </a:r>
                <a:r>
                  <a:rPr lang="en-US" sz="1300">
                    <a:solidFill>
                      <a:srgbClr val="FF0000"/>
                    </a:solidFill>
                    <a:latin typeface="Arial"/>
                    <a:ea typeface="Arial"/>
                    <a:cs typeface="Arial"/>
                    <a:sym typeface="Arial"/>
                  </a:rPr>
                  <a:t>−</a:t>
                </a:r>
                <a:r>
                  <a:rPr lang="en-US" sz="1300">
                    <a:solidFill>
                      <a:srgbClr val="262626"/>
                    </a:solidFill>
                    <a:latin typeface="Arial"/>
                    <a:ea typeface="Arial"/>
                    <a:cs typeface="Arial"/>
                    <a:sym typeface="Arial"/>
                  </a:rPr>
                  <a:t>𝐸={3, 5}</a:t>
                </a:r>
                <a:endParaRPr/>
              </a:p>
            </p:txBody>
          </p:sp>
        </p:grpSp>
        <p:grpSp>
          <p:nvGrpSpPr>
            <p:cNvPr id="235" name="Google Shape;235;p9"/>
            <p:cNvGrpSpPr/>
            <p:nvPr/>
          </p:nvGrpSpPr>
          <p:grpSpPr>
            <a:xfrm>
              <a:off x="888484" y="2805555"/>
              <a:ext cx="7992888" cy="648108"/>
              <a:chOff x="903506" y="2429380"/>
              <a:chExt cx="7992888" cy="648108"/>
            </a:xfrm>
          </p:grpSpPr>
          <p:sp>
            <p:nvSpPr>
              <p:cNvPr id="236" name="Google Shape;236;p9"/>
              <p:cNvSpPr/>
              <p:nvPr/>
            </p:nvSpPr>
            <p:spPr>
              <a:xfrm>
                <a:off x="903506" y="249027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37" name="Google Shape;237;p9"/>
              <p:cNvSpPr/>
              <p:nvPr/>
            </p:nvSpPr>
            <p:spPr>
              <a:xfrm>
                <a:off x="1279004" y="2429380"/>
                <a:ext cx="7617390" cy="648108"/>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Ví dụ) Biến cố kết quả là số </a:t>
                </a:r>
                <a:r>
                  <a:rPr lang="en-US" sz="1300">
                    <a:solidFill>
                      <a:srgbClr val="FF0000"/>
                    </a:solidFill>
                    <a:latin typeface="Arial"/>
                    <a:ea typeface="Arial"/>
                    <a:cs typeface="Arial"/>
                    <a:sym typeface="Arial"/>
                  </a:rPr>
                  <a:t>không</a:t>
                </a:r>
                <a:r>
                  <a:rPr lang="en-US" sz="1300">
                    <a:solidFill>
                      <a:srgbClr val="262626"/>
                    </a:solidFill>
                    <a:latin typeface="Arial"/>
                    <a:ea typeface="Arial"/>
                    <a:cs typeface="Arial"/>
                    <a:sym typeface="Arial"/>
                  </a:rPr>
                  <a:t> lớn hơn hoặc bằng ba: 𝐴^𝑐=𝑆−𝐴={1, 2}</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“Biến cố bù”</a:t>
                </a:r>
                <a:endParaRPr/>
              </a:p>
            </p:txBody>
          </p:sp>
        </p:grpSp>
      </p:grpSp>
      <p:sp>
        <p:nvSpPr>
          <p:cNvPr id="238" name="Google Shape;238;p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biến cố khi gieo xúc xắc (tiếp):</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grpSp>
        <p:nvGrpSpPr>
          <p:cNvPr id="1694" name="Google Shape;1694;p90"/>
          <p:cNvGrpSpPr/>
          <p:nvPr/>
        </p:nvGrpSpPr>
        <p:grpSpPr>
          <a:xfrm>
            <a:off x="450000" y="450000"/>
            <a:ext cx="9018000" cy="276999"/>
            <a:chOff x="450000" y="450000"/>
            <a:chExt cx="9018000" cy="276999"/>
          </a:xfrm>
        </p:grpSpPr>
        <p:sp>
          <p:nvSpPr>
            <p:cNvPr id="1695" name="Google Shape;1695;p9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696" name="Google Shape;1696;p9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sp>
        <p:nvSpPr>
          <p:cNvPr id="1697" name="Google Shape;1697;p90"/>
          <p:cNvSpPr/>
          <p:nvPr/>
        </p:nvSpPr>
        <p:spPr>
          <a:xfrm>
            <a:off x="666756" y="1776433"/>
            <a:ext cx="8632800" cy="1268700"/>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98" name="Google Shape;1698;p9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mật độ xác suất Student-t: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grpSp>
        <p:nvGrpSpPr>
          <p:cNvPr id="1704" name="Google Shape;1704;p91"/>
          <p:cNvGrpSpPr/>
          <p:nvPr/>
        </p:nvGrpSpPr>
        <p:grpSpPr>
          <a:xfrm>
            <a:off x="450000" y="450000"/>
            <a:ext cx="9018000" cy="276999"/>
            <a:chOff x="450000" y="450000"/>
            <a:chExt cx="9018000" cy="276999"/>
          </a:xfrm>
        </p:grpSpPr>
        <p:sp>
          <p:nvSpPr>
            <p:cNvPr id="1705" name="Google Shape;1705;p9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706" name="Google Shape;1706;p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grpSp>
        <p:nvGrpSpPr>
          <p:cNvPr id="1707" name="Google Shape;1707;p91"/>
          <p:cNvGrpSpPr/>
          <p:nvPr/>
        </p:nvGrpSpPr>
        <p:grpSpPr>
          <a:xfrm>
            <a:off x="2470688" y="1839477"/>
            <a:ext cx="5040560" cy="3299694"/>
            <a:chOff x="2431132" y="1773238"/>
            <a:chExt cx="5040560" cy="3299694"/>
          </a:xfrm>
        </p:grpSpPr>
        <p:sp>
          <p:nvSpPr>
            <p:cNvPr id="1708" name="Google Shape;1708;p91"/>
            <p:cNvSpPr/>
            <p:nvPr/>
          </p:nvSpPr>
          <p:spPr>
            <a:xfrm>
              <a:off x="2431132" y="1773238"/>
              <a:ext cx="5040560" cy="32996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09" name="Google Shape;1709;p91"/>
            <p:cNvGrpSpPr/>
            <p:nvPr/>
          </p:nvGrpSpPr>
          <p:grpSpPr>
            <a:xfrm>
              <a:off x="2645581" y="2079050"/>
              <a:ext cx="4610885" cy="2718848"/>
              <a:chOff x="2645581" y="2784042"/>
              <a:chExt cx="4610885" cy="2718848"/>
            </a:xfrm>
          </p:grpSpPr>
          <p:grpSp>
            <p:nvGrpSpPr>
              <p:cNvPr id="1710" name="Google Shape;1710;p91"/>
              <p:cNvGrpSpPr/>
              <p:nvPr/>
            </p:nvGrpSpPr>
            <p:grpSpPr>
              <a:xfrm>
                <a:off x="3065194" y="3399160"/>
                <a:ext cx="3716683" cy="1391759"/>
                <a:chOff x="14208806" y="2963779"/>
                <a:chExt cx="3716683" cy="1391759"/>
              </a:xfrm>
            </p:grpSpPr>
            <p:sp>
              <p:nvSpPr>
                <p:cNvPr id="1711" name="Google Shape;1711;p91"/>
                <p:cNvSpPr txBox="1"/>
                <p:nvPr/>
              </p:nvSpPr>
              <p:spPr>
                <a:xfrm>
                  <a:off x="16026155" y="4047761"/>
                  <a:ext cx="1152128" cy="30777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12" name="Google Shape;1712;p91"/>
                <p:cNvSpPr txBox="1"/>
                <p:nvPr/>
              </p:nvSpPr>
              <p:spPr>
                <a:xfrm>
                  <a:off x="16773361" y="3582395"/>
                  <a:ext cx="1152128" cy="30777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13" name="Google Shape;1713;p91"/>
                <p:cNvSpPr txBox="1"/>
                <p:nvPr/>
              </p:nvSpPr>
              <p:spPr>
                <a:xfrm>
                  <a:off x="16412846" y="2981112"/>
                  <a:ext cx="1152128" cy="307777"/>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14" name="Google Shape;1714;p91"/>
                <p:cNvSpPr txBox="1"/>
                <p:nvPr/>
              </p:nvSpPr>
              <p:spPr>
                <a:xfrm>
                  <a:off x="14208806" y="2963779"/>
                  <a:ext cx="1200994"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chemeClr val="accent4"/>
                      </a:solidFill>
                      <a:latin typeface="Arial"/>
                      <a:ea typeface="Arial"/>
                      <a:cs typeface="Arial"/>
                      <a:sym typeface="Arial"/>
                    </a:rPr>
                    <a:t>Standard normal</a:t>
                  </a:r>
                  <a:endParaRPr/>
                </a:p>
              </p:txBody>
            </p:sp>
          </p:grpSp>
          <p:sp>
            <p:nvSpPr>
              <p:cNvPr id="1715" name="Google Shape;1715;p91"/>
              <p:cNvSpPr/>
              <p:nvPr/>
            </p:nvSpPr>
            <p:spPr>
              <a:xfrm>
                <a:off x="2778989" y="3700463"/>
                <a:ext cx="4340950" cy="1333500"/>
              </a:xfrm>
              <a:custGeom>
                <a:rect b="b" l="l" r="r" t="t"/>
                <a:pathLst>
                  <a:path extrusionOk="0" h="10031" w="10000">
                    <a:moveTo>
                      <a:pt x="10000" y="10031"/>
                    </a:moveTo>
                    <a:cubicBezTo>
                      <a:pt x="6606" y="9902"/>
                      <a:pt x="5795" y="36"/>
                      <a:pt x="4967" y="0"/>
                    </a:cubicBezTo>
                    <a:cubicBezTo>
                      <a:pt x="4139" y="-36"/>
                      <a:pt x="3684" y="9436"/>
                      <a:pt x="0" y="10031"/>
                    </a:cubicBezTo>
                  </a:path>
                </a:pathLst>
              </a:custGeom>
              <a:noFill/>
              <a:ln cap="flat" cmpd="sng" w="28575">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6" name="Google Shape;1716;p91"/>
              <p:cNvSpPr/>
              <p:nvPr/>
            </p:nvSpPr>
            <p:spPr>
              <a:xfrm>
                <a:off x="2778989" y="3474298"/>
                <a:ext cx="4340950" cy="1602527"/>
              </a:xfrm>
              <a:custGeom>
                <a:rect b="b" l="l" r="r" t="t"/>
                <a:pathLst>
                  <a:path extrusionOk="0" h="10031" w="10000">
                    <a:moveTo>
                      <a:pt x="10000" y="10031"/>
                    </a:moveTo>
                    <a:cubicBezTo>
                      <a:pt x="6595" y="9336"/>
                      <a:pt x="6256" y="-24"/>
                      <a:pt x="4967" y="0"/>
                    </a:cubicBezTo>
                    <a:cubicBezTo>
                      <a:pt x="3678" y="24"/>
                      <a:pt x="3508" y="9168"/>
                      <a:pt x="0" y="10031"/>
                    </a:cubicBezTo>
                  </a:path>
                </a:pathLst>
              </a:custGeom>
              <a:noFill/>
              <a:ln cap="flat" cmpd="sng" w="28575">
                <a:solidFill>
                  <a:srgbClr val="1429A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7" name="Google Shape;1717;p91"/>
              <p:cNvSpPr/>
              <p:nvPr/>
            </p:nvSpPr>
            <p:spPr>
              <a:xfrm>
                <a:off x="2778989" y="3374285"/>
                <a:ext cx="4340950" cy="1754928"/>
              </a:xfrm>
              <a:custGeom>
                <a:rect b="b" l="l" r="r" t="t"/>
                <a:pathLst>
                  <a:path extrusionOk="0" h="10031" w="10000">
                    <a:moveTo>
                      <a:pt x="10000" y="10031"/>
                    </a:moveTo>
                    <a:cubicBezTo>
                      <a:pt x="7144" y="9962"/>
                      <a:pt x="6256" y="-24"/>
                      <a:pt x="4967" y="0"/>
                    </a:cubicBezTo>
                    <a:cubicBezTo>
                      <a:pt x="3678" y="24"/>
                      <a:pt x="3036" y="9876"/>
                      <a:pt x="0" y="10031"/>
                    </a:cubicBezTo>
                  </a:path>
                </a:pathLst>
              </a:custGeom>
              <a:noFill/>
              <a:ln cap="flat" cmpd="sng" w="28575">
                <a:solidFill>
                  <a:srgbClr val="00B05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8" name="Google Shape;1718;p91"/>
              <p:cNvSpPr/>
              <p:nvPr/>
            </p:nvSpPr>
            <p:spPr>
              <a:xfrm>
                <a:off x="2778989" y="3312371"/>
                <a:ext cx="4340950" cy="1854941"/>
              </a:xfrm>
              <a:custGeom>
                <a:rect b="b" l="l" r="r" t="t"/>
                <a:pathLst>
                  <a:path extrusionOk="0" h="10031" w="10000">
                    <a:moveTo>
                      <a:pt x="10000" y="10031"/>
                    </a:moveTo>
                    <a:cubicBezTo>
                      <a:pt x="7144" y="9962"/>
                      <a:pt x="6256" y="-24"/>
                      <a:pt x="4967" y="0"/>
                    </a:cubicBezTo>
                    <a:cubicBezTo>
                      <a:pt x="3678" y="24"/>
                      <a:pt x="3036" y="9876"/>
                      <a:pt x="0" y="10031"/>
                    </a:cubicBezTo>
                  </a:path>
                </a:pathLst>
              </a:custGeom>
              <a:no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19" name="Google Shape;1719;p91"/>
              <p:cNvGrpSpPr/>
              <p:nvPr/>
            </p:nvGrpSpPr>
            <p:grpSpPr>
              <a:xfrm>
                <a:off x="2645581" y="2784042"/>
                <a:ext cx="4610885" cy="2718848"/>
                <a:chOff x="2645581" y="2784042"/>
                <a:chExt cx="4610885" cy="2718848"/>
              </a:xfrm>
            </p:grpSpPr>
            <p:sp>
              <p:nvSpPr>
                <p:cNvPr id="1720" name="Google Shape;1720;p91"/>
                <p:cNvSpPr txBox="1"/>
                <p:nvPr/>
              </p:nvSpPr>
              <p:spPr>
                <a:xfrm>
                  <a:off x="4126026"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a:t>
                  </a:r>
                  <a:endParaRPr/>
                </a:p>
              </p:txBody>
            </p:sp>
            <p:sp>
              <p:nvSpPr>
                <p:cNvPr id="1721" name="Google Shape;1721;p91"/>
                <p:cNvSpPr txBox="1"/>
                <p:nvPr/>
              </p:nvSpPr>
              <p:spPr>
                <a:xfrm>
                  <a:off x="3390999"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-2</a:t>
                  </a:r>
                  <a:endParaRPr/>
                </a:p>
              </p:txBody>
            </p:sp>
            <p:sp>
              <p:nvSpPr>
                <p:cNvPr id="1722" name="Google Shape;1722;p91"/>
                <p:cNvSpPr txBox="1"/>
                <p:nvPr/>
              </p:nvSpPr>
              <p:spPr>
                <a:xfrm>
                  <a:off x="2645581"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-3</a:t>
                  </a:r>
                  <a:endParaRPr/>
                </a:p>
              </p:txBody>
            </p:sp>
            <p:sp>
              <p:nvSpPr>
                <p:cNvPr id="1723" name="Google Shape;1723;p91"/>
                <p:cNvSpPr txBox="1"/>
                <p:nvPr/>
              </p:nvSpPr>
              <p:spPr>
                <a:xfrm>
                  <a:off x="5601596"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a:t>
                  </a:r>
                  <a:endParaRPr/>
                </a:p>
              </p:txBody>
            </p:sp>
            <p:sp>
              <p:nvSpPr>
                <p:cNvPr id="1724" name="Google Shape;1724;p91"/>
                <p:cNvSpPr txBox="1"/>
                <p:nvPr/>
              </p:nvSpPr>
              <p:spPr>
                <a:xfrm>
                  <a:off x="6342139"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2</a:t>
                  </a:r>
                  <a:endParaRPr/>
                </a:p>
              </p:txBody>
            </p:sp>
            <p:sp>
              <p:nvSpPr>
                <p:cNvPr id="1725" name="Google Shape;1725;p91"/>
                <p:cNvSpPr txBox="1"/>
                <p:nvPr/>
              </p:nvSpPr>
              <p:spPr>
                <a:xfrm>
                  <a:off x="7079644"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3</a:t>
                  </a:r>
                  <a:endParaRPr/>
                </a:p>
              </p:txBody>
            </p:sp>
            <p:cxnSp>
              <p:nvCxnSpPr>
                <p:cNvPr id="1726" name="Google Shape;1726;p91"/>
                <p:cNvCxnSpPr/>
                <p:nvPr/>
              </p:nvCxnSpPr>
              <p:spPr>
                <a:xfrm rot="-5400000">
                  <a:off x="2703842" y="5216042"/>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727" name="Google Shape;1727;p91"/>
                <p:cNvCxnSpPr/>
                <p:nvPr/>
              </p:nvCxnSpPr>
              <p:spPr>
                <a:xfrm rot="-5400000">
                  <a:off x="3441302" y="5216042"/>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728" name="Google Shape;1728;p91"/>
                <p:cNvCxnSpPr/>
                <p:nvPr/>
              </p:nvCxnSpPr>
              <p:spPr>
                <a:xfrm rot="-5400000">
                  <a:off x="4178762" y="5216042"/>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729" name="Google Shape;1729;p91"/>
                <p:cNvCxnSpPr/>
                <p:nvPr/>
              </p:nvCxnSpPr>
              <p:spPr>
                <a:xfrm rot="-5400000">
                  <a:off x="5653766" y="5216042"/>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730" name="Google Shape;1730;p91"/>
                <p:cNvCxnSpPr/>
                <p:nvPr/>
              </p:nvCxnSpPr>
              <p:spPr>
                <a:xfrm rot="-5400000">
                  <a:off x="6391309" y="5216042"/>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731" name="Google Shape;1731;p91"/>
                <p:cNvCxnSpPr/>
                <p:nvPr/>
              </p:nvCxnSpPr>
              <p:spPr>
                <a:xfrm rot="-5400000">
                  <a:off x="7128852" y="5216042"/>
                  <a:ext cx="70377" cy="0"/>
                </a:xfrm>
                <a:prstGeom prst="straightConnector1">
                  <a:avLst/>
                </a:prstGeom>
                <a:noFill/>
                <a:ln cap="flat" cmpd="sng" w="12700">
                  <a:solidFill>
                    <a:schemeClr val="dk1"/>
                  </a:solidFill>
                  <a:prstDash val="solid"/>
                  <a:miter lim="800000"/>
                  <a:headEnd len="sm" w="sm" type="none"/>
                  <a:tailEnd len="sm" w="sm" type="none"/>
                </a:ln>
              </p:spPr>
            </p:cxnSp>
            <p:cxnSp>
              <p:nvCxnSpPr>
                <p:cNvPr id="1732" name="Google Shape;1732;p91"/>
                <p:cNvCxnSpPr/>
                <p:nvPr/>
              </p:nvCxnSpPr>
              <p:spPr>
                <a:xfrm>
                  <a:off x="2733992" y="5181717"/>
                  <a:ext cx="4434840" cy="0"/>
                </a:xfrm>
                <a:prstGeom prst="straightConnector1">
                  <a:avLst/>
                </a:prstGeom>
                <a:noFill/>
                <a:ln cap="flat" cmpd="sng" w="12700">
                  <a:solidFill>
                    <a:schemeClr val="dk1"/>
                  </a:solidFill>
                  <a:prstDash val="solid"/>
                  <a:miter lim="800000"/>
                  <a:headEnd len="sm" w="sm" type="none"/>
                  <a:tailEnd len="lg" w="lg" type="stealth"/>
                </a:ln>
              </p:spPr>
            </p:cxnSp>
            <p:grpSp>
              <p:nvGrpSpPr>
                <p:cNvPr id="1733" name="Google Shape;1733;p91"/>
                <p:cNvGrpSpPr/>
                <p:nvPr/>
              </p:nvGrpSpPr>
              <p:grpSpPr>
                <a:xfrm>
                  <a:off x="4519366" y="2784042"/>
                  <a:ext cx="518509" cy="2718848"/>
                  <a:chOff x="4519366" y="2784042"/>
                  <a:chExt cx="518509" cy="2718848"/>
                </a:xfrm>
              </p:grpSpPr>
              <p:sp>
                <p:nvSpPr>
                  <p:cNvPr id="1734" name="Google Shape;1734;p91"/>
                  <p:cNvSpPr txBox="1"/>
                  <p:nvPr/>
                </p:nvSpPr>
                <p:spPr>
                  <a:xfrm>
                    <a:off x="4861053" y="5302835"/>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a:t>
                    </a:r>
                    <a:endParaRPr/>
                  </a:p>
                </p:txBody>
              </p:sp>
              <p:cxnSp>
                <p:nvCxnSpPr>
                  <p:cNvPr id="1735" name="Google Shape;1735;p91"/>
                  <p:cNvCxnSpPr/>
                  <p:nvPr/>
                </p:nvCxnSpPr>
                <p:spPr>
                  <a:xfrm rot="10800000">
                    <a:off x="4951412" y="2857500"/>
                    <a:ext cx="0" cy="2393731"/>
                  </a:xfrm>
                  <a:prstGeom prst="straightConnector1">
                    <a:avLst/>
                  </a:prstGeom>
                  <a:noFill/>
                  <a:ln cap="flat" cmpd="sng" w="12700">
                    <a:solidFill>
                      <a:schemeClr val="dk1"/>
                    </a:solidFill>
                    <a:prstDash val="solid"/>
                    <a:miter lim="800000"/>
                    <a:headEnd len="sm" w="sm" type="none"/>
                    <a:tailEnd len="lg" w="lg" type="stealth"/>
                  </a:ln>
                </p:spPr>
              </p:cxnSp>
              <p:cxnSp>
                <p:nvCxnSpPr>
                  <p:cNvPr id="1736" name="Google Shape;1736;p91"/>
                  <p:cNvCxnSpPr/>
                  <p:nvPr/>
                </p:nvCxnSpPr>
                <p:spPr>
                  <a:xfrm>
                    <a:off x="4875083" y="2862749"/>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737" name="Google Shape;1737;p91"/>
                  <p:cNvSpPr txBox="1"/>
                  <p:nvPr/>
                </p:nvSpPr>
                <p:spPr>
                  <a:xfrm>
                    <a:off x="4519366" y="2784042"/>
                    <a:ext cx="296993"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0.5</a:t>
                    </a:r>
                    <a:endParaRPr/>
                  </a:p>
                </p:txBody>
              </p:sp>
              <p:cxnSp>
                <p:nvCxnSpPr>
                  <p:cNvPr id="1738" name="Google Shape;1738;p91"/>
                  <p:cNvCxnSpPr/>
                  <p:nvPr/>
                </p:nvCxnSpPr>
                <p:spPr>
                  <a:xfrm>
                    <a:off x="4875083" y="3326543"/>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739" name="Google Shape;1739;p91"/>
                  <p:cNvSpPr txBox="1"/>
                  <p:nvPr/>
                </p:nvSpPr>
                <p:spPr>
                  <a:xfrm>
                    <a:off x="4519366" y="3250211"/>
                    <a:ext cx="296993"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0.4</a:t>
                    </a:r>
                    <a:endParaRPr/>
                  </a:p>
                </p:txBody>
              </p:sp>
              <p:cxnSp>
                <p:nvCxnSpPr>
                  <p:cNvPr id="1740" name="Google Shape;1740;p91"/>
                  <p:cNvCxnSpPr/>
                  <p:nvPr/>
                </p:nvCxnSpPr>
                <p:spPr>
                  <a:xfrm>
                    <a:off x="4875083" y="3790337"/>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741" name="Google Shape;1741;p91"/>
                  <p:cNvSpPr txBox="1"/>
                  <p:nvPr/>
                </p:nvSpPr>
                <p:spPr>
                  <a:xfrm>
                    <a:off x="4519366" y="3716380"/>
                    <a:ext cx="296993"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0.3</a:t>
                    </a:r>
                    <a:endParaRPr/>
                  </a:p>
                </p:txBody>
              </p:sp>
              <p:cxnSp>
                <p:nvCxnSpPr>
                  <p:cNvPr id="1742" name="Google Shape;1742;p91"/>
                  <p:cNvCxnSpPr/>
                  <p:nvPr/>
                </p:nvCxnSpPr>
                <p:spPr>
                  <a:xfrm>
                    <a:off x="4875083" y="4254131"/>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743" name="Google Shape;1743;p91"/>
                  <p:cNvSpPr txBox="1"/>
                  <p:nvPr/>
                </p:nvSpPr>
                <p:spPr>
                  <a:xfrm>
                    <a:off x="4519366" y="4182549"/>
                    <a:ext cx="296993"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0.2</a:t>
                    </a:r>
                    <a:endParaRPr/>
                  </a:p>
                </p:txBody>
              </p:sp>
              <p:cxnSp>
                <p:nvCxnSpPr>
                  <p:cNvPr id="1744" name="Google Shape;1744;p91"/>
                  <p:cNvCxnSpPr/>
                  <p:nvPr/>
                </p:nvCxnSpPr>
                <p:spPr>
                  <a:xfrm>
                    <a:off x="4875083" y="4717925"/>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745" name="Google Shape;1745;p91"/>
                  <p:cNvSpPr txBox="1"/>
                  <p:nvPr/>
                </p:nvSpPr>
                <p:spPr>
                  <a:xfrm>
                    <a:off x="4519366" y="4648716"/>
                    <a:ext cx="296993"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0.1</a:t>
                    </a:r>
                    <a:endParaRPr/>
                  </a:p>
                </p:txBody>
              </p:sp>
              <p:sp>
                <p:nvSpPr>
                  <p:cNvPr id="1746" name="Google Shape;1746;p91"/>
                  <p:cNvSpPr txBox="1"/>
                  <p:nvPr/>
                </p:nvSpPr>
                <p:spPr>
                  <a:xfrm>
                    <a:off x="4519366" y="4998604"/>
                    <a:ext cx="296993"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a:t>
                    </a:r>
                    <a:endParaRPr/>
                  </a:p>
                </p:txBody>
              </p:sp>
            </p:grpSp>
          </p:grpSp>
        </p:grpSp>
      </p:grpSp>
      <p:sp>
        <p:nvSpPr>
          <p:cNvPr id="1747" name="Google Shape;1747;p91"/>
          <p:cNvSpPr/>
          <p:nvPr/>
        </p:nvSpPr>
        <p:spPr>
          <a:xfrm>
            <a:off x="674556" y="5334460"/>
            <a:ext cx="8632825" cy="345461"/>
          </a:xfrm>
          <a:prstGeom prst="rect">
            <a:avLst/>
          </a:prstGeom>
          <a:blipFill rotWithShape="1">
            <a:blip r:embed="rId6">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48" name="Google Shape;1748;p9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Biến ngẫu nhiên và mật độ xác suất Student-t: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grpSp>
        <p:nvGrpSpPr>
          <p:cNvPr id="1754" name="Google Shape;1754;p92"/>
          <p:cNvGrpSpPr/>
          <p:nvPr/>
        </p:nvGrpSpPr>
        <p:grpSpPr>
          <a:xfrm>
            <a:off x="450000" y="450000"/>
            <a:ext cx="9018000" cy="276999"/>
            <a:chOff x="450000" y="450000"/>
            <a:chExt cx="9018000" cy="276999"/>
          </a:xfrm>
        </p:grpSpPr>
        <p:sp>
          <p:nvSpPr>
            <p:cNvPr id="1755" name="Google Shape;1755;p9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756" name="Google Shape;1756;p9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sp>
        <p:nvSpPr>
          <p:cNvPr id="1757" name="Google Shape;1757;p92"/>
          <p:cNvSpPr/>
          <p:nvPr/>
        </p:nvSpPr>
        <p:spPr>
          <a:xfrm>
            <a:off x="674556" y="1700808"/>
            <a:ext cx="8632825" cy="345461"/>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58" name="Google Shape;1758;p9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mật độ xác suất F:</a:t>
            </a:r>
            <a:endParaRPr/>
          </a:p>
        </p:txBody>
      </p:sp>
      <p:sp>
        <p:nvSpPr>
          <p:cNvPr id="1759" name="Google Shape;1759;p92"/>
          <p:cNvSpPr/>
          <p:nvPr/>
        </p:nvSpPr>
        <p:spPr>
          <a:xfrm>
            <a:off x="4331710" y="2060575"/>
            <a:ext cx="1266721" cy="945195"/>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60" name="Google Shape;1760;p92"/>
          <p:cNvSpPr/>
          <p:nvPr/>
        </p:nvSpPr>
        <p:spPr>
          <a:xfrm>
            <a:off x="674556" y="3140968"/>
            <a:ext cx="8632825" cy="2222193"/>
          </a:xfrm>
          <a:prstGeom prst="rect">
            <a:avLst/>
          </a:prstGeom>
          <a:blipFill rotWithShape="1">
            <a:blip r:embed="rId5">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grpSp>
        <p:nvGrpSpPr>
          <p:cNvPr id="1766" name="Google Shape;1766;p93"/>
          <p:cNvGrpSpPr/>
          <p:nvPr/>
        </p:nvGrpSpPr>
        <p:grpSpPr>
          <a:xfrm>
            <a:off x="450000" y="450000"/>
            <a:ext cx="9018000" cy="276999"/>
            <a:chOff x="450000" y="450000"/>
            <a:chExt cx="9018000" cy="276999"/>
          </a:xfrm>
        </p:grpSpPr>
        <p:sp>
          <p:nvSpPr>
            <p:cNvPr id="1767" name="Google Shape;1767;p9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768" name="Google Shape;1768;p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sp>
        <p:nvSpPr>
          <p:cNvPr id="1769" name="Google Shape;1769;p93"/>
          <p:cNvSpPr/>
          <p:nvPr/>
        </p:nvSpPr>
        <p:spPr>
          <a:xfrm>
            <a:off x="674556" y="1700808"/>
            <a:ext cx="8632825" cy="1297453"/>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70" name="Google Shape;1770;p9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mật độ xác suất F:</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grpSp>
        <p:nvGrpSpPr>
          <p:cNvPr id="1776" name="Google Shape;1776;p94"/>
          <p:cNvGrpSpPr/>
          <p:nvPr/>
        </p:nvGrpSpPr>
        <p:grpSpPr>
          <a:xfrm>
            <a:off x="450000" y="450000"/>
            <a:ext cx="9018000" cy="276999"/>
            <a:chOff x="450000" y="450000"/>
            <a:chExt cx="9018000" cy="276999"/>
          </a:xfrm>
        </p:grpSpPr>
        <p:sp>
          <p:nvSpPr>
            <p:cNvPr id="1777" name="Google Shape;1777;p9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778" name="Google Shape;1778;p9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sp>
        <p:nvSpPr>
          <p:cNvPr id="1779" name="Google Shape;1779;p94"/>
          <p:cNvSpPr/>
          <p:nvPr/>
        </p:nvSpPr>
        <p:spPr>
          <a:xfrm>
            <a:off x="674556" y="5334460"/>
            <a:ext cx="8632825" cy="648108"/>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780" name="Google Shape;1780;p94"/>
          <p:cNvGrpSpPr/>
          <p:nvPr/>
        </p:nvGrpSpPr>
        <p:grpSpPr>
          <a:xfrm>
            <a:off x="2038640" y="1839477"/>
            <a:ext cx="5904656" cy="3299694"/>
            <a:chOff x="1711052" y="1773238"/>
            <a:chExt cx="5904656" cy="3299694"/>
          </a:xfrm>
        </p:grpSpPr>
        <p:sp>
          <p:nvSpPr>
            <p:cNvPr id="1781" name="Google Shape;1781;p94"/>
            <p:cNvSpPr/>
            <p:nvPr/>
          </p:nvSpPr>
          <p:spPr>
            <a:xfrm>
              <a:off x="1711052" y="1773238"/>
              <a:ext cx="5904656" cy="32996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82" name="Google Shape;1782;p94"/>
            <p:cNvGrpSpPr/>
            <p:nvPr/>
          </p:nvGrpSpPr>
          <p:grpSpPr>
            <a:xfrm>
              <a:off x="1797901" y="2128294"/>
              <a:ext cx="5536415" cy="2635749"/>
              <a:chOff x="1797901" y="3043238"/>
              <a:chExt cx="5536415" cy="2635749"/>
            </a:xfrm>
          </p:grpSpPr>
          <p:sp>
            <p:nvSpPr>
              <p:cNvPr id="1783" name="Google Shape;1783;p94"/>
              <p:cNvSpPr txBox="1"/>
              <p:nvPr/>
            </p:nvSpPr>
            <p:spPr>
              <a:xfrm>
                <a:off x="1797901" y="4114832"/>
                <a:ext cx="1393952" cy="323165"/>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84" name="Google Shape;1784;p94"/>
              <p:cNvSpPr txBox="1"/>
              <p:nvPr/>
            </p:nvSpPr>
            <p:spPr>
              <a:xfrm>
                <a:off x="4585764" y="4701519"/>
                <a:ext cx="1540954" cy="323165"/>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85" name="Google Shape;1785;p94"/>
              <p:cNvSpPr txBox="1"/>
              <p:nvPr/>
            </p:nvSpPr>
            <p:spPr>
              <a:xfrm>
                <a:off x="4065759" y="3066844"/>
                <a:ext cx="1540954" cy="323165"/>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786" name="Google Shape;1786;p94"/>
              <p:cNvCxnSpPr/>
              <p:nvPr/>
            </p:nvCxnSpPr>
            <p:spPr>
              <a:xfrm rot="10800000">
                <a:off x="3166712" y="3043238"/>
                <a:ext cx="0" cy="2395538"/>
              </a:xfrm>
              <a:prstGeom prst="straightConnector1">
                <a:avLst/>
              </a:prstGeom>
              <a:noFill/>
              <a:ln cap="flat" cmpd="sng" w="12700">
                <a:solidFill>
                  <a:schemeClr val="dk1"/>
                </a:solidFill>
                <a:prstDash val="solid"/>
                <a:miter lim="800000"/>
                <a:headEnd len="sm" w="sm" type="none"/>
                <a:tailEnd len="lg" w="lg" type="stealth"/>
              </a:ln>
            </p:spPr>
          </p:cxnSp>
          <p:sp>
            <p:nvSpPr>
              <p:cNvPr id="1787" name="Google Shape;1787;p94"/>
              <p:cNvSpPr/>
              <p:nvPr/>
            </p:nvSpPr>
            <p:spPr>
              <a:xfrm>
                <a:off x="3169058" y="4079450"/>
                <a:ext cx="4057407" cy="1248185"/>
              </a:xfrm>
              <a:custGeom>
                <a:rect b="b" l="l" r="r" t="t"/>
                <a:pathLst>
                  <a:path extrusionOk="0" h="1251748" w="4057407">
                    <a:moveTo>
                      <a:pt x="4057407" y="1251618"/>
                    </a:moveTo>
                    <a:cubicBezTo>
                      <a:pt x="2821485" y="1254882"/>
                      <a:pt x="1719615" y="1197775"/>
                      <a:pt x="1071955" y="998724"/>
                    </a:cubicBezTo>
                    <a:cubicBezTo>
                      <a:pt x="424295" y="799673"/>
                      <a:pt x="159411" y="388099"/>
                      <a:pt x="0" y="0"/>
                    </a:cubicBezTo>
                  </a:path>
                </a:pathLst>
              </a:custGeom>
              <a:noFill/>
              <a:ln cap="flat" cmpd="sng" w="19050">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788" name="Google Shape;1788;p94"/>
              <p:cNvCxnSpPr/>
              <p:nvPr/>
            </p:nvCxnSpPr>
            <p:spPr>
              <a:xfrm>
                <a:off x="3096142" y="4068160"/>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789" name="Google Shape;1789;p94"/>
              <p:cNvSpPr txBox="1"/>
              <p:nvPr/>
            </p:nvSpPr>
            <p:spPr>
              <a:xfrm>
                <a:off x="2770683" y="3978323"/>
                <a:ext cx="266735"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a:t>
                </a:r>
                <a:endParaRPr/>
              </a:p>
            </p:txBody>
          </p:sp>
          <p:cxnSp>
            <p:nvCxnSpPr>
              <p:cNvPr id="1790" name="Google Shape;1790;p94"/>
              <p:cNvCxnSpPr/>
              <p:nvPr/>
            </p:nvCxnSpPr>
            <p:spPr>
              <a:xfrm>
                <a:off x="3096142" y="3418916"/>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791" name="Google Shape;1791;p94"/>
              <p:cNvSpPr txBox="1"/>
              <p:nvPr/>
            </p:nvSpPr>
            <p:spPr>
              <a:xfrm>
                <a:off x="2770683" y="3324270"/>
                <a:ext cx="266735"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1.5</a:t>
                </a:r>
                <a:endParaRPr/>
              </a:p>
            </p:txBody>
          </p:sp>
          <p:cxnSp>
            <p:nvCxnSpPr>
              <p:cNvPr id="1792" name="Google Shape;1792;p94"/>
              <p:cNvCxnSpPr/>
              <p:nvPr/>
            </p:nvCxnSpPr>
            <p:spPr>
              <a:xfrm>
                <a:off x="3096142" y="4717404"/>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793" name="Google Shape;1793;p94"/>
              <p:cNvSpPr txBox="1"/>
              <p:nvPr/>
            </p:nvSpPr>
            <p:spPr>
              <a:xfrm>
                <a:off x="2770683" y="4620411"/>
                <a:ext cx="266735"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0.5</a:t>
                </a:r>
                <a:endParaRPr/>
              </a:p>
            </p:txBody>
          </p:sp>
          <p:sp>
            <p:nvSpPr>
              <p:cNvPr id="1794" name="Google Shape;1794;p94"/>
              <p:cNvSpPr txBox="1"/>
              <p:nvPr/>
            </p:nvSpPr>
            <p:spPr>
              <a:xfrm>
                <a:off x="2770683" y="5274464"/>
                <a:ext cx="266735"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a:t>
                </a:r>
                <a:endParaRPr/>
              </a:p>
            </p:txBody>
          </p:sp>
          <p:cxnSp>
            <p:nvCxnSpPr>
              <p:cNvPr id="1795" name="Google Shape;1795;p94"/>
              <p:cNvCxnSpPr/>
              <p:nvPr/>
            </p:nvCxnSpPr>
            <p:spPr>
              <a:xfrm rot="-5400000">
                <a:off x="3947362" y="5401836"/>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796" name="Google Shape;1796;p94"/>
              <p:cNvSpPr txBox="1"/>
              <p:nvPr/>
            </p:nvSpPr>
            <p:spPr>
              <a:xfrm>
                <a:off x="3888937" y="5478932"/>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a:t>
                </a:r>
                <a:endParaRPr/>
              </a:p>
            </p:txBody>
          </p:sp>
          <p:cxnSp>
            <p:nvCxnSpPr>
              <p:cNvPr id="1797" name="Google Shape;1797;p94"/>
              <p:cNvCxnSpPr/>
              <p:nvPr/>
            </p:nvCxnSpPr>
            <p:spPr>
              <a:xfrm rot="-5400000">
                <a:off x="5579040" y="5401836"/>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798" name="Google Shape;1798;p94"/>
              <p:cNvSpPr txBox="1"/>
              <p:nvPr/>
            </p:nvSpPr>
            <p:spPr>
              <a:xfrm>
                <a:off x="5521518" y="5478932"/>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3</a:t>
                </a:r>
                <a:endParaRPr/>
              </a:p>
            </p:txBody>
          </p:sp>
          <p:cxnSp>
            <p:nvCxnSpPr>
              <p:cNvPr id="1799" name="Google Shape;1799;p94"/>
              <p:cNvCxnSpPr/>
              <p:nvPr/>
            </p:nvCxnSpPr>
            <p:spPr>
              <a:xfrm rot="-5400000">
                <a:off x="6394879" y="5401836"/>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800" name="Google Shape;1800;p94"/>
              <p:cNvSpPr txBox="1"/>
              <p:nvPr/>
            </p:nvSpPr>
            <p:spPr>
              <a:xfrm>
                <a:off x="6337720" y="5478932"/>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4</a:t>
                </a:r>
                <a:endParaRPr/>
              </a:p>
            </p:txBody>
          </p:sp>
          <p:cxnSp>
            <p:nvCxnSpPr>
              <p:cNvPr id="1801" name="Google Shape;1801;p94"/>
              <p:cNvCxnSpPr/>
              <p:nvPr/>
            </p:nvCxnSpPr>
            <p:spPr>
              <a:xfrm rot="-5400000">
                <a:off x="7210717" y="5401836"/>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802" name="Google Shape;1802;p94"/>
              <p:cNvSpPr txBox="1"/>
              <p:nvPr/>
            </p:nvSpPr>
            <p:spPr>
              <a:xfrm>
                <a:off x="7157494" y="5478932"/>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5</a:t>
                </a:r>
                <a:endParaRPr/>
              </a:p>
            </p:txBody>
          </p:sp>
          <p:sp>
            <p:nvSpPr>
              <p:cNvPr id="1803" name="Google Shape;1803;p94"/>
              <p:cNvSpPr txBox="1"/>
              <p:nvPr/>
            </p:nvSpPr>
            <p:spPr>
              <a:xfrm>
                <a:off x="3077397" y="5478932"/>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a:t>
                </a:r>
                <a:endParaRPr/>
              </a:p>
            </p:txBody>
          </p:sp>
          <p:sp>
            <p:nvSpPr>
              <p:cNvPr id="1804" name="Google Shape;1804;p94"/>
              <p:cNvSpPr/>
              <p:nvPr/>
            </p:nvSpPr>
            <p:spPr>
              <a:xfrm>
                <a:off x="3164688" y="4395787"/>
                <a:ext cx="4042728" cy="964660"/>
              </a:xfrm>
              <a:custGeom>
                <a:rect b="b" l="l" r="r" t="t"/>
                <a:pathLst>
                  <a:path extrusionOk="0" h="967413" w="4042728">
                    <a:moveTo>
                      <a:pt x="4042728" y="965532"/>
                    </a:moveTo>
                    <a:cubicBezTo>
                      <a:pt x="3143618" y="979606"/>
                      <a:pt x="2138648" y="915546"/>
                      <a:pt x="1621624" y="745072"/>
                    </a:cubicBezTo>
                    <a:cubicBezTo>
                      <a:pt x="1104600" y="574598"/>
                      <a:pt x="753658" y="-166"/>
                      <a:pt x="511962" y="1"/>
                    </a:cubicBezTo>
                    <a:cubicBezTo>
                      <a:pt x="270266" y="168"/>
                      <a:pt x="276977" y="798655"/>
                      <a:pt x="0" y="946666"/>
                    </a:cubicBezTo>
                  </a:path>
                </a:pathLst>
              </a:custGeom>
              <a:noFill/>
              <a:ln cap="flat" cmpd="sng" w="19050">
                <a:solidFill>
                  <a:srgbClr val="1429A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05" name="Google Shape;1805;p94"/>
              <p:cNvSpPr/>
              <p:nvPr/>
            </p:nvSpPr>
            <p:spPr>
              <a:xfrm>
                <a:off x="3182151" y="3252786"/>
                <a:ext cx="4039552" cy="2114552"/>
              </a:xfrm>
              <a:custGeom>
                <a:rect b="b" l="l" r="r" t="t"/>
                <a:pathLst>
                  <a:path extrusionOk="0" h="2128623" w="4039552">
                    <a:moveTo>
                      <a:pt x="4039552" y="2105419"/>
                    </a:moveTo>
                    <a:cubicBezTo>
                      <a:pt x="3208706" y="2094553"/>
                      <a:pt x="1853984" y="2160103"/>
                      <a:pt x="1547013" y="2072820"/>
                    </a:cubicBezTo>
                    <a:cubicBezTo>
                      <a:pt x="1240042" y="1985537"/>
                      <a:pt x="1158868" y="1639789"/>
                      <a:pt x="1061237" y="1270438"/>
                    </a:cubicBezTo>
                    <a:cubicBezTo>
                      <a:pt x="963606" y="901087"/>
                      <a:pt x="881850" y="0"/>
                      <a:pt x="761200" y="0"/>
                    </a:cubicBezTo>
                    <a:cubicBezTo>
                      <a:pt x="640550" y="0"/>
                      <a:pt x="549929" y="1072595"/>
                      <a:pt x="508787" y="1442376"/>
                    </a:cubicBezTo>
                    <a:cubicBezTo>
                      <a:pt x="467645" y="1812157"/>
                      <a:pt x="457067" y="2235772"/>
                      <a:pt x="0" y="2104065"/>
                    </a:cubicBezTo>
                  </a:path>
                </a:pathLst>
              </a:custGeom>
              <a:noFill/>
              <a:ln cap="flat" cmpd="sng" w="19050">
                <a:solidFill>
                  <a:srgbClr val="00B05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806" name="Google Shape;1806;p94"/>
              <p:cNvCxnSpPr/>
              <p:nvPr/>
            </p:nvCxnSpPr>
            <p:spPr>
              <a:xfrm rot="-5400000">
                <a:off x="4763201" y="5401836"/>
                <a:ext cx="70377" cy="0"/>
              </a:xfrm>
              <a:prstGeom prst="straightConnector1">
                <a:avLst/>
              </a:prstGeom>
              <a:noFill/>
              <a:ln cap="flat" cmpd="sng" w="12700">
                <a:solidFill>
                  <a:schemeClr val="dk1"/>
                </a:solidFill>
                <a:prstDash val="solid"/>
                <a:miter lim="800000"/>
                <a:headEnd len="sm" w="sm" type="none"/>
                <a:tailEnd len="sm" w="sm" type="none"/>
              </a:ln>
            </p:spPr>
          </p:cxnSp>
          <p:sp>
            <p:nvSpPr>
              <p:cNvPr id="1807" name="Google Shape;1807;p94"/>
              <p:cNvSpPr txBox="1"/>
              <p:nvPr/>
            </p:nvSpPr>
            <p:spPr>
              <a:xfrm>
                <a:off x="4709978" y="5478932"/>
                <a:ext cx="17682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2</a:t>
                </a:r>
                <a:endParaRPr/>
              </a:p>
            </p:txBody>
          </p:sp>
          <p:cxnSp>
            <p:nvCxnSpPr>
              <p:cNvPr id="1808" name="Google Shape;1808;p94"/>
              <p:cNvCxnSpPr/>
              <p:nvPr/>
            </p:nvCxnSpPr>
            <p:spPr>
              <a:xfrm>
                <a:off x="3096142" y="5366648"/>
                <a:ext cx="4142858" cy="0"/>
              </a:xfrm>
              <a:prstGeom prst="straightConnector1">
                <a:avLst/>
              </a:prstGeom>
              <a:noFill/>
              <a:ln cap="flat" cmpd="sng" w="12700">
                <a:solidFill>
                  <a:schemeClr val="dk1"/>
                </a:solidFill>
                <a:prstDash val="solid"/>
                <a:miter lim="800000"/>
                <a:headEnd len="sm" w="sm" type="none"/>
                <a:tailEnd len="lg" w="lg" type="stealth"/>
              </a:ln>
            </p:spPr>
          </p:cxnSp>
        </p:grpSp>
      </p:grpSp>
      <p:sp>
        <p:nvSpPr>
          <p:cNvPr id="1809" name="Google Shape;1809;p9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ngẫu nhiên và mật độ xác suất F:</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95"/>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Bài tập Coding #0202</a:t>
            </a:r>
            <a:endParaRPr/>
          </a:p>
        </p:txBody>
      </p:sp>
      <p:grpSp>
        <p:nvGrpSpPr>
          <p:cNvPr id="1816" name="Google Shape;1816;p95"/>
          <p:cNvGrpSpPr/>
          <p:nvPr/>
        </p:nvGrpSpPr>
        <p:grpSpPr>
          <a:xfrm>
            <a:off x="558798" y="2060849"/>
            <a:ext cx="8797129" cy="3960439"/>
            <a:chOff x="558798" y="2060849"/>
            <a:chExt cx="8797129" cy="3960439"/>
          </a:xfrm>
        </p:grpSpPr>
        <p:sp>
          <p:nvSpPr>
            <p:cNvPr id="1817" name="Google Shape;1817;p95"/>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818" name="Google Shape;1818;p95"/>
            <p:cNvGrpSpPr/>
            <p:nvPr/>
          </p:nvGrpSpPr>
          <p:grpSpPr>
            <a:xfrm>
              <a:off x="558798" y="3945816"/>
              <a:ext cx="8797129" cy="576572"/>
              <a:chOff x="4778069" y="4391025"/>
              <a:chExt cx="2349160" cy="431802"/>
            </a:xfrm>
          </p:grpSpPr>
          <p:sp>
            <p:nvSpPr>
              <p:cNvPr id="1819" name="Google Shape;1819;p95"/>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1820" name="Google Shape;1820;p95"/>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trong tệp 'ex_0202.ipynb’.</a:t>
                </a:r>
                <a:endParaRPr/>
              </a:p>
            </p:txBody>
          </p:sp>
        </p:grpSp>
        <p:pic>
          <p:nvPicPr>
            <p:cNvPr descr="텍스트, 클립아트이(가) 표시된 사진&#10;&#10;자동 생성된 설명" id="1821" name="Google Shape;1821;p95"/>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1822" name="Google Shape;1822;p95"/>
          <p:cNvGrpSpPr/>
          <p:nvPr/>
        </p:nvGrpSpPr>
        <p:grpSpPr>
          <a:xfrm>
            <a:off x="450000" y="450000"/>
            <a:ext cx="9018000" cy="276999"/>
            <a:chOff x="450000" y="450000"/>
            <a:chExt cx="9018000" cy="276999"/>
          </a:xfrm>
        </p:grpSpPr>
        <p:sp>
          <p:nvSpPr>
            <p:cNvPr id="1823" name="Google Shape;1823;p9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Mật độ xác suất liên tục</a:t>
              </a:r>
              <a:endParaRPr b="1" sz="1800">
                <a:solidFill>
                  <a:schemeClr val="lt1"/>
                </a:solidFill>
                <a:latin typeface="Arial"/>
                <a:ea typeface="Arial"/>
                <a:cs typeface="Arial"/>
                <a:sym typeface="Arial"/>
              </a:endParaRPr>
            </a:p>
          </p:txBody>
        </p:sp>
        <p:sp>
          <p:nvSpPr>
            <p:cNvPr id="1824" name="Google Shape;1824;p9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02</a:t>
              </a:r>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96"/>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Tìm hiểu về Thống kê I</a:t>
            </a:r>
            <a:endParaRPr/>
          </a:p>
        </p:txBody>
      </p:sp>
      <p:sp>
        <p:nvSpPr>
          <p:cNvPr id="1831" name="Google Shape;1831;p96"/>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 </a:t>
            </a:r>
            <a:endParaRPr b="1" sz="5398">
              <a:solidFill>
                <a:srgbClr val="7F7F7F"/>
              </a:solidFill>
              <a:latin typeface="Arial"/>
              <a:ea typeface="Arial"/>
              <a:cs typeface="Arial"/>
              <a:sym typeface="Arial"/>
            </a:endParaRPr>
          </a:p>
        </p:txBody>
      </p:sp>
      <p:sp>
        <p:nvSpPr>
          <p:cNvPr id="1832" name="Google Shape;1832;p96"/>
          <p:cNvSpPr/>
          <p:nvPr/>
        </p:nvSpPr>
        <p:spPr>
          <a:xfrm>
            <a:off x="1054111" y="3929021"/>
            <a:ext cx="4365353" cy="743793"/>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400"/>
              <a:buFont typeface="Arial"/>
              <a:buChar char="•"/>
            </a:pPr>
            <a:r>
              <a:rPr lang="en-US" sz="2000">
                <a:solidFill>
                  <a:srgbClr val="A6A6A6"/>
                </a:solidFill>
                <a:latin typeface="Arial"/>
                <a:ea typeface="Arial"/>
                <a:cs typeface="Arial"/>
                <a:sym typeface="Arial"/>
              </a:rPr>
              <a:t>2.1. Mật độ xác suất liên tục</a:t>
            </a:r>
            <a:endParaRPr sz="20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400"/>
              <a:buFont typeface="Arial"/>
              <a:buChar char="•"/>
            </a:pPr>
            <a:r>
              <a:rPr lang="en-US" sz="2000">
                <a:solidFill>
                  <a:srgbClr val="3F3F3F"/>
                </a:solidFill>
                <a:latin typeface="Arial"/>
                <a:ea typeface="Arial"/>
                <a:cs typeface="Arial"/>
                <a:sym typeface="Arial"/>
              </a:rPr>
              <a:t>2.2. Xác suất kết hợp</a:t>
            </a:r>
            <a:endParaRPr sz="2000">
              <a:solidFill>
                <a:srgbClr val="3F3F3F"/>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grpSp>
        <p:nvGrpSpPr>
          <p:cNvPr id="1838" name="Google Shape;1838;p97"/>
          <p:cNvGrpSpPr/>
          <p:nvPr/>
        </p:nvGrpSpPr>
        <p:grpSpPr>
          <a:xfrm>
            <a:off x="450000" y="450000"/>
            <a:ext cx="9018000" cy="276999"/>
            <a:chOff x="450000" y="450000"/>
            <a:chExt cx="9018000" cy="276999"/>
          </a:xfrm>
        </p:grpSpPr>
        <p:sp>
          <p:nvSpPr>
            <p:cNvPr id="1839" name="Google Shape;1839;p9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Xác suất kết hợp</a:t>
              </a:r>
              <a:endParaRPr b="1" sz="1800">
                <a:solidFill>
                  <a:schemeClr val="lt1"/>
                </a:solidFill>
                <a:latin typeface="Arial"/>
                <a:ea typeface="Arial"/>
                <a:cs typeface="Arial"/>
                <a:sym typeface="Arial"/>
              </a:endParaRPr>
            </a:p>
          </p:txBody>
        </p:sp>
        <p:sp>
          <p:nvSpPr>
            <p:cNvPr id="1840" name="Google Shape;1840;p9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sp>
        <p:nvSpPr>
          <p:cNvPr id="1841" name="Google Shape;1841;p9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Xác suất kết hợp </a:t>
            </a:r>
            <a:endParaRPr/>
          </a:p>
        </p:txBody>
      </p:sp>
      <p:sp>
        <p:nvSpPr>
          <p:cNvPr id="1842" name="Google Shape;1842;p97"/>
          <p:cNvSpPr/>
          <p:nvPr/>
        </p:nvSpPr>
        <p:spPr>
          <a:xfrm>
            <a:off x="674556" y="2600681"/>
            <a:ext cx="8632825" cy="345461"/>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43" name="Google Shape;1843;p97"/>
          <p:cNvSpPr/>
          <p:nvPr/>
        </p:nvSpPr>
        <p:spPr>
          <a:xfrm>
            <a:off x="674556" y="3429000"/>
            <a:ext cx="8632825" cy="345461"/>
          </a:xfrm>
          <a:prstGeom prst="rect">
            <a:avLst/>
          </a:prstGeom>
          <a:blipFill rotWithShape="1">
            <a:blip r:embed="rId4">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44" name="Google Shape;1844;p97"/>
          <p:cNvSpPr/>
          <p:nvPr/>
        </p:nvSpPr>
        <p:spPr>
          <a:xfrm>
            <a:off x="558800" y="1902172"/>
            <a:ext cx="8763637" cy="559127"/>
          </a:xfrm>
          <a:prstGeom prst="rect">
            <a:avLst/>
          </a:prstGeom>
          <a:blipFill rotWithShape="1">
            <a:blip r:embed="rId5">
              <a:alphaModFix/>
            </a:blip>
            <a:stretch>
              <a:fillRect b="0" l="-208"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45" name="Google Shape;1845;p97"/>
          <p:cNvSpPr/>
          <p:nvPr/>
        </p:nvSpPr>
        <p:spPr>
          <a:xfrm>
            <a:off x="558800" y="3099704"/>
            <a:ext cx="8763637" cy="215444"/>
          </a:xfrm>
          <a:prstGeom prst="rect">
            <a:avLst/>
          </a:prstGeom>
          <a:blipFill rotWithShape="1">
            <a:blip r:embed="rId6">
              <a:alphaModFix/>
            </a:blip>
            <a:stretch>
              <a:fillRect b="0" l="-208"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grpSp>
        <p:nvGrpSpPr>
          <p:cNvPr id="1851" name="Google Shape;1851;p98"/>
          <p:cNvGrpSpPr/>
          <p:nvPr/>
        </p:nvGrpSpPr>
        <p:grpSpPr>
          <a:xfrm>
            <a:off x="450000" y="450000"/>
            <a:ext cx="9018000" cy="276999"/>
            <a:chOff x="450000" y="450000"/>
            <a:chExt cx="9018000" cy="276999"/>
          </a:xfrm>
        </p:grpSpPr>
        <p:sp>
          <p:nvSpPr>
            <p:cNvPr id="1852" name="Google Shape;1852;p9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Xác suất kết hợp</a:t>
              </a:r>
              <a:endParaRPr b="1" sz="1800">
                <a:solidFill>
                  <a:schemeClr val="lt1"/>
                </a:solidFill>
                <a:latin typeface="Arial"/>
                <a:ea typeface="Arial"/>
                <a:cs typeface="Arial"/>
                <a:sym typeface="Arial"/>
              </a:endParaRPr>
            </a:p>
          </p:txBody>
        </p:sp>
        <p:sp>
          <p:nvSpPr>
            <p:cNvPr id="1853" name="Google Shape;1853;p9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sp>
        <p:nvSpPr>
          <p:cNvPr id="1854" name="Google Shape;1854;p98"/>
          <p:cNvSpPr/>
          <p:nvPr/>
        </p:nvSpPr>
        <p:spPr>
          <a:xfrm>
            <a:off x="674556" y="1700808"/>
            <a:ext cx="8632825" cy="1253402"/>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1855" name="Google Shape;1855;p9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Hiệp phương sai:</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grpSp>
        <p:nvGrpSpPr>
          <p:cNvPr id="1861" name="Google Shape;1861;p99"/>
          <p:cNvGrpSpPr/>
          <p:nvPr/>
        </p:nvGrpSpPr>
        <p:grpSpPr>
          <a:xfrm>
            <a:off x="450000" y="450000"/>
            <a:ext cx="9018000" cy="276999"/>
            <a:chOff x="450000" y="450000"/>
            <a:chExt cx="9018000" cy="276999"/>
          </a:xfrm>
        </p:grpSpPr>
        <p:sp>
          <p:nvSpPr>
            <p:cNvPr id="1862" name="Google Shape;1862;p9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Xác suất kết hợp</a:t>
              </a:r>
              <a:endParaRPr b="1" sz="1800">
                <a:solidFill>
                  <a:schemeClr val="lt1"/>
                </a:solidFill>
                <a:latin typeface="Arial"/>
                <a:ea typeface="Arial"/>
                <a:cs typeface="Arial"/>
                <a:sym typeface="Arial"/>
              </a:endParaRPr>
            </a:p>
          </p:txBody>
        </p:sp>
        <p:sp>
          <p:nvSpPr>
            <p:cNvPr id="1863" name="Google Shape;1863;p9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b="1" sz="1600">
                <a:solidFill>
                  <a:srgbClr val="D8D8D8"/>
                </a:solidFill>
                <a:latin typeface="Arial"/>
                <a:ea typeface="Arial"/>
                <a:cs typeface="Arial"/>
                <a:sym typeface="Arial"/>
              </a:endParaRPr>
            </a:p>
          </p:txBody>
        </p:sp>
      </p:grpSp>
      <p:sp>
        <p:nvSpPr>
          <p:cNvPr id="1864" name="Google Shape;1864;p99"/>
          <p:cNvSpPr/>
          <p:nvPr/>
        </p:nvSpPr>
        <p:spPr>
          <a:xfrm>
            <a:off x="675071"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Quan hệ tương quan và hiệp phương sai:</a:t>
            </a:r>
            <a:endParaRPr/>
          </a:p>
        </p:txBody>
      </p:sp>
      <p:sp>
        <p:nvSpPr>
          <p:cNvPr id="1865" name="Google Shape;1865;p9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Quan hệ tương quan:</a:t>
            </a:r>
            <a:endParaRPr/>
          </a:p>
        </p:txBody>
      </p:sp>
      <p:sp>
        <p:nvSpPr>
          <p:cNvPr id="1866" name="Google Shape;1866;p99"/>
          <p:cNvSpPr/>
          <p:nvPr/>
        </p:nvSpPr>
        <p:spPr>
          <a:xfrm>
            <a:off x="3786989" y="2127322"/>
            <a:ext cx="1874708" cy="53790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67" name="Google Shape;1867;p99"/>
          <p:cNvSpPr/>
          <p:nvPr/>
        </p:nvSpPr>
        <p:spPr>
          <a:xfrm>
            <a:off x="675071" y="2852936"/>
            <a:ext cx="8632825" cy="1556049"/>
          </a:xfrm>
          <a:prstGeom prst="rect">
            <a:avLst/>
          </a:prstGeom>
          <a:blipFill rotWithShape="1">
            <a:blip r:embed="rId4">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2019-08-14T11:07:19Z</dcterms:created>
  <dc:creator>sena.kim</dc:creator>
</cp:coreProperties>
</file>